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4" r:id="rId4"/>
  </p:sldMasterIdLst>
  <p:notesMasterIdLst>
    <p:notesMasterId r:id="rId12"/>
  </p:notesMasterIdLst>
  <p:sldIdLst>
    <p:sldId id="257" r:id="rId5"/>
    <p:sldId id="282" r:id="rId6"/>
    <p:sldId id="277" r:id="rId7"/>
    <p:sldId id="260" r:id="rId8"/>
    <p:sldId id="281" r:id="rId9"/>
    <p:sldId id="283" r:id="rId10"/>
    <p:sldId id="273" r:id="rId11"/>
  </p:sldIdLst>
  <p:sldSz cx="9144000" cy="5143500" type="screen16x9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TRO and INSTRUCTIONS" id="{05500FCB-E53B-D04D-82CA-51F0140D22FE}">
          <p14:sldIdLst/>
        </p14:section>
        <p14:section name="TEMPLATE" id="{D5889D11-304D-6243-AE57-2F1B22C9EA73}">
          <p14:sldIdLst>
            <p14:sldId id="257"/>
            <p14:sldId id="282"/>
            <p14:sldId id="277"/>
            <p14:sldId id="260"/>
            <p14:sldId id="281"/>
            <p14:sldId id="283"/>
            <p14:sldId id="27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esiree Jongsma" initials="DJ" lastIdx="3" clrIdx="0">
    <p:extLst>
      <p:ext uri="{19B8F6BF-5375-455C-9EA6-DF929625EA0E}">
        <p15:presenceInfo xmlns:p15="http://schemas.microsoft.com/office/powerpoint/2012/main" userId="S-1-5-21-889838981-920820592-1903951286-1285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99FC"/>
    <a:srgbClr val="2690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3"/>
    <p:restoredTop sz="93226"/>
  </p:normalViewPr>
  <p:slideViewPr>
    <p:cSldViewPr snapToGrid="0" snapToObjects="1" showGuides="1">
      <p:cViewPr varScale="1">
        <p:scale>
          <a:sx n="138" d="100"/>
          <a:sy n="138" d="100"/>
        </p:scale>
        <p:origin x="120" y="1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B3B18D-59C2-934C-AB88-2F19D843FB48}" type="datetimeFigureOut">
              <a:rPr lang="en-US" smtClean="0"/>
              <a:t>6/8/2018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CH"/>
              <a:t>Click to edit Master text styles</a:t>
            </a:r>
          </a:p>
          <a:p>
            <a:pPr lvl="1"/>
            <a:r>
              <a:rPr lang="fr-CH"/>
              <a:t>Second level</a:t>
            </a:r>
          </a:p>
          <a:p>
            <a:pPr lvl="2"/>
            <a:r>
              <a:rPr lang="fr-CH"/>
              <a:t>Third level</a:t>
            </a:r>
          </a:p>
          <a:p>
            <a:pPr lvl="3"/>
            <a:r>
              <a:rPr lang="fr-CH"/>
              <a:t>Fourth level</a:t>
            </a:r>
          </a:p>
          <a:p>
            <a:pPr lvl="4"/>
            <a:r>
              <a:rPr lang="fr-CH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B95E1F-0E16-9041-B7F2-F780B1DFEB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2209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600" dirty="0"/>
              <a:t>Child care cannot be achieved by a single sector, being of key importance is intersectoral collaboration to ensure the realization of SDGs on the reduction of inequalities and child poverty, a healthy life and the wellbeing of children, inclusive and equitable education, adequate access to child-friendly justice and the accountability of institutions.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5E1F-0E16-9041-B7F2-F780B1DFEBE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8926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5E1F-0E16-9041-B7F2-F780B1DFEBE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0675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5E1F-0E16-9041-B7F2-F780B1DFEBE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0059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eMTCT</a:t>
            </a:r>
            <a:r>
              <a:rPr lang="en-US" dirty="0"/>
              <a:t> elimination of Mother to Child Transmission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5E1F-0E16-9041-B7F2-F780B1DFEBE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6159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From the perspective of the recent Government Decision on the approval of Medium Term Sector Policy Priorities for 2019-2021, several steps have been already undertaken to ensure at least 2 health priorities highlighted in the Policy: control of communicable and non-communicable diseases and ensuring the accessibility of medications.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5E1F-0E16-9041-B7F2-F780B1DFEBE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2153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" y="1624774"/>
            <a:ext cx="8603674" cy="1304510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4500" spc="113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997188"/>
            <a:ext cx="6858000" cy="981941"/>
          </a:xfrm>
        </p:spPr>
        <p:txBody>
          <a:bodyPr>
            <a:normAutofit/>
          </a:bodyPr>
          <a:lstStyle>
            <a:lvl1pPr marL="0" indent="0" algn="ctr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5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A96AA-8478-2146-B25B-AD2E1988584C}" type="datetimeFigureOut">
              <a:rPr lang="en-US" smtClean="0"/>
              <a:t>6/8/2018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306C9-9015-2443-9079-7DD3ECAFD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164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A96AA-8478-2146-B25B-AD2E1988584C}" type="datetimeFigureOut">
              <a:rPr lang="en-US" smtClean="0"/>
              <a:t>6/8/2018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306C9-9015-2443-9079-7DD3ECAFD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65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93" y="1656659"/>
            <a:ext cx="7886700" cy="12573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4500" b="0" spc="113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893" y="3007751"/>
            <a:ext cx="7886700" cy="880979"/>
          </a:xfrm>
        </p:spPr>
        <p:txBody>
          <a:bodyPr anchor="t">
            <a:normAutofit/>
          </a:bodyPr>
          <a:lstStyle>
            <a:lvl1pPr marL="0" indent="0" algn="ctr">
              <a:buNone/>
              <a:defRPr sz="1500">
                <a:solidFill>
                  <a:schemeClr val="tx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86A96AA-8478-2146-B25B-AD2E1988584C}" type="datetimeFigureOut">
              <a:rPr lang="en-US" smtClean="0"/>
              <a:t>6/8/2018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56306C9-9015-2443-9079-7DD3ECAFD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3877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4008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2793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A96AA-8478-2146-B25B-AD2E1988584C}" type="datetimeFigureOut">
              <a:rPr lang="en-US" smtClean="0"/>
              <a:t>6/8/2018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306C9-9015-2443-9079-7DD3ECAFD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61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5256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5256" y="1992425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73423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73423" y="1992423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A96AA-8478-2146-B25B-AD2E1988584C}" type="datetimeFigureOut">
              <a:rPr lang="en-US" smtClean="0"/>
              <a:t>6/8/2018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306C9-9015-2443-9079-7DD3ECAFD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98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A96AA-8478-2146-B25B-AD2E1988584C}" type="datetimeFigureOut">
              <a:rPr lang="en-US" smtClean="0"/>
              <a:t>6/8/2018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306C9-9015-2443-9079-7DD3ECAFD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530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A96AA-8478-2146-B25B-AD2E1988584C}" type="datetimeFigureOut">
              <a:rPr lang="en-US" smtClean="0"/>
              <a:t>6/8/2018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306C9-9015-2443-9079-7DD3ECAFD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3065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5256" y="1590041"/>
            <a:ext cx="4594860" cy="30861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1767" y="1610615"/>
            <a:ext cx="2400300" cy="257423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A96AA-8478-2146-B25B-AD2E1988584C}" type="datetimeFigureOut">
              <a:rPr lang="en-US" smtClean="0"/>
              <a:t>6/8/2018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306C9-9015-2443-9079-7DD3ECAFD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06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60120" y="1658621"/>
            <a:ext cx="4594860" cy="294894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3016" y="1612966"/>
            <a:ext cx="2400300" cy="257175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A96AA-8478-2146-B25B-AD2E1988584C}" type="datetimeFigureOut">
              <a:rPr lang="en-US" smtClean="0"/>
              <a:t>6/8/2018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306C9-9015-2443-9079-7DD3ECAFD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828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A96AA-8478-2146-B25B-AD2E1988584C}" type="datetimeFigureOut">
              <a:rPr lang="en-US" smtClean="0"/>
              <a:t>6/8/2018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306C9-9015-2443-9079-7DD3ECAFD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8435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64484" y="0"/>
            <a:ext cx="20574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468" y="205978"/>
            <a:ext cx="1801785" cy="442317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05978"/>
            <a:ext cx="5979968" cy="442317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817141"/>
            <a:ext cx="2057397" cy="273844"/>
          </a:xfrm>
        </p:spPr>
        <p:txBody>
          <a:bodyPr/>
          <a:lstStyle/>
          <a:p>
            <a:fld id="{C86A96AA-8478-2146-B25B-AD2E1988584C}" type="datetimeFigureOut">
              <a:rPr lang="en-US" smtClean="0"/>
              <a:t>6/8/2018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32102" y="4817141"/>
            <a:ext cx="3209752" cy="273844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4787" y="4817141"/>
            <a:ext cx="659819" cy="273844"/>
          </a:xfrm>
        </p:spPr>
        <p:txBody>
          <a:bodyPr/>
          <a:lstStyle/>
          <a:p>
            <a:fld id="{E56306C9-9015-2443-9079-7DD3ECAFD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944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62" y="132082"/>
            <a:ext cx="9141714" cy="12344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2189" y="213132"/>
            <a:ext cx="7338060" cy="1131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189" y="1508760"/>
            <a:ext cx="7338060" cy="3154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1699" y="4817141"/>
            <a:ext cx="2250671" cy="273844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788">
                <a:solidFill>
                  <a:schemeClr val="tx1"/>
                </a:solidFill>
              </a:defRPr>
            </a:lvl1pPr>
          </a:lstStyle>
          <a:p>
            <a:fld id="{C86A96AA-8478-2146-B25B-AD2E1988584C}" type="datetimeFigureOut">
              <a:rPr lang="en-US" smtClean="0"/>
              <a:t>6/8/2018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97353" y="4817141"/>
            <a:ext cx="37833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4195" y="4817141"/>
            <a:ext cx="709698" cy="273844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900" b="0">
                <a:solidFill>
                  <a:schemeClr val="tx1"/>
                </a:solidFill>
              </a:defRPr>
            </a:lvl1pPr>
          </a:lstStyle>
          <a:p>
            <a:fld id="{E56306C9-9015-2443-9079-7DD3ECAFD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24543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37160" indent="-13716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tx1"/>
        </a:buClr>
        <a:buFont typeface="Wingdings" pitchFamily="2" charset="2"/>
        <a:buChar char="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3086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6515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634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1038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217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546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58348" y="4640331"/>
            <a:ext cx="3224718" cy="5071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5958347" y="726671"/>
            <a:ext cx="3031499" cy="711810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rgbClr val="0099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For </a:t>
            </a:r>
            <a:r>
              <a:rPr lang="fr-CH" dirty="0" err="1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Every</a:t>
            </a:r>
            <a:r>
              <a:rPr lang="fr-CH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Child, Health</a:t>
            </a:r>
            <a:endParaRPr lang="en-US" dirty="0">
              <a:solidFill>
                <a:schemeClr val="tx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5958348" y="1966049"/>
            <a:ext cx="2850060" cy="838825"/>
          </a:xfrm>
          <a:prstGeom prst="rect">
            <a:avLst/>
          </a:prstGeom>
        </p:spPr>
        <p:txBody>
          <a:bodyPr/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600" kern="1200">
                <a:solidFill>
                  <a:srgbClr val="0099FF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H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Desiree Jongsma, </a:t>
            </a:r>
          </a:p>
          <a:p>
            <a:r>
              <a:rPr lang="fr-CH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UNICEF Country </a:t>
            </a:r>
            <a:r>
              <a:rPr lang="fr-CH" dirty="0" err="1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Representative</a:t>
            </a:r>
            <a:r>
              <a:rPr lang="fr-CH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in Moldova</a:t>
            </a:r>
            <a:endParaRPr lang="en-US" dirty="0">
              <a:solidFill>
                <a:schemeClr val="tx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7003250" y="4285520"/>
            <a:ext cx="3819489" cy="3548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indent="0" algn="l" defTabSz="685800" rtl="0" eaLnBrk="1" latinLnBrk="0" hangingPunct="1">
              <a:buNone/>
              <a:defRPr sz="18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>
                <a:latin typeface="Arial" charset="0"/>
                <a:ea typeface="Arial" charset="0"/>
                <a:cs typeface="Arial" charset="0"/>
              </a:rPr>
              <a:t>8 June 2018</a:t>
            </a:r>
            <a:endParaRPr lang="fr-CH" sz="14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7" name="object 2">
            <a:extLst>
              <a:ext uri="{FF2B5EF4-FFF2-40B4-BE49-F238E27FC236}">
                <a16:creationId xmlns:a16="http://schemas.microsoft.com/office/drawing/2014/main" id="{56072E0B-8BD7-4A3E-A751-ECD8A66D2855}"/>
              </a:ext>
            </a:extLst>
          </p:cNvPr>
          <p:cNvSpPr/>
          <p:nvPr/>
        </p:nvSpPr>
        <p:spPr>
          <a:xfrm>
            <a:off x="0" y="205740"/>
            <a:ext cx="6054213" cy="4937760"/>
          </a:xfrm>
          <a:prstGeom prst="rect">
            <a:avLst/>
          </a:prstGeom>
          <a:blipFill>
            <a:blip r:embed="rId3" cstate="print"/>
            <a:stretch>
              <a:fillRect t="5" b="-27840"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059461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CF45F22-3C7D-4CEB-AFC4-F2AE26942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637" y="256674"/>
            <a:ext cx="8141616" cy="1131570"/>
          </a:xfrm>
        </p:spPr>
        <p:txBody>
          <a:bodyPr/>
          <a:lstStyle/>
          <a:p>
            <a:r>
              <a:rPr lang="fr-CH" dirty="0">
                <a:solidFill>
                  <a:srgbClr val="2899FC"/>
                </a:solidFill>
                <a:latin typeface="Arial" charset="0"/>
                <a:cs typeface="Arial" charset="0"/>
              </a:rPr>
              <a:t>The </a:t>
            </a:r>
            <a:r>
              <a:rPr lang="fr-CH" dirty="0" err="1">
                <a:solidFill>
                  <a:srgbClr val="2899FC"/>
                </a:solidFill>
                <a:latin typeface="Arial" charset="0"/>
                <a:cs typeface="Arial" charset="0"/>
              </a:rPr>
              <a:t>Sustainable</a:t>
            </a:r>
            <a:r>
              <a:rPr lang="fr-CH" dirty="0">
                <a:solidFill>
                  <a:srgbClr val="2899FC"/>
                </a:solidFill>
                <a:latin typeface="Arial" charset="0"/>
                <a:cs typeface="Arial" charset="0"/>
              </a:rPr>
              <a:t> </a:t>
            </a:r>
            <a:r>
              <a:rPr lang="fr-CH" dirty="0" err="1">
                <a:solidFill>
                  <a:srgbClr val="2899FC"/>
                </a:solidFill>
                <a:latin typeface="Arial" charset="0"/>
                <a:cs typeface="Arial" charset="0"/>
              </a:rPr>
              <a:t>Development</a:t>
            </a:r>
            <a:r>
              <a:rPr lang="fr-CH" dirty="0">
                <a:solidFill>
                  <a:srgbClr val="2899FC"/>
                </a:solidFill>
                <a:latin typeface="Arial" charset="0"/>
                <a:cs typeface="Arial" charset="0"/>
              </a:rPr>
              <a:t> Goals</a:t>
            </a:r>
            <a:endParaRPr lang="en-US" dirty="0">
              <a:solidFill>
                <a:srgbClr val="2899FC"/>
              </a:solidFill>
            </a:endParaRPr>
          </a:p>
        </p:txBody>
      </p:sp>
      <p:sp>
        <p:nvSpPr>
          <p:cNvPr id="7" name="object 5">
            <a:extLst>
              <a:ext uri="{FF2B5EF4-FFF2-40B4-BE49-F238E27FC236}">
                <a16:creationId xmlns:a16="http://schemas.microsoft.com/office/drawing/2014/main" id="{0865722E-2E7D-4CC2-95DF-D6CD3ADD0065}"/>
              </a:ext>
            </a:extLst>
          </p:cNvPr>
          <p:cNvSpPr/>
          <p:nvPr/>
        </p:nvSpPr>
        <p:spPr>
          <a:xfrm>
            <a:off x="3006981" y="1690258"/>
            <a:ext cx="3292219" cy="311875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103450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0099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dirty="0" err="1">
                <a:latin typeface="Arial" charset="0"/>
                <a:ea typeface="Arial" charset="0"/>
                <a:cs typeface="Arial" charset="0"/>
              </a:rPr>
              <a:t>Nurturing</a:t>
            </a:r>
            <a:r>
              <a:rPr lang="fr-CH" dirty="0">
                <a:latin typeface="Arial" charset="0"/>
                <a:ea typeface="Arial" charset="0"/>
                <a:cs typeface="Arial" charset="0"/>
              </a:rPr>
              <a:t> care</a:t>
            </a:r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41D18CB-8A0B-424B-8DC1-E8E2898335B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Selected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Key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Achievements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2017</a:t>
            </a:r>
          </a:p>
          <a:p>
            <a:endParaRPr lang="en-US" sz="2400" dirty="0">
              <a:latin typeface="Arial" charset="0"/>
              <a:cs typeface="Arial" charset="0"/>
            </a:endParaRPr>
          </a:p>
          <a:p>
            <a:r>
              <a:rPr lang="en-US" sz="2400" dirty="0">
                <a:latin typeface="Arial" charset="0"/>
                <a:cs typeface="Arial" charset="0"/>
              </a:rPr>
              <a:t>Guidelines on Home Visiting, including child and family wellbeing assessment tools, were developed with UNICEF support and approved by MHLSP</a:t>
            </a:r>
          </a:p>
          <a:p>
            <a:r>
              <a:rPr lang="en-US" sz="2400" dirty="0">
                <a:latin typeface="Arial" charset="0"/>
                <a:cs typeface="Arial" charset="0"/>
              </a:rPr>
              <a:t>The maternal health regulatory framework was further strengthened with the development of antenatal care standards on the left bank of </a:t>
            </a:r>
            <a:r>
              <a:rPr lang="en-US" sz="2400" dirty="0" err="1">
                <a:latin typeface="Arial" charset="0"/>
                <a:cs typeface="Arial" charset="0"/>
              </a:rPr>
              <a:t>Nistru</a:t>
            </a:r>
            <a:r>
              <a:rPr lang="en-US" sz="2400" dirty="0">
                <a:latin typeface="Arial" charset="0"/>
                <a:cs typeface="Arial" charset="0"/>
              </a:rPr>
              <a:t> river</a:t>
            </a:r>
          </a:p>
          <a:p>
            <a:r>
              <a:rPr lang="en-US" sz="2400" dirty="0">
                <a:latin typeface="Arial" charset="0"/>
                <a:cs typeface="Arial" charset="0"/>
              </a:rPr>
              <a:t>30 health professionals from left bank of </a:t>
            </a:r>
            <a:r>
              <a:rPr lang="en-US" sz="2400" dirty="0" err="1">
                <a:latin typeface="Arial" charset="0"/>
                <a:cs typeface="Arial" charset="0"/>
              </a:rPr>
              <a:t>Nistru</a:t>
            </a:r>
            <a:r>
              <a:rPr lang="en-US" sz="2400" dirty="0">
                <a:latin typeface="Arial" charset="0"/>
                <a:cs typeface="Arial" charset="0"/>
              </a:rPr>
              <a:t> river acquired skills in using evidence-based data for development of local standards  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0D247385-F7CE-4DC1-965E-A7C74D9B5B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508760"/>
            <a:ext cx="3886200" cy="320335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Way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Forward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2018</a:t>
            </a:r>
          </a:p>
          <a:p>
            <a:r>
              <a:rPr lang="en-CA" sz="2400" dirty="0">
                <a:latin typeface="Arial" charset="0"/>
                <a:cs typeface="Arial" charset="0"/>
              </a:rPr>
              <a:t>Expand access to effective and essential Early Childhood Development services</a:t>
            </a:r>
            <a:r>
              <a:rPr lang="ru-RU" sz="2400" dirty="0">
                <a:latin typeface="Arial" charset="0"/>
                <a:cs typeface="Arial" charset="0"/>
              </a:rPr>
              <a:t>: </a:t>
            </a:r>
            <a:r>
              <a:rPr lang="ro-RO" sz="2400" dirty="0">
                <a:latin typeface="Arial" charset="0"/>
                <a:cs typeface="Arial" charset="0"/>
              </a:rPr>
              <a:t>s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cale up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early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intervention services to 10 districts in Moldova</a:t>
            </a:r>
          </a:p>
          <a:p>
            <a:r>
              <a:rPr lang="fr-CH" sz="2400" dirty="0">
                <a:latin typeface="Arial" charset="0"/>
                <a:ea typeface="Arial" charset="0"/>
                <a:cs typeface="Arial" charset="0"/>
              </a:rPr>
              <a:t>Nurses and Family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Doctors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to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acquire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enhanced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skills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to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provide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Home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Visiting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programmes and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improve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good nutrition and positive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parenting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skills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of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mothers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and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fathers</a:t>
            </a:r>
            <a:endParaRPr lang="fr-CH" sz="2400" dirty="0">
              <a:latin typeface="Arial" charset="0"/>
              <a:ea typeface="Arial" charset="0"/>
              <a:cs typeface="Arial" charset="0"/>
            </a:endParaRPr>
          </a:p>
          <a:p>
            <a:r>
              <a:rPr lang="fr-CH" sz="2400" dirty="0">
                <a:latin typeface="Arial" charset="0"/>
                <a:ea typeface="Arial" charset="0"/>
                <a:cs typeface="Arial" charset="0"/>
              </a:rPr>
              <a:t>Pre-service and In-service curricula of nurses and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family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doctors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to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include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new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child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care and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development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standards,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including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home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visiting</a:t>
            </a:r>
            <a:endParaRPr lang="fr-CH" sz="2400" dirty="0">
              <a:latin typeface="Arial" charset="0"/>
              <a:ea typeface="Arial" charset="0"/>
              <a:cs typeface="Arial" charset="0"/>
            </a:endParaRPr>
          </a:p>
          <a:p>
            <a:r>
              <a:rPr lang="fr-CH" sz="2400" dirty="0">
                <a:latin typeface="Arial" charset="0"/>
                <a:ea typeface="Arial" charset="0"/>
                <a:cs typeface="Arial" charset="0"/>
              </a:rPr>
              <a:t>30 </a:t>
            </a: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health professionals from the left bank of </a:t>
            </a:r>
            <a:r>
              <a:rPr lang="en-US" sz="2400" dirty="0" err="1">
                <a:latin typeface="Arial" charset="0"/>
                <a:ea typeface="Arial" charset="0"/>
                <a:cs typeface="Arial" charset="0"/>
              </a:rPr>
              <a:t>Nistru</a:t>
            </a: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 river being trained in implementation of </a:t>
            </a:r>
            <a:r>
              <a:rPr lang="en-US" sz="2400" dirty="0" err="1">
                <a:latin typeface="Arial" charset="0"/>
                <a:ea typeface="Arial" charset="0"/>
                <a:cs typeface="Arial" charset="0"/>
              </a:rPr>
              <a:t>antenatel</a:t>
            </a: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 care standards</a:t>
            </a:r>
          </a:p>
          <a:p>
            <a:endParaRPr lang="fr-CH" sz="2400" dirty="0">
              <a:latin typeface="Arial" charset="0"/>
              <a:ea typeface="Arial" charset="0"/>
              <a:cs typeface="Arial" charset="0"/>
            </a:endParaRPr>
          </a:p>
          <a:p>
            <a:endParaRPr lang="fr-CH" sz="2400" dirty="0">
              <a:latin typeface="Arial" charset="0"/>
              <a:ea typeface="Arial" charset="0"/>
              <a:cs typeface="Arial" charset="0"/>
            </a:endParaRPr>
          </a:p>
          <a:p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algn="l">
              <a:defRPr sz="900">
                <a:solidFill>
                  <a:srgbClr val="7F7F7F"/>
                </a:solidFill>
              </a:defRPr>
            </a:lvl1pPr>
          </a:lstStyle>
          <a:p>
            <a:fld id="{C15E4355-C1EE-2A42-B28B-63C6333920E9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13" name="Picture 12" descr="BABY.png">
            <a:extLst>
              <a:ext uri="{FF2B5EF4-FFF2-40B4-BE49-F238E27FC236}">
                <a16:creationId xmlns:a16="http://schemas.microsoft.com/office/drawing/2014/main" id="{F1938D79-4698-461A-88CE-DAD667994CA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0199" y="-188181"/>
            <a:ext cx="1496601" cy="1496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33515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457199"/>
            <a:ext cx="8229600" cy="606029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0099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dirty="0" err="1">
                <a:latin typeface="Arial" charset="0"/>
                <a:ea typeface="Arial" charset="0"/>
                <a:cs typeface="Arial" charset="0"/>
              </a:rPr>
              <a:t>Immunization</a:t>
            </a:r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467482F1-61AA-4E0E-81C2-FC301B423B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447800"/>
            <a:ext cx="3886200" cy="3109452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Selected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Key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Achievements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2017</a:t>
            </a:r>
          </a:p>
          <a:p>
            <a:pPr marL="0" indent="0">
              <a:buNone/>
            </a:pPr>
            <a:endParaRPr lang="fr-CH" sz="2400" dirty="0">
              <a:latin typeface="Arial" charset="0"/>
              <a:ea typeface="Arial" charset="0"/>
              <a:cs typeface="Arial" charset="0"/>
            </a:endParaRPr>
          </a:p>
          <a:p>
            <a:r>
              <a:rPr lang="fr-CH" sz="2400" dirty="0">
                <a:latin typeface="Arial" charset="0"/>
                <a:ea typeface="Arial" charset="0"/>
                <a:cs typeface="Arial" charset="0"/>
              </a:rPr>
              <a:t>&gt;1,389K Vaccine doses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acquired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through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UNICEF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supported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mechanism</a:t>
            </a:r>
            <a:endParaRPr lang="fr-CH" sz="2400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fr-CH" sz="2400" dirty="0">
              <a:latin typeface="Arial" charset="0"/>
              <a:ea typeface="Arial" charset="0"/>
              <a:cs typeface="Arial" charset="0"/>
            </a:endParaRPr>
          </a:p>
          <a:p>
            <a:r>
              <a:rPr lang="fr-CH" sz="2400" dirty="0">
                <a:latin typeface="Arial" charset="0"/>
                <a:ea typeface="Arial" charset="0"/>
                <a:cs typeface="Arial" charset="0"/>
              </a:rPr>
              <a:t>3</a:t>
            </a:r>
            <a:r>
              <a:rPr lang="ro-RO" sz="2400" dirty="0">
                <a:latin typeface="Arial" charset="0"/>
                <a:ea typeface="Arial" charset="0"/>
                <a:cs typeface="Arial" charset="0"/>
              </a:rPr>
              <a:t>84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Health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Professionals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aquired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enhanced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skills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in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interpersonal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communication</a:t>
            </a:r>
          </a:p>
          <a:p>
            <a:pPr marL="0" indent="0">
              <a:buNone/>
            </a:pPr>
            <a:endParaRPr lang="fr-CH" sz="2400" dirty="0">
              <a:latin typeface="Arial" charset="0"/>
              <a:ea typeface="Arial" charset="0"/>
              <a:cs typeface="Arial" charset="0"/>
            </a:endParaRPr>
          </a:p>
          <a:p>
            <a:r>
              <a:rPr lang="fr-CH" sz="2400" dirty="0">
                <a:latin typeface="Arial" charset="0"/>
                <a:ea typeface="Arial" charset="0"/>
                <a:cs typeface="Arial" charset="0"/>
              </a:rPr>
              <a:t>Communication and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Behavior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Change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strategy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to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increase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demand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for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immunization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developped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with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UNICEF support and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approved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by the MHLSP</a:t>
            </a:r>
          </a:p>
          <a:p>
            <a:endParaRPr lang="en-US" dirty="0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BCE3287D-61DD-4CD2-9EF9-EDA922BAAE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72793" y="1447800"/>
            <a:ext cx="3566160" cy="321564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Way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Forward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2018</a:t>
            </a:r>
          </a:p>
          <a:p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Procurement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of &gt;1,330K vaccine doses and 52 cold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chain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equipment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through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UNICEF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procurement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mechanism</a:t>
            </a:r>
            <a:endParaRPr lang="fr-CH" sz="2400" dirty="0">
              <a:latin typeface="Arial" charset="0"/>
              <a:ea typeface="Arial" charset="0"/>
              <a:cs typeface="Arial" charset="0"/>
            </a:endParaRPr>
          </a:p>
          <a:p>
            <a:r>
              <a:rPr lang="fr-CH" sz="2400" dirty="0">
                <a:latin typeface="Arial" charset="0"/>
                <a:ea typeface="Arial" charset="0"/>
                <a:cs typeface="Arial" charset="0"/>
              </a:rPr>
              <a:t>Support in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implementation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of the Communication and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Behavior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Change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strategy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to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increase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2400" u="sng" dirty="0" err="1">
                <a:latin typeface="Arial" charset="0"/>
                <a:ea typeface="Arial" charset="0"/>
                <a:cs typeface="Arial" charset="0"/>
              </a:rPr>
              <a:t>demand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for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immunization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</a:t>
            </a:r>
          </a:p>
          <a:p>
            <a:r>
              <a:rPr lang="fr-CH" sz="2400" dirty="0">
                <a:latin typeface="Arial" charset="0"/>
                <a:ea typeface="Arial" charset="0"/>
                <a:cs typeface="Arial" charset="0"/>
              </a:rPr>
              <a:t>Support the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functioning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of the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intersectoral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platform to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increase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demand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for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immunization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services</a:t>
            </a:r>
          </a:p>
          <a:p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Adjust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medical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university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/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college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curricula to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build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interpersonal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communication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skills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in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health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workers</a:t>
            </a:r>
            <a:endParaRPr lang="fr-CH" sz="2400" dirty="0">
              <a:latin typeface="Arial" charset="0"/>
              <a:ea typeface="Arial" charset="0"/>
              <a:cs typeface="Arial" charset="0"/>
            </a:endParaRPr>
          </a:p>
          <a:p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algn="l">
              <a:defRPr sz="900">
                <a:solidFill>
                  <a:srgbClr val="7F7F7F"/>
                </a:solidFill>
              </a:defRPr>
            </a:lvl1pPr>
          </a:lstStyle>
          <a:p>
            <a:fld id="{C15E4355-C1EE-2A42-B28B-63C6333920E9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15" name="Picture 14" descr="BABY.png">
            <a:extLst>
              <a:ext uri="{FF2B5EF4-FFF2-40B4-BE49-F238E27FC236}">
                <a16:creationId xmlns:a16="http://schemas.microsoft.com/office/drawing/2014/main" id="{5DA22F66-1341-4F03-986A-E772FAC0261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27237" y="0"/>
            <a:ext cx="1508325" cy="15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 descr="YOUNG CHILD.png">
            <a:extLst>
              <a:ext uri="{FF2B5EF4-FFF2-40B4-BE49-F238E27FC236}">
                <a16:creationId xmlns:a16="http://schemas.microsoft.com/office/drawing/2014/main" id="{9D066CB3-87EB-4238-BDE8-66AD1A06222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98435" y="3513535"/>
            <a:ext cx="1682750" cy="168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2078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0099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dirty="0">
                <a:latin typeface="Arial" charset="0"/>
                <a:ea typeface="Arial" charset="0"/>
                <a:cs typeface="Arial" charset="0"/>
              </a:rPr>
              <a:t>Youth </a:t>
            </a:r>
            <a:r>
              <a:rPr lang="fr-CH" dirty="0" err="1">
                <a:latin typeface="Arial" charset="0"/>
                <a:ea typeface="Arial" charset="0"/>
                <a:cs typeface="Arial" charset="0"/>
              </a:rPr>
              <a:t>Friendly</a:t>
            </a:r>
            <a:r>
              <a:rPr lang="fr-CH" dirty="0">
                <a:latin typeface="Arial" charset="0"/>
                <a:ea typeface="Arial" charset="0"/>
                <a:cs typeface="Arial" charset="0"/>
              </a:rPr>
              <a:t> Health Services (YFHS)</a:t>
            </a:r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41D18CB-8A0B-424B-8DC1-E8E2898335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453537"/>
            <a:ext cx="3886200" cy="309486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70000"/>
              </a:lnSpc>
              <a:buNone/>
            </a:pPr>
            <a:r>
              <a:rPr lang="fr-CH" sz="2300" dirty="0" err="1">
                <a:latin typeface="Arial" charset="0"/>
                <a:cs typeface="Arial" charset="0"/>
              </a:rPr>
              <a:t>Selected</a:t>
            </a:r>
            <a:r>
              <a:rPr lang="fr-CH" sz="2300" dirty="0">
                <a:latin typeface="Arial" charset="0"/>
                <a:cs typeface="Arial" charset="0"/>
              </a:rPr>
              <a:t> Key </a:t>
            </a:r>
            <a:r>
              <a:rPr lang="fr-CH" sz="2300" dirty="0" err="1">
                <a:latin typeface="Arial" charset="0"/>
                <a:cs typeface="Arial" charset="0"/>
              </a:rPr>
              <a:t>Achievements</a:t>
            </a:r>
            <a:r>
              <a:rPr lang="fr-CH" sz="2300" dirty="0">
                <a:latin typeface="Arial" charset="0"/>
                <a:cs typeface="Arial" charset="0"/>
              </a:rPr>
              <a:t> 2017</a:t>
            </a:r>
          </a:p>
          <a:p>
            <a:r>
              <a:rPr lang="en-US" sz="2300" dirty="0">
                <a:latin typeface="Arial" charset="0"/>
                <a:ea typeface="Arial" charset="0"/>
                <a:cs typeface="Arial" charset="0"/>
              </a:rPr>
              <a:t>A performance-based financing (PBF) pilot for YFHS was initiated and qualitative and quantitative PBF indicators were developed and tested in four pilot </a:t>
            </a:r>
            <a:r>
              <a:rPr lang="en-US" sz="2300" dirty="0" err="1">
                <a:latin typeface="Arial" charset="0"/>
                <a:ea typeface="Arial" charset="0"/>
                <a:cs typeface="Arial" charset="0"/>
              </a:rPr>
              <a:t>centres</a:t>
            </a:r>
            <a:r>
              <a:rPr lang="en-US" sz="2300" dirty="0">
                <a:latin typeface="Arial" charset="0"/>
                <a:ea typeface="Arial" charset="0"/>
                <a:cs typeface="Arial" charset="0"/>
              </a:rPr>
              <a:t>.</a:t>
            </a:r>
          </a:p>
          <a:p>
            <a:pPr marL="0" indent="0">
              <a:buNone/>
            </a:pPr>
            <a:endParaRPr lang="en-US" sz="2300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sz="2300" dirty="0">
                <a:latin typeface="Arial" charset="0"/>
                <a:ea typeface="Arial" charset="0"/>
                <a:cs typeface="Arial" charset="0"/>
              </a:rPr>
              <a:t>YFHS Communication for </a:t>
            </a:r>
            <a:r>
              <a:rPr lang="en-US" sz="2300" dirty="0" err="1">
                <a:latin typeface="Arial" charset="0"/>
                <a:ea typeface="Arial" charset="0"/>
                <a:cs typeface="Arial" charset="0"/>
              </a:rPr>
              <a:t>Behaviour</a:t>
            </a:r>
            <a:r>
              <a:rPr lang="en-US" sz="2300" dirty="0">
                <a:latin typeface="Arial" charset="0"/>
                <a:ea typeface="Arial" charset="0"/>
                <a:cs typeface="Arial" charset="0"/>
              </a:rPr>
              <a:t> Change (C4BC) Strategies were adopted by Local Public Authorities (LPAs) in five districts to boost health seeking </a:t>
            </a:r>
            <a:r>
              <a:rPr lang="en-US" sz="2300" dirty="0" err="1">
                <a:latin typeface="Arial" charset="0"/>
                <a:ea typeface="Arial" charset="0"/>
                <a:cs typeface="Arial" charset="0"/>
              </a:rPr>
              <a:t>behaviours</a:t>
            </a:r>
            <a:r>
              <a:rPr lang="en-US" sz="2300" dirty="0">
                <a:latin typeface="Arial" charset="0"/>
                <a:ea typeface="Arial" charset="0"/>
                <a:cs typeface="Arial" charset="0"/>
              </a:rPr>
              <a:t> among adolescents.</a:t>
            </a:r>
            <a:endParaRPr lang="fr-CH" sz="2300" dirty="0">
              <a:latin typeface="Arial" charset="0"/>
              <a:ea typeface="Arial" charset="0"/>
              <a:cs typeface="Arial" charset="0"/>
            </a:endParaRPr>
          </a:p>
          <a:p>
            <a:endParaRPr lang="en-US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0D247385-F7CE-4DC1-965E-A7C74D9B5B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974590" y="1453537"/>
            <a:ext cx="3886200" cy="3179186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Way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Forward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2018</a:t>
            </a:r>
          </a:p>
          <a:p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Piloting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of the performance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based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payment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mechanism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for Youth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Friendly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Health Services in four districts</a:t>
            </a:r>
          </a:p>
          <a:p>
            <a:r>
              <a:rPr lang="fr-CH" sz="2400" dirty="0">
                <a:latin typeface="Arial" charset="0"/>
                <a:ea typeface="Arial" charset="0"/>
                <a:cs typeface="Arial" charset="0"/>
              </a:rPr>
              <a:t>15%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increase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in YFHS able to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provide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services to the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most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vulnerable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and at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risk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groups of adolescents</a:t>
            </a:r>
          </a:p>
          <a:p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Strengthen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the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referral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system for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most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vulnerable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and at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risk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groups of adolescents in 10 districts</a:t>
            </a:r>
          </a:p>
          <a:p>
            <a:r>
              <a:rPr lang="fr-CH" sz="2400" dirty="0">
                <a:latin typeface="Arial" charset="0"/>
                <a:ea typeface="Arial" charset="0"/>
                <a:cs typeface="Arial" charset="0"/>
              </a:rPr>
              <a:t>Support the MHLSP in the validation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status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of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eMTCT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of HIV infection in the </a:t>
            </a:r>
            <a:r>
              <a:rPr lang="fr-CH" sz="2400" dirty="0" err="1">
                <a:latin typeface="Arial" charset="0"/>
                <a:ea typeface="Arial" charset="0"/>
                <a:cs typeface="Arial" charset="0"/>
              </a:rPr>
              <a:t>Republic</a:t>
            </a:r>
            <a:r>
              <a:rPr lang="fr-CH" sz="2400" dirty="0">
                <a:latin typeface="Arial" charset="0"/>
                <a:ea typeface="Arial" charset="0"/>
                <a:cs typeface="Arial" charset="0"/>
              </a:rPr>
              <a:t> of Moldova</a:t>
            </a:r>
          </a:p>
          <a:p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algn="l">
              <a:defRPr sz="900">
                <a:solidFill>
                  <a:srgbClr val="7F7F7F"/>
                </a:solidFill>
              </a:defRPr>
            </a:lvl1pPr>
          </a:lstStyle>
          <a:p>
            <a:fld id="{C15E4355-C1EE-2A42-B28B-63C6333920E9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13" name="Picture 12" descr="CHILD.png">
            <a:extLst>
              <a:ext uri="{FF2B5EF4-FFF2-40B4-BE49-F238E27FC236}">
                <a16:creationId xmlns:a16="http://schemas.microsoft.com/office/drawing/2014/main" id="{939E70DA-4554-4F66-96F2-737434B9C0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9659" y="3371697"/>
            <a:ext cx="1567017" cy="1567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 descr="TEENAGER.png">
            <a:extLst>
              <a:ext uri="{FF2B5EF4-FFF2-40B4-BE49-F238E27FC236}">
                <a16:creationId xmlns:a16="http://schemas.microsoft.com/office/drawing/2014/main" id="{0A675EC6-F23D-470C-9598-BC33CC2AE0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91819" y="1883478"/>
            <a:ext cx="1302698" cy="130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9814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9ECB68-2404-40D2-8B8A-E4806E819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613" y="213132"/>
            <a:ext cx="7989636" cy="1131570"/>
          </a:xfrm>
        </p:spPr>
        <p:txBody>
          <a:bodyPr/>
          <a:lstStyle/>
          <a:p>
            <a:r>
              <a:rPr lang="en-US" dirty="0"/>
              <a:t>Promoting Financial sustainability for children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104BF39-7C69-44A2-8C27-B01E6D302F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123543" y="1314069"/>
            <a:ext cx="3735977" cy="3584502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Government of the Republic of Moldova took responsibility to fully self-finance the National Immunization Programme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Youth Friendly Health Services  are financed from the National Health Insurance Fund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Implementation and financing of the Home-Visiting </a:t>
            </a:r>
            <a:r>
              <a:rPr lang="en-US" dirty="0" err="1"/>
              <a:t>programmes</a:t>
            </a:r>
            <a:r>
              <a:rPr lang="en-US" dirty="0"/>
              <a:t> will ensure good child outcomes from nutrition and development perspectives, thereby decreasing the burden of non-communicable diseases </a:t>
            </a:r>
          </a:p>
        </p:txBody>
      </p:sp>
      <p:sp>
        <p:nvSpPr>
          <p:cNvPr id="6" name="object 2">
            <a:extLst>
              <a:ext uri="{FF2B5EF4-FFF2-40B4-BE49-F238E27FC236}">
                <a16:creationId xmlns:a16="http://schemas.microsoft.com/office/drawing/2014/main" id="{06169689-7D3F-4C53-9D52-EEEA90ED73A4}"/>
              </a:ext>
            </a:extLst>
          </p:cNvPr>
          <p:cNvSpPr/>
          <p:nvPr/>
        </p:nvSpPr>
        <p:spPr>
          <a:xfrm>
            <a:off x="0" y="1200989"/>
            <a:ext cx="4114800" cy="394251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066620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021493" y="3830432"/>
            <a:ext cx="261325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3200" dirty="0" err="1"/>
              <a:t>Multumes</a:t>
            </a:r>
            <a:r>
              <a:rPr lang="ro-RO" altLang="en-US" sz="3200" dirty="0"/>
              <a:t>c</a:t>
            </a:r>
            <a:r>
              <a:rPr lang="en-US" altLang="en-US" sz="3200" dirty="0"/>
              <a:t>!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76238" y="4757738"/>
            <a:ext cx="2133600" cy="274637"/>
          </a:xfrm>
          <a:prstGeom prst="rect">
            <a:avLst/>
          </a:prstGeom>
        </p:spPr>
        <p:txBody>
          <a:bodyPr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9DF7AC8A-6A96-D349-922D-5A10D8525A4A}" type="slidenum">
              <a:rPr lang="en-US"/>
              <a:pPr>
                <a:defRPr/>
              </a:pPr>
              <a:t>7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6715779" y="0"/>
            <a:ext cx="2268110" cy="1734599"/>
          </a:xfrm>
          <a:prstGeom prst="rect">
            <a:avLst/>
          </a:prstGeom>
          <a:solidFill>
            <a:srgbClr val="0099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762274" y="152001"/>
            <a:ext cx="2158060" cy="1327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bject 2">
            <a:extLst>
              <a:ext uri="{FF2B5EF4-FFF2-40B4-BE49-F238E27FC236}">
                <a16:creationId xmlns:a16="http://schemas.microsoft.com/office/drawing/2014/main" id="{025E5B0F-04AA-4C6F-ABB6-AF8F8D5DFFE5}"/>
              </a:ext>
            </a:extLst>
          </p:cNvPr>
          <p:cNvSpPr/>
          <p:nvPr/>
        </p:nvSpPr>
        <p:spPr>
          <a:xfrm>
            <a:off x="-29656" y="0"/>
            <a:ext cx="5987845" cy="5577840"/>
          </a:xfrm>
          <a:prstGeom prst="rect">
            <a:avLst/>
          </a:prstGeom>
          <a:blipFill>
            <a:blip r:embed="rId3" cstate="print"/>
            <a:stretch>
              <a:fillRect t="-10606" b="7220"/>
            </a:stretch>
          </a:blipFill>
          <a:scene3d>
            <a:camera prst="orthographicFront">
              <a:rot lat="300000" lon="300000" rev="0"/>
            </a:camera>
            <a:lightRig rig="threePt" dir="t"/>
          </a:scene3d>
        </p:spPr>
        <p:txBody>
          <a:bodyPr wrap="square" lIns="0" tIns="0" rIns="0" bIns="0" rtlCol="0"/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986138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Category xmlns="8a630de2-6dc5-477e-ac08-a2201284068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D92CE0BCA08084DAE0C070FBAB6520A" ma:contentTypeVersion="1" ma:contentTypeDescription="Create a new document." ma:contentTypeScope="" ma:versionID="6bb42ada7f9da0bf90d84fee5f2d37bf">
  <xsd:schema xmlns:xsd="http://www.w3.org/2001/XMLSchema" xmlns:xs="http://www.w3.org/2001/XMLSchema" xmlns:p="http://schemas.microsoft.com/office/2006/metadata/properties" xmlns:ns2="8a630de2-6dc5-477e-ac08-a22012840682" targetNamespace="http://schemas.microsoft.com/office/2006/metadata/properties" ma:root="true" ma:fieldsID="811188f82dd31332ceb4600d8cd617cd" ns2:_="">
    <xsd:import namespace="8a630de2-6dc5-477e-ac08-a22012840682"/>
    <xsd:element name="properties">
      <xsd:complexType>
        <xsd:sequence>
          <xsd:element name="documentManagement">
            <xsd:complexType>
              <xsd:all>
                <xsd:element ref="ns2:Categor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630de2-6dc5-477e-ac08-a22012840682" elementFormDefault="qualified">
    <xsd:import namespace="http://schemas.microsoft.com/office/2006/documentManagement/types"/>
    <xsd:import namespace="http://schemas.microsoft.com/office/infopath/2007/PartnerControls"/>
    <xsd:element name="Category" ma:index="8" nillable="true" ma:displayName="Category" ma:format="Dropdown" ma:internalName="Category">
      <xsd:simpleType>
        <xsd:restriction base="dms:Choice">
          <xsd:enumeration value="Admin"/>
          <xsd:enumeration value="DOC"/>
          <xsd:enumeration value="External"/>
          <xsd:enumeration value="Miscellaneous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2A33D07-72DD-4E18-96DD-347A7B1EE18D}">
  <ds:schemaRefs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dcmitype/"/>
    <ds:schemaRef ds:uri="http://www.w3.org/XML/1998/namespace"/>
    <ds:schemaRef ds:uri="http://schemas.microsoft.com/office/infopath/2007/PartnerControls"/>
    <ds:schemaRef ds:uri="8a630de2-6dc5-477e-ac08-a22012840682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BDD249AE-BB07-496F-9086-DFB14F79FAB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B27C683-7A7C-4823-B4DC-000A0618BDF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a630de2-6dc5-477e-ac08-a2201284068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298</TotalTime>
  <Words>604</Words>
  <Application>Microsoft Office PowerPoint</Application>
  <PresentationFormat>On-screen Show (16:9)</PresentationFormat>
  <Paragraphs>60</Paragraphs>
  <Slides>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Wingdings</vt:lpstr>
      <vt:lpstr>Banded</vt:lpstr>
      <vt:lpstr>PowerPoint Presentation</vt:lpstr>
      <vt:lpstr>The Sustainable Development Goals</vt:lpstr>
      <vt:lpstr>PowerPoint Presentation</vt:lpstr>
      <vt:lpstr>PowerPoint Presentation</vt:lpstr>
      <vt:lpstr>PowerPoint Presentation</vt:lpstr>
      <vt:lpstr>Promoting Financial sustainability for children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Elrington</dc:creator>
  <cp:lastModifiedBy>Cristina Gaberi</cp:lastModifiedBy>
  <cp:revision>33</cp:revision>
  <cp:lastPrinted>2018-06-08T06:36:46Z</cp:lastPrinted>
  <dcterms:created xsi:type="dcterms:W3CDTF">2016-08-29T15:36:18Z</dcterms:created>
  <dcterms:modified xsi:type="dcterms:W3CDTF">2018-06-08T10:37:19Z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0x010100DD92CE0BCA08084DAE0C070FBAB6520A</vt:lpwstr>
  </property>
</Properties>
</file>