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315" r:id="rId2"/>
    <p:sldId id="316" r:id="rId3"/>
    <p:sldId id="322" r:id="rId4"/>
    <p:sldId id="347" r:id="rId5"/>
    <p:sldId id="323" r:id="rId6"/>
    <p:sldId id="348" r:id="rId7"/>
    <p:sldId id="349" r:id="rId8"/>
    <p:sldId id="329" r:id="rId9"/>
    <p:sldId id="628" r:id="rId10"/>
    <p:sldId id="350" r:id="rId11"/>
    <p:sldId id="629" r:id="rId12"/>
    <p:sldId id="630" r:id="rId13"/>
  </p:sldIdLst>
  <p:sldSz cx="12192000" cy="6858000"/>
  <p:notesSz cx="6735763" cy="9866313"/>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B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1294" autoAdjust="0"/>
  </p:normalViewPr>
  <p:slideViewPr>
    <p:cSldViewPr>
      <p:cViewPr varScale="1">
        <p:scale>
          <a:sx n="50" d="100"/>
          <a:sy n="50" d="100"/>
        </p:scale>
        <p:origin x="950" y="3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5DED21-00AB-4C3C-B7FA-C025399E2A3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ru-RU"/>
        </a:p>
      </dgm:t>
    </dgm:pt>
    <dgm:pt modelId="{0B4EB8E3-1E06-42D0-9F22-7F633953A0DE}">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ro-RO" sz="2400" dirty="0"/>
            <a:t>Fortificarea</a:t>
          </a:r>
          <a:r>
            <a:rPr lang="en-US" sz="2400" dirty="0"/>
            <a:t> </a:t>
          </a:r>
          <a:r>
            <a:rPr lang="en-US" sz="2400" dirty="0" err="1"/>
            <a:t>serviciului</a:t>
          </a:r>
          <a:r>
            <a:rPr lang="en-US" sz="2400" dirty="0"/>
            <a:t> de </a:t>
          </a:r>
          <a:r>
            <a:rPr lang="en-US" sz="2400" dirty="0" err="1"/>
            <a:t>supraveghere</a:t>
          </a:r>
          <a:r>
            <a:rPr lang="en-US" sz="2400" dirty="0"/>
            <a:t> de stat a </a:t>
          </a:r>
          <a:r>
            <a:rPr lang="en-US" sz="2400" dirty="0" err="1"/>
            <a:t>sănătății</a:t>
          </a:r>
          <a:r>
            <a:rPr lang="en-US" sz="2400" dirty="0"/>
            <a:t> </a:t>
          </a:r>
          <a:r>
            <a:rPr lang="en-US" sz="2400" dirty="0" err="1"/>
            <a:t>publice</a:t>
          </a:r>
          <a:r>
            <a:rPr lang="en-US" sz="2400" dirty="0"/>
            <a:t>, </a:t>
          </a:r>
          <a:r>
            <a:rPr lang="en-US" sz="2400" dirty="0" err="1"/>
            <a:t>consolidarea</a:t>
          </a:r>
          <a:r>
            <a:rPr lang="en-US" sz="2400" dirty="0"/>
            <a:t> </a:t>
          </a:r>
          <a:r>
            <a:rPr lang="en-US" sz="2400" dirty="0" err="1"/>
            <a:t>Agenției</a:t>
          </a:r>
          <a:r>
            <a:rPr lang="en-US" sz="2400" dirty="0"/>
            <a:t> </a:t>
          </a:r>
          <a:r>
            <a:rPr lang="en-US" sz="2400" dirty="0" err="1"/>
            <a:t>naționale</a:t>
          </a:r>
          <a:r>
            <a:rPr lang="en-US" sz="2400" dirty="0"/>
            <a:t> </a:t>
          </a:r>
          <a:r>
            <a:rPr lang="en-US" sz="2400" dirty="0" err="1"/>
            <a:t>pentru</a:t>
          </a:r>
          <a:r>
            <a:rPr lang="en-US" sz="2400" dirty="0"/>
            <a:t> </a:t>
          </a:r>
          <a:r>
            <a:rPr lang="en-US" sz="2400" dirty="0" err="1"/>
            <a:t>sănătate</a:t>
          </a:r>
          <a:r>
            <a:rPr lang="en-US" sz="2400" dirty="0"/>
            <a:t> </a:t>
          </a:r>
          <a:r>
            <a:rPr lang="en-US" sz="2400" dirty="0" err="1"/>
            <a:t>publică</a:t>
          </a:r>
          <a:endParaRPr lang="ru-RU" sz="2400" dirty="0"/>
        </a:p>
      </dgm:t>
    </dgm:pt>
    <dgm:pt modelId="{233E2921-2CE8-4795-B9E1-19A0D1565539}" type="parTrans" cxnId="{0886835C-C346-4EBF-B965-4AFF12CA83B3}">
      <dgm:prSet/>
      <dgm:spPr/>
      <dgm:t>
        <a:bodyPr/>
        <a:lstStyle/>
        <a:p>
          <a:endParaRPr lang="ru-RU"/>
        </a:p>
      </dgm:t>
    </dgm:pt>
    <dgm:pt modelId="{9D7B204B-288F-4CF1-94B6-1381D3B967E0}" type="sibTrans" cxnId="{0886835C-C346-4EBF-B965-4AFF12CA83B3}">
      <dgm:prSet/>
      <dgm:spPr/>
      <dgm:t>
        <a:bodyPr/>
        <a:lstStyle/>
        <a:p>
          <a:endParaRPr lang="ru-RU"/>
        </a:p>
      </dgm:t>
    </dgm:pt>
    <dgm:pt modelId="{773E8796-7B8B-4952-8A55-0D09100C7437}">
      <dgm:prSet phldrT="[Text]" custT="1"/>
      <dgm:spPr/>
      <dgm:t>
        <a:bodyPr/>
        <a:lstStyle/>
        <a:p>
          <a:pPr>
            <a:buFont typeface="Symbol" panose="05050102010706020507" pitchFamily="18" charset="2"/>
            <a:buChar char=""/>
          </a:pPr>
          <a:r>
            <a:rPr lang="ro-RO" sz="2400" dirty="0"/>
            <a:t>Eficientizarea sistemului de sănătate prin reformarea sectorului spitalicesc și fortificarea asistenței medicale primare</a:t>
          </a:r>
          <a:endParaRPr lang="ru-RU" sz="2400" dirty="0"/>
        </a:p>
      </dgm:t>
    </dgm:pt>
    <dgm:pt modelId="{30EB154B-0E81-4256-B8F5-28154D6F5DE8}" type="parTrans" cxnId="{19E76C78-1F57-41AC-BF3A-CA326B59ACAC}">
      <dgm:prSet/>
      <dgm:spPr/>
      <dgm:t>
        <a:bodyPr/>
        <a:lstStyle/>
        <a:p>
          <a:endParaRPr lang="ru-RU"/>
        </a:p>
      </dgm:t>
    </dgm:pt>
    <dgm:pt modelId="{BDBD4662-3857-4D35-879C-0037F3B43A8D}" type="sibTrans" cxnId="{19E76C78-1F57-41AC-BF3A-CA326B59ACAC}">
      <dgm:prSet/>
      <dgm:spPr/>
      <dgm:t>
        <a:bodyPr/>
        <a:lstStyle/>
        <a:p>
          <a:endParaRPr lang="ru-RU"/>
        </a:p>
      </dgm:t>
    </dgm:pt>
    <dgm:pt modelId="{7EF57920-250E-4A08-A862-DA6C42296A08}">
      <dgm:prSet custT="1"/>
      <dgm:spPr/>
      <dgm:t>
        <a:bodyPr/>
        <a:lstStyle/>
        <a:p>
          <a:r>
            <a:rPr lang="ro-RO" sz="2400" dirty="0"/>
            <a:t>Asigurarea sistemului de sănătate cu</a:t>
          </a:r>
          <a:r>
            <a:rPr lang="it-IT" sz="2400" dirty="0"/>
            <a:t> personal  medical </a:t>
          </a:r>
          <a:endParaRPr lang="en-US" sz="2400" dirty="0"/>
        </a:p>
      </dgm:t>
    </dgm:pt>
    <dgm:pt modelId="{48938DE1-2B10-4BF5-B3E1-753D30DE0671}" type="parTrans" cxnId="{5F82537E-3EE7-433F-AA61-FAABBB5B0265}">
      <dgm:prSet/>
      <dgm:spPr/>
      <dgm:t>
        <a:bodyPr/>
        <a:lstStyle/>
        <a:p>
          <a:endParaRPr lang="en-US"/>
        </a:p>
      </dgm:t>
    </dgm:pt>
    <dgm:pt modelId="{B073AEB7-FED5-4871-9293-C1A7CFEB5F00}" type="sibTrans" cxnId="{5F82537E-3EE7-433F-AA61-FAABBB5B0265}">
      <dgm:prSet/>
      <dgm:spPr/>
      <dgm:t>
        <a:bodyPr/>
        <a:lstStyle/>
        <a:p>
          <a:endParaRPr lang="en-US"/>
        </a:p>
      </dgm:t>
    </dgm:pt>
    <dgm:pt modelId="{E22443FB-26BD-4763-B5AA-5C3F6F3F2451}" type="pres">
      <dgm:prSet presAssocID="{E25DED21-00AB-4C3C-B7FA-C025399E2A35}" presName="linear" presStyleCnt="0">
        <dgm:presLayoutVars>
          <dgm:dir/>
          <dgm:animLvl val="lvl"/>
          <dgm:resizeHandles val="exact"/>
        </dgm:presLayoutVars>
      </dgm:prSet>
      <dgm:spPr/>
    </dgm:pt>
    <dgm:pt modelId="{D57BD025-2A9D-41FA-A22C-44699B5A98EC}" type="pres">
      <dgm:prSet presAssocID="{0B4EB8E3-1E06-42D0-9F22-7F633953A0DE}" presName="parentLin" presStyleCnt="0"/>
      <dgm:spPr/>
    </dgm:pt>
    <dgm:pt modelId="{E7B78791-E5DE-4212-9FA3-9FBE74056E55}" type="pres">
      <dgm:prSet presAssocID="{0B4EB8E3-1E06-42D0-9F22-7F633953A0DE}" presName="parentLeftMargin" presStyleLbl="node1" presStyleIdx="0" presStyleCnt="3"/>
      <dgm:spPr/>
    </dgm:pt>
    <dgm:pt modelId="{887EAB32-5274-4669-8255-1118D2C5F3B1}" type="pres">
      <dgm:prSet presAssocID="{0B4EB8E3-1E06-42D0-9F22-7F633953A0DE}" presName="parentText" presStyleLbl="node1" presStyleIdx="0" presStyleCnt="3" custScaleX="117857" custLinFactNeighborX="11111" custLinFactNeighborY="-1906">
        <dgm:presLayoutVars>
          <dgm:chMax val="0"/>
          <dgm:bulletEnabled val="1"/>
        </dgm:presLayoutVars>
      </dgm:prSet>
      <dgm:spPr/>
    </dgm:pt>
    <dgm:pt modelId="{D6C54AA7-92CE-4D38-A005-2FA868627C51}" type="pres">
      <dgm:prSet presAssocID="{0B4EB8E3-1E06-42D0-9F22-7F633953A0DE}" presName="negativeSpace" presStyleCnt="0"/>
      <dgm:spPr/>
    </dgm:pt>
    <dgm:pt modelId="{33329DF6-A8C3-4B4E-9FFD-0CACC1F708C3}" type="pres">
      <dgm:prSet presAssocID="{0B4EB8E3-1E06-42D0-9F22-7F633953A0DE}" presName="childText" presStyleLbl="conFgAcc1" presStyleIdx="0" presStyleCnt="3">
        <dgm:presLayoutVars>
          <dgm:bulletEnabled val="1"/>
        </dgm:presLayoutVars>
      </dgm:prSet>
      <dgm:spPr/>
    </dgm:pt>
    <dgm:pt modelId="{18E33551-DE45-494C-8C71-5E84C8810432}" type="pres">
      <dgm:prSet presAssocID="{9D7B204B-288F-4CF1-94B6-1381D3B967E0}" presName="spaceBetweenRectangles" presStyleCnt="0"/>
      <dgm:spPr/>
    </dgm:pt>
    <dgm:pt modelId="{AACE95F8-7938-4AAE-BF2B-C43AA5741DFD}" type="pres">
      <dgm:prSet presAssocID="{773E8796-7B8B-4952-8A55-0D09100C7437}" presName="parentLin" presStyleCnt="0"/>
      <dgm:spPr/>
    </dgm:pt>
    <dgm:pt modelId="{0C248DC8-8F32-497E-A189-087B851F680B}" type="pres">
      <dgm:prSet presAssocID="{773E8796-7B8B-4952-8A55-0D09100C7437}" presName="parentLeftMargin" presStyleLbl="node1" presStyleIdx="0" presStyleCnt="3"/>
      <dgm:spPr/>
    </dgm:pt>
    <dgm:pt modelId="{12470B24-AB56-4391-A7D4-1F04FA579180}" type="pres">
      <dgm:prSet presAssocID="{773E8796-7B8B-4952-8A55-0D09100C7437}" presName="parentText" presStyleLbl="node1" presStyleIdx="1" presStyleCnt="3" custScaleX="117857">
        <dgm:presLayoutVars>
          <dgm:chMax val="0"/>
          <dgm:bulletEnabled val="1"/>
        </dgm:presLayoutVars>
      </dgm:prSet>
      <dgm:spPr/>
    </dgm:pt>
    <dgm:pt modelId="{1B665B39-1AB5-49DA-B875-E7D25A911628}" type="pres">
      <dgm:prSet presAssocID="{773E8796-7B8B-4952-8A55-0D09100C7437}" presName="negativeSpace" presStyleCnt="0"/>
      <dgm:spPr/>
    </dgm:pt>
    <dgm:pt modelId="{88884A41-B439-4824-8E17-BBDF6E423183}" type="pres">
      <dgm:prSet presAssocID="{773E8796-7B8B-4952-8A55-0D09100C7437}" presName="childText" presStyleLbl="conFgAcc1" presStyleIdx="1" presStyleCnt="3">
        <dgm:presLayoutVars>
          <dgm:bulletEnabled val="1"/>
        </dgm:presLayoutVars>
      </dgm:prSet>
      <dgm:spPr/>
    </dgm:pt>
    <dgm:pt modelId="{8CD0BAF5-610B-4975-9BA1-C6D9B25DCB63}" type="pres">
      <dgm:prSet presAssocID="{BDBD4662-3857-4D35-879C-0037F3B43A8D}" presName="spaceBetweenRectangles" presStyleCnt="0"/>
      <dgm:spPr/>
    </dgm:pt>
    <dgm:pt modelId="{AFB4232A-6A36-4B21-A960-9CDD4E8B4725}" type="pres">
      <dgm:prSet presAssocID="{7EF57920-250E-4A08-A862-DA6C42296A08}" presName="parentLin" presStyleCnt="0"/>
      <dgm:spPr/>
    </dgm:pt>
    <dgm:pt modelId="{98EFB24D-140E-415B-89FD-17D80BC776BF}" type="pres">
      <dgm:prSet presAssocID="{7EF57920-250E-4A08-A862-DA6C42296A08}" presName="parentLeftMargin" presStyleLbl="node1" presStyleIdx="1" presStyleCnt="3"/>
      <dgm:spPr/>
    </dgm:pt>
    <dgm:pt modelId="{6FCBF346-1D54-4E5F-9077-18729FB0A8D2}" type="pres">
      <dgm:prSet presAssocID="{7EF57920-250E-4A08-A862-DA6C42296A08}" presName="parentText" presStyleLbl="node1" presStyleIdx="2" presStyleCnt="3">
        <dgm:presLayoutVars>
          <dgm:chMax val="0"/>
          <dgm:bulletEnabled val="1"/>
        </dgm:presLayoutVars>
      </dgm:prSet>
      <dgm:spPr/>
    </dgm:pt>
    <dgm:pt modelId="{0EB1A11B-D15D-4A25-9568-0CB4073E81B5}" type="pres">
      <dgm:prSet presAssocID="{7EF57920-250E-4A08-A862-DA6C42296A08}" presName="negativeSpace" presStyleCnt="0"/>
      <dgm:spPr/>
    </dgm:pt>
    <dgm:pt modelId="{141CA66C-771D-4C1E-A462-DD8D748ADD4C}" type="pres">
      <dgm:prSet presAssocID="{7EF57920-250E-4A08-A862-DA6C42296A08}" presName="childText" presStyleLbl="conFgAcc1" presStyleIdx="2" presStyleCnt="3">
        <dgm:presLayoutVars>
          <dgm:bulletEnabled val="1"/>
        </dgm:presLayoutVars>
      </dgm:prSet>
      <dgm:spPr/>
    </dgm:pt>
  </dgm:ptLst>
  <dgm:cxnLst>
    <dgm:cxn modelId="{F3309901-40EA-4A9B-B3E6-B2A3D482E4BC}" type="presOf" srcId="{E25DED21-00AB-4C3C-B7FA-C025399E2A35}" destId="{E22443FB-26BD-4763-B5AA-5C3F6F3F2451}" srcOrd="0" destOrd="0" presId="urn:microsoft.com/office/officeart/2005/8/layout/list1"/>
    <dgm:cxn modelId="{F0173C22-CF2A-4719-9C0B-625EF47A3B43}" type="presOf" srcId="{773E8796-7B8B-4952-8A55-0D09100C7437}" destId="{12470B24-AB56-4391-A7D4-1F04FA579180}" srcOrd="1" destOrd="0" presId="urn:microsoft.com/office/officeart/2005/8/layout/list1"/>
    <dgm:cxn modelId="{1793353A-9212-4C53-BA7B-3FD183F2B272}" type="presOf" srcId="{0B4EB8E3-1E06-42D0-9F22-7F633953A0DE}" destId="{E7B78791-E5DE-4212-9FA3-9FBE74056E55}" srcOrd="0" destOrd="0" presId="urn:microsoft.com/office/officeart/2005/8/layout/list1"/>
    <dgm:cxn modelId="{0886835C-C346-4EBF-B965-4AFF12CA83B3}" srcId="{E25DED21-00AB-4C3C-B7FA-C025399E2A35}" destId="{0B4EB8E3-1E06-42D0-9F22-7F633953A0DE}" srcOrd="0" destOrd="0" parTransId="{233E2921-2CE8-4795-B9E1-19A0D1565539}" sibTransId="{9D7B204B-288F-4CF1-94B6-1381D3B967E0}"/>
    <dgm:cxn modelId="{19E76C78-1F57-41AC-BF3A-CA326B59ACAC}" srcId="{E25DED21-00AB-4C3C-B7FA-C025399E2A35}" destId="{773E8796-7B8B-4952-8A55-0D09100C7437}" srcOrd="1" destOrd="0" parTransId="{30EB154B-0E81-4256-B8F5-28154D6F5DE8}" sibTransId="{BDBD4662-3857-4D35-879C-0037F3B43A8D}"/>
    <dgm:cxn modelId="{5F82537E-3EE7-433F-AA61-FAABBB5B0265}" srcId="{E25DED21-00AB-4C3C-B7FA-C025399E2A35}" destId="{7EF57920-250E-4A08-A862-DA6C42296A08}" srcOrd="2" destOrd="0" parTransId="{48938DE1-2B10-4BF5-B3E1-753D30DE0671}" sibTransId="{B073AEB7-FED5-4871-9293-C1A7CFEB5F00}"/>
    <dgm:cxn modelId="{7D6CCE81-EE18-4CA4-9ADD-366A13EF8005}" type="presOf" srcId="{7EF57920-250E-4A08-A862-DA6C42296A08}" destId="{6FCBF346-1D54-4E5F-9077-18729FB0A8D2}" srcOrd="1" destOrd="0" presId="urn:microsoft.com/office/officeart/2005/8/layout/list1"/>
    <dgm:cxn modelId="{57AAF8A4-5373-4312-9982-1696FA9CBA0B}" type="presOf" srcId="{773E8796-7B8B-4952-8A55-0D09100C7437}" destId="{0C248DC8-8F32-497E-A189-087B851F680B}" srcOrd="0" destOrd="0" presId="urn:microsoft.com/office/officeart/2005/8/layout/list1"/>
    <dgm:cxn modelId="{677E95C9-B30D-41AF-A3C1-934C54A8F317}" type="presOf" srcId="{0B4EB8E3-1E06-42D0-9F22-7F633953A0DE}" destId="{887EAB32-5274-4669-8255-1118D2C5F3B1}" srcOrd="1" destOrd="0" presId="urn:microsoft.com/office/officeart/2005/8/layout/list1"/>
    <dgm:cxn modelId="{138492CB-C00C-472D-8DE6-22F5BD841578}" type="presOf" srcId="{7EF57920-250E-4A08-A862-DA6C42296A08}" destId="{98EFB24D-140E-415B-89FD-17D80BC776BF}" srcOrd="0" destOrd="0" presId="urn:microsoft.com/office/officeart/2005/8/layout/list1"/>
    <dgm:cxn modelId="{14D15874-F63F-418D-A5A1-1587F472530C}" type="presParOf" srcId="{E22443FB-26BD-4763-B5AA-5C3F6F3F2451}" destId="{D57BD025-2A9D-41FA-A22C-44699B5A98EC}" srcOrd="0" destOrd="0" presId="urn:microsoft.com/office/officeart/2005/8/layout/list1"/>
    <dgm:cxn modelId="{8E5074B8-29D6-4D33-B2A0-C1C08A850804}" type="presParOf" srcId="{D57BD025-2A9D-41FA-A22C-44699B5A98EC}" destId="{E7B78791-E5DE-4212-9FA3-9FBE74056E55}" srcOrd="0" destOrd="0" presId="urn:microsoft.com/office/officeart/2005/8/layout/list1"/>
    <dgm:cxn modelId="{757F1D46-D01F-45A2-A22E-A9F8B3A0B87C}" type="presParOf" srcId="{D57BD025-2A9D-41FA-A22C-44699B5A98EC}" destId="{887EAB32-5274-4669-8255-1118D2C5F3B1}" srcOrd="1" destOrd="0" presId="urn:microsoft.com/office/officeart/2005/8/layout/list1"/>
    <dgm:cxn modelId="{FC227068-9BB4-4E14-B8FC-0A20FE4956F8}" type="presParOf" srcId="{E22443FB-26BD-4763-B5AA-5C3F6F3F2451}" destId="{D6C54AA7-92CE-4D38-A005-2FA868627C51}" srcOrd="1" destOrd="0" presId="urn:microsoft.com/office/officeart/2005/8/layout/list1"/>
    <dgm:cxn modelId="{706E50E1-2EC0-43B1-B377-07CFFBDBBA48}" type="presParOf" srcId="{E22443FB-26BD-4763-B5AA-5C3F6F3F2451}" destId="{33329DF6-A8C3-4B4E-9FFD-0CACC1F708C3}" srcOrd="2" destOrd="0" presId="urn:microsoft.com/office/officeart/2005/8/layout/list1"/>
    <dgm:cxn modelId="{41F23BD5-3519-4C89-B055-8B02B443865C}" type="presParOf" srcId="{E22443FB-26BD-4763-B5AA-5C3F6F3F2451}" destId="{18E33551-DE45-494C-8C71-5E84C8810432}" srcOrd="3" destOrd="0" presId="urn:microsoft.com/office/officeart/2005/8/layout/list1"/>
    <dgm:cxn modelId="{69BA5CD4-C675-4C7A-8B31-DF02EFA06EC8}" type="presParOf" srcId="{E22443FB-26BD-4763-B5AA-5C3F6F3F2451}" destId="{AACE95F8-7938-4AAE-BF2B-C43AA5741DFD}" srcOrd="4" destOrd="0" presId="urn:microsoft.com/office/officeart/2005/8/layout/list1"/>
    <dgm:cxn modelId="{DD1A6612-F2E7-46DC-86F8-030C546F4F91}" type="presParOf" srcId="{AACE95F8-7938-4AAE-BF2B-C43AA5741DFD}" destId="{0C248DC8-8F32-497E-A189-087B851F680B}" srcOrd="0" destOrd="0" presId="urn:microsoft.com/office/officeart/2005/8/layout/list1"/>
    <dgm:cxn modelId="{E42E5143-7F7C-45A7-A0B9-8429BA1E2093}" type="presParOf" srcId="{AACE95F8-7938-4AAE-BF2B-C43AA5741DFD}" destId="{12470B24-AB56-4391-A7D4-1F04FA579180}" srcOrd="1" destOrd="0" presId="urn:microsoft.com/office/officeart/2005/8/layout/list1"/>
    <dgm:cxn modelId="{EF9ED375-BCAD-4254-873B-F43157E463BA}" type="presParOf" srcId="{E22443FB-26BD-4763-B5AA-5C3F6F3F2451}" destId="{1B665B39-1AB5-49DA-B875-E7D25A911628}" srcOrd="5" destOrd="0" presId="urn:microsoft.com/office/officeart/2005/8/layout/list1"/>
    <dgm:cxn modelId="{43AF0AE3-CB23-41F7-82FC-7C6677B1CFD3}" type="presParOf" srcId="{E22443FB-26BD-4763-B5AA-5C3F6F3F2451}" destId="{88884A41-B439-4824-8E17-BBDF6E423183}" srcOrd="6" destOrd="0" presId="urn:microsoft.com/office/officeart/2005/8/layout/list1"/>
    <dgm:cxn modelId="{48992A86-8657-4430-9675-A3B84796ED13}" type="presParOf" srcId="{E22443FB-26BD-4763-B5AA-5C3F6F3F2451}" destId="{8CD0BAF5-610B-4975-9BA1-C6D9B25DCB63}" srcOrd="7" destOrd="0" presId="urn:microsoft.com/office/officeart/2005/8/layout/list1"/>
    <dgm:cxn modelId="{8555730E-CEB0-4352-A8D8-9712DCA3B8ED}" type="presParOf" srcId="{E22443FB-26BD-4763-B5AA-5C3F6F3F2451}" destId="{AFB4232A-6A36-4B21-A960-9CDD4E8B4725}" srcOrd="8" destOrd="0" presId="urn:microsoft.com/office/officeart/2005/8/layout/list1"/>
    <dgm:cxn modelId="{BEA0D507-B63E-46FE-8FDD-FC176E47E9E0}" type="presParOf" srcId="{AFB4232A-6A36-4B21-A960-9CDD4E8B4725}" destId="{98EFB24D-140E-415B-89FD-17D80BC776BF}" srcOrd="0" destOrd="0" presId="urn:microsoft.com/office/officeart/2005/8/layout/list1"/>
    <dgm:cxn modelId="{68030BE4-E87A-4D80-91FA-3D3CA98151D8}" type="presParOf" srcId="{AFB4232A-6A36-4B21-A960-9CDD4E8B4725}" destId="{6FCBF346-1D54-4E5F-9077-18729FB0A8D2}" srcOrd="1" destOrd="0" presId="urn:microsoft.com/office/officeart/2005/8/layout/list1"/>
    <dgm:cxn modelId="{D08D8701-A44C-4823-AB34-B7CB95A628A0}" type="presParOf" srcId="{E22443FB-26BD-4763-B5AA-5C3F6F3F2451}" destId="{0EB1A11B-D15D-4A25-9568-0CB4073E81B5}" srcOrd="9" destOrd="0" presId="urn:microsoft.com/office/officeart/2005/8/layout/list1"/>
    <dgm:cxn modelId="{27F25252-19F2-4563-99B7-069136474B0D}" type="presParOf" srcId="{E22443FB-26BD-4763-B5AA-5C3F6F3F2451}" destId="{141CA66C-771D-4C1E-A462-DD8D748ADD4C}"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29DF6-A8C3-4B4E-9FFD-0CACC1F708C3}">
      <dsp:nvSpPr>
        <dsp:cNvPr id="0" name=""/>
        <dsp:cNvSpPr/>
      </dsp:nvSpPr>
      <dsp:spPr>
        <a:xfrm>
          <a:off x="0" y="566940"/>
          <a:ext cx="10972800" cy="93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7EAB32-5274-4669-8255-1118D2C5F3B1}">
      <dsp:nvSpPr>
        <dsp:cNvPr id="0" name=""/>
        <dsp:cNvSpPr/>
      </dsp:nvSpPr>
      <dsp:spPr>
        <a:xfrm>
          <a:off x="609599" y="1"/>
          <a:ext cx="9052549" cy="1092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ro-RO" sz="2400" kern="1200" dirty="0"/>
            <a:t>Fortificarea</a:t>
          </a:r>
          <a:r>
            <a:rPr lang="en-US" sz="2400" kern="1200" dirty="0"/>
            <a:t> </a:t>
          </a:r>
          <a:r>
            <a:rPr lang="en-US" sz="2400" kern="1200" dirty="0" err="1"/>
            <a:t>serviciului</a:t>
          </a:r>
          <a:r>
            <a:rPr lang="en-US" sz="2400" kern="1200" dirty="0"/>
            <a:t> de </a:t>
          </a:r>
          <a:r>
            <a:rPr lang="en-US" sz="2400" kern="1200" dirty="0" err="1"/>
            <a:t>supraveghere</a:t>
          </a:r>
          <a:r>
            <a:rPr lang="en-US" sz="2400" kern="1200" dirty="0"/>
            <a:t> de stat a </a:t>
          </a:r>
          <a:r>
            <a:rPr lang="en-US" sz="2400" kern="1200" dirty="0" err="1"/>
            <a:t>sănătății</a:t>
          </a:r>
          <a:r>
            <a:rPr lang="en-US" sz="2400" kern="1200" dirty="0"/>
            <a:t> </a:t>
          </a:r>
          <a:r>
            <a:rPr lang="en-US" sz="2400" kern="1200" dirty="0" err="1"/>
            <a:t>publice</a:t>
          </a:r>
          <a:r>
            <a:rPr lang="en-US" sz="2400" kern="1200" dirty="0"/>
            <a:t>, </a:t>
          </a:r>
          <a:r>
            <a:rPr lang="en-US" sz="2400" kern="1200" dirty="0" err="1"/>
            <a:t>consolidarea</a:t>
          </a:r>
          <a:r>
            <a:rPr lang="en-US" sz="2400" kern="1200" dirty="0"/>
            <a:t> </a:t>
          </a:r>
          <a:r>
            <a:rPr lang="en-US" sz="2400" kern="1200" dirty="0" err="1"/>
            <a:t>Agenției</a:t>
          </a:r>
          <a:r>
            <a:rPr lang="en-US" sz="2400" kern="1200" dirty="0"/>
            <a:t> </a:t>
          </a:r>
          <a:r>
            <a:rPr lang="en-US" sz="2400" kern="1200" dirty="0" err="1"/>
            <a:t>naționale</a:t>
          </a:r>
          <a:r>
            <a:rPr lang="en-US" sz="2400" kern="1200" dirty="0"/>
            <a:t> </a:t>
          </a:r>
          <a:r>
            <a:rPr lang="en-US" sz="2400" kern="1200" dirty="0" err="1"/>
            <a:t>pentru</a:t>
          </a:r>
          <a:r>
            <a:rPr lang="en-US" sz="2400" kern="1200" dirty="0"/>
            <a:t> </a:t>
          </a:r>
          <a:r>
            <a:rPr lang="en-US" sz="2400" kern="1200" dirty="0" err="1"/>
            <a:t>sănătate</a:t>
          </a:r>
          <a:r>
            <a:rPr lang="en-US" sz="2400" kern="1200" dirty="0"/>
            <a:t> </a:t>
          </a:r>
          <a:r>
            <a:rPr lang="en-US" sz="2400" kern="1200" dirty="0" err="1"/>
            <a:t>publică</a:t>
          </a:r>
          <a:endParaRPr lang="ru-RU" sz="2400" kern="1200" dirty="0"/>
        </a:p>
      </dsp:txBody>
      <dsp:txXfrm>
        <a:off x="662918" y="53320"/>
        <a:ext cx="8945911" cy="985602"/>
      </dsp:txXfrm>
    </dsp:sp>
    <dsp:sp modelId="{88884A41-B439-4824-8E17-BBDF6E423183}">
      <dsp:nvSpPr>
        <dsp:cNvPr id="0" name=""/>
        <dsp:cNvSpPr/>
      </dsp:nvSpPr>
      <dsp:spPr>
        <a:xfrm>
          <a:off x="0" y="2245260"/>
          <a:ext cx="10972800" cy="93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470B24-AB56-4391-A7D4-1F04FA579180}">
      <dsp:nvSpPr>
        <dsp:cNvPr id="0" name=""/>
        <dsp:cNvSpPr/>
      </dsp:nvSpPr>
      <dsp:spPr>
        <a:xfrm>
          <a:off x="548640" y="1699140"/>
          <a:ext cx="9052549" cy="1092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1066800">
            <a:lnSpc>
              <a:spcPct val="90000"/>
            </a:lnSpc>
            <a:spcBef>
              <a:spcPct val="0"/>
            </a:spcBef>
            <a:spcAft>
              <a:spcPct val="35000"/>
            </a:spcAft>
            <a:buFont typeface="Symbol" panose="05050102010706020507" pitchFamily="18" charset="2"/>
            <a:buNone/>
          </a:pPr>
          <a:r>
            <a:rPr lang="ro-RO" sz="2400" kern="1200" dirty="0"/>
            <a:t>Eficientizarea sistemului de sănătate prin reformarea sectorului spitalicesc și fortificarea asistenței medicale primare</a:t>
          </a:r>
          <a:endParaRPr lang="ru-RU" sz="2400" kern="1200" dirty="0"/>
        </a:p>
      </dsp:txBody>
      <dsp:txXfrm>
        <a:off x="601959" y="1752459"/>
        <a:ext cx="8945911" cy="985602"/>
      </dsp:txXfrm>
    </dsp:sp>
    <dsp:sp modelId="{141CA66C-771D-4C1E-A462-DD8D748ADD4C}">
      <dsp:nvSpPr>
        <dsp:cNvPr id="0" name=""/>
        <dsp:cNvSpPr/>
      </dsp:nvSpPr>
      <dsp:spPr>
        <a:xfrm>
          <a:off x="0" y="3923580"/>
          <a:ext cx="10972800" cy="93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CBF346-1D54-4E5F-9077-18729FB0A8D2}">
      <dsp:nvSpPr>
        <dsp:cNvPr id="0" name=""/>
        <dsp:cNvSpPr/>
      </dsp:nvSpPr>
      <dsp:spPr>
        <a:xfrm>
          <a:off x="548640" y="3377460"/>
          <a:ext cx="7680960" cy="1092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1066800">
            <a:lnSpc>
              <a:spcPct val="90000"/>
            </a:lnSpc>
            <a:spcBef>
              <a:spcPct val="0"/>
            </a:spcBef>
            <a:spcAft>
              <a:spcPct val="35000"/>
            </a:spcAft>
            <a:buNone/>
          </a:pPr>
          <a:r>
            <a:rPr lang="ro-RO" sz="2400" kern="1200" dirty="0"/>
            <a:t>Asigurarea sistemului de sănătate cu</a:t>
          </a:r>
          <a:r>
            <a:rPr lang="it-IT" sz="2400" kern="1200" dirty="0"/>
            <a:t> personal  medical </a:t>
          </a:r>
          <a:endParaRPr lang="en-US" sz="2400" kern="1200" dirty="0"/>
        </a:p>
      </dsp:txBody>
      <dsp:txXfrm>
        <a:off x="601959" y="3430779"/>
        <a:ext cx="7574322" cy="98560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868"/>
          </a:xfrm>
          <a:prstGeom prst="rect">
            <a:avLst/>
          </a:prstGeom>
        </p:spPr>
        <p:txBody>
          <a:bodyPr vert="horz" lIns="90443" tIns="45222" rIns="90443" bIns="45222"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15373" y="0"/>
            <a:ext cx="2918831" cy="493868"/>
          </a:xfrm>
          <a:prstGeom prst="rect">
            <a:avLst/>
          </a:prstGeom>
        </p:spPr>
        <p:txBody>
          <a:bodyPr vert="horz" lIns="90443" tIns="45222" rIns="90443" bIns="45222" rtlCol="0"/>
          <a:lstStyle>
            <a:lvl1pPr algn="r">
              <a:defRPr sz="1200">
                <a:latin typeface="Arial" charset="0"/>
                <a:cs typeface="Arial" charset="0"/>
              </a:defRPr>
            </a:lvl1pPr>
          </a:lstStyle>
          <a:p>
            <a:pPr>
              <a:defRPr/>
            </a:pPr>
            <a:fld id="{FEC70285-FA83-4915-B675-A5ACCA7A7D73}" type="datetimeFigureOut">
              <a:rPr lang="en-US"/>
              <a:pPr>
                <a:defRPr/>
              </a:pPr>
              <a:t>Fri 08.06.18</a:t>
            </a:fld>
            <a:endParaRPr lang="en-US"/>
          </a:p>
        </p:txBody>
      </p:sp>
      <p:sp>
        <p:nvSpPr>
          <p:cNvPr id="4" name="Footer Placeholder 3"/>
          <p:cNvSpPr>
            <a:spLocks noGrp="1"/>
          </p:cNvSpPr>
          <p:nvPr>
            <p:ph type="ftr" sz="quarter" idx="2"/>
          </p:nvPr>
        </p:nvSpPr>
        <p:spPr>
          <a:xfrm>
            <a:off x="0" y="9370868"/>
            <a:ext cx="2918831" cy="493867"/>
          </a:xfrm>
          <a:prstGeom prst="rect">
            <a:avLst/>
          </a:prstGeom>
        </p:spPr>
        <p:txBody>
          <a:bodyPr vert="horz" lIns="90443" tIns="45222" rIns="90443" bIns="45222"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15373" y="9370868"/>
            <a:ext cx="2918831" cy="493867"/>
          </a:xfrm>
          <a:prstGeom prst="rect">
            <a:avLst/>
          </a:prstGeom>
        </p:spPr>
        <p:txBody>
          <a:bodyPr vert="horz" wrap="square" lIns="90443" tIns="45222" rIns="90443" bIns="45222" numCol="1" anchor="b" anchorCtr="0" compatLnSpc="1">
            <a:prstTxWarp prst="textNoShape">
              <a:avLst/>
            </a:prstTxWarp>
          </a:bodyPr>
          <a:lstStyle>
            <a:lvl1pPr algn="r">
              <a:defRPr sz="1200"/>
            </a:lvl1pPr>
          </a:lstStyle>
          <a:p>
            <a:fld id="{60642D76-E1DC-4466-B93B-3844112C08D5}" type="slidenum">
              <a:rPr lang="en-US" altLang="en-US"/>
              <a:pPr/>
              <a:t>‹#›</a:t>
            </a:fld>
            <a:endParaRPr lang="en-US" altLang="en-US"/>
          </a:p>
        </p:txBody>
      </p:sp>
    </p:spTree>
    <p:extLst>
      <p:ext uri="{BB962C8B-B14F-4D97-AF65-F5344CB8AC3E}">
        <p14:creationId xmlns:p14="http://schemas.microsoft.com/office/powerpoint/2010/main" val="29458936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868"/>
          </a:xfrm>
          <a:prstGeom prst="rect">
            <a:avLst/>
          </a:prstGeom>
        </p:spPr>
        <p:txBody>
          <a:bodyPr vert="horz" lIns="90443" tIns="45222" rIns="90443" bIns="45222" rtlCol="0"/>
          <a:lstStyle>
            <a:lvl1pPr algn="l" eaLnBrk="1" fontAlgn="auto" hangingPunct="1">
              <a:spcBef>
                <a:spcPts val="0"/>
              </a:spcBef>
              <a:spcAft>
                <a:spcPts val="0"/>
              </a:spcAft>
              <a:defRPr sz="1200">
                <a:latin typeface="+mn-lt"/>
                <a:cs typeface="+mn-cs"/>
              </a:defRPr>
            </a:lvl1pPr>
          </a:lstStyle>
          <a:p>
            <a:pPr>
              <a:defRPr/>
            </a:pPr>
            <a:endParaRPr lang="ro-RO"/>
          </a:p>
        </p:txBody>
      </p:sp>
      <p:sp>
        <p:nvSpPr>
          <p:cNvPr id="3" name="Date Placeholder 2"/>
          <p:cNvSpPr>
            <a:spLocks noGrp="1"/>
          </p:cNvSpPr>
          <p:nvPr>
            <p:ph type="dt" idx="1"/>
          </p:nvPr>
        </p:nvSpPr>
        <p:spPr>
          <a:xfrm>
            <a:off x="3815373" y="0"/>
            <a:ext cx="2918831" cy="493868"/>
          </a:xfrm>
          <a:prstGeom prst="rect">
            <a:avLst/>
          </a:prstGeom>
        </p:spPr>
        <p:txBody>
          <a:bodyPr vert="horz" lIns="90443" tIns="45222" rIns="90443" bIns="45222" rtlCol="0"/>
          <a:lstStyle>
            <a:lvl1pPr algn="r" eaLnBrk="1" fontAlgn="auto" hangingPunct="1">
              <a:spcBef>
                <a:spcPts val="0"/>
              </a:spcBef>
              <a:spcAft>
                <a:spcPts val="0"/>
              </a:spcAft>
              <a:defRPr sz="1200">
                <a:latin typeface="+mn-lt"/>
                <a:cs typeface="+mn-cs"/>
              </a:defRPr>
            </a:lvl1pPr>
          </a:lstStyle>
          <a:p>
            <a:pPr>
              <a:defRPr/>
            </a:pPr>
            <a:fld id="{EA4839A5-699E-4BCF-9DB8-A332E1501CE5}" type="datetimeFigureOut">
              <a:rPr lang="ro-RO"/>
              <a:pPr>
                <a:defRPr/>
              </a:pPr>
              <a:t>08.06.2018</a:t>
            </a:fld>
            <a:endParaRPr lang="ro-RO"/>
          </a:p>
        </p:txBody>
      </p:sp>
      <p:sp>
        <p:nvSpPr>
          <p:cNvPr id="4" name="Slide Image Placeholder 3"/>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0443" tIns="45222" rIns="90443" bIns="45222" rtlCol="0" anchor="ctr"/>
          <a:lstStyle/>
          <a:p>
            <a:pPr lvl="0"/>
            <a:endParaRPr lang="ro-RO" noProof="0"/>
          </a:p>
        </p:txBody>
      </p:sp>
      <p:sp>
        <p:nvSpPr>
          <p:cNvPr id="5" name="Notes Placeholder 4"/>
          <p:cNvSpPr>
            <a:spLocks noGrp="1"/>
          </p:cNvSpPr>
          <p:nvPr>
            <p:ph type="body" sz="quarter" idx="3"/>
          </p:nvPr>
        </p:nvSpPr>
        <p:spPr>
          <a:xfrm>
            <a:off x="673577" y="4686223"/>
            <a:ext cx="5388610" cy="4440077"/>
          </a:xfrm>
          <a:prstGeom prst="rect">
            <a:avLst/>
          </a:prstGeom>
        </p:spPr>
        <p:txBody>
          <a:bodyPr vert="horz" lIns="90443" tIns="45222" rIns="90443" bIns="45222"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ro-RO" noProof="0"/>
          </a:p>
        </p:txBody>
      </p:sp>
      <p:sp>
        <p:nvSpPr>
          <p:cNvPr id="6" name="Footer Placeholder 5"/>
          <p:cNvSpPr>
            <a:spLocks noGrp="1"/>
          </p:cNvSpPr>
          <p:nvPr>
            <p:ph type="ftr" sz="quarter" idx="4"/>
          </p:nvPr>
        </p:nvSpPr>
        <p:spPr>
          <a:xfrm>
            <a:off x="0" y="9370868"/>
            <a:ext cx="2918831" cy="493867"/>
          </a:xfrm>
          <a:prstGeom prst="rect">
            <a:avLst/>
          </a:prstGeom>
        </p:spPr>
        <p:txBody>
          <a:bodyPr vert="horz" lIns="90443" tIns="45222" rIns="90443" bIns="45222" rtlCol="0" anchor="b"/>
          <a:lstStyle>
            <a:lvl1pPr algn="l" eaLnBrk="1" fontAlgn="auto" hangingPunct="1">
              <a:spcBef>
                <a:spcPts val="0"/>
              </a:spcBef>
              <a:spcAft>
                <a:spcPts val="0"/>
              </a:spcAft>
              <a:defRPr sz="1200">
                <a:latin typeface="+mn-lt"/>
                <a:cs typeface="+mn-cs"/>
              </a:defRPr>
            </a:lvl1pPr>
          </a:lstStyle>
          <a:p>
            <a:pPr>
              <a:defRPr/>
            </a:pPr>
            <a:endParaRPr lang="ro-RO"/>
          </a:p>
        </p:txBody>
      </p:sp>
      <p:sp>
        <p:nvSpPr>
          <p:cNvPr id="7" name="Slide Number Placeholder 6"/>
          <p:cNvSpPr>
            <a:spLocks noGrp="1"/>
          </p:cNvSpPr>
          <p:nvPr>
            <p:ph type="sldNum" sz="quarter" idx="5"/>
          </p:nvPr>
        </p:nvSpPr>
        <p:spPr>
          <a:xfrm>
            <a:off x="3815373" y="9370868"/>
            <a:ext cx="2918831" cy="493867"/>
          </a:xfrm>
          <a:prstGeom prst="rect">
            <a:avLst/>
          </a:prstGeom>
        </p:spPr>
        <p:txBody>
          <a:bodyPr vert="horz" wrap="square" lIns="90443" tIns="45222" rIns="90443" bIns="45222" numCol="1" anchor="b" anchorCtr="0" compatLnSpc="1">
            <a:prstTxWarp prst="textNoShape">
              <a:avLst/>
            </a:prstTxWarp>
          </a:bodyPr>
          <a:lstStyle>
            <a:lvl1pPr algn="r" eaLnBrk="1" hangingPunct="1">
              <a:defRPr sz="1200">
                <a:latin typeface="Calibri" panose="020F0502020204030204" pitchFamily="34" charset="0"/>
              </a:defRPr>
            </a:lvl1pPr>
          </a:lstStyle>
          <a:p>
            <a:fld id="{96D3C469-7486-4D36-AD68-0481A57668D5}" type="slidenum">
              <a:rPr lang="ro-RO" altLang="en-US"/>
              <a:pPr/>
              <a:t>‹#›</a:t>
            </a:fld>
            <a:endParaRPr lang="ro-RO" altLang="en-US"/>
          </a:p>
        </p:txBody>
      </p:sp>
    </p:spTree>
    <p:extLst>
      <p:ext uri="{BB962C8B-B14F-4D97-AF65-F5344CB8AC3E}">
        <p14:creationId xmlns:p14="http://schemas.microsoft.com/office/powerpoint/2010/main" val="3077159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RO" dirty="0"/>
              <a:t>Inclusiv: </a:t>
            </a:r>
          </a:p>
          <a:p>
            <a:r>
              <a:rPr lang="ro-RO" dirty="0"/>
              <a:t>1) </a:t>
            </a:r>
            <a:r>
              <a:rPr lang="vi-VN" dirty="0"/>
              <a:t>Promovarea Codului sănătăţii ca document de bază al sistemului ocrotirii sănătăţii </a:t>
            </a:r>
            <a:endParaRPr lang="ro-RO" dirty="0"/>
          </a:p>
          <a:p>
            <a:r>
              <a:rPr lang="ro-RO" dirty="0"/>
              <a:t>2) </a:t>
            </a:r>
            <a:r>
              <a:rPr lang="vi-VN" dirty="0"/>
              <a:t>Elaborarea Strategiei de Dezvoltare a Sistemului de Sănătate în perioada 2018-2025</a:t>
            </a:r>
          </a:p>
          <a:p>
            <a:r>
              <a:rPr lang="ro-RO" dirty="0"/>
              <a:t>3) Promovarea proiectului de Lege cu privire la dispozitive medicale  și Strategiei  Managementului Dispozitivelor Medicale pentru anii 2017-2022</a:t>
            </a:r>
          </a:p>
          <a:p>
            <a:endParaRPr lang="ru-RU" dirty="0"/>
          </a:p>
        </p:txBody>
      </p:sp>
      <p:sp>
        <p:nvSpPr>
          <p:cNvPr id="4" name="Slide Number Placeholder 3"/>
          <p:cNvSpPr>
            <a:spLocks noGrp="1"/>
          </p:cNvSpPr>
          <p:nvPr>
            <p:ph type="sldNum" sz="quarter" idx="10"/>
          </p:nvPr>
        </p:nvSpPr>
        <p:spPr/>
        <p:txBody>
          <a:bodyPr/>
          <a:lstStyle/>
          <a:p>
            <a:fld id="{96D3C469-7486-4D36-AD68-0481A57668D5}" type="slidenum">
              <a:rPr lang="ro-RO" altLang="en-US" smtClean="0"/>
              <a:pPr/>
              <a:t>9</a:t>
            </a:fld>
            <a:endParaRPr lang="ro-RO" altLang="en-US"/>
          </a:p>
        </p:txBody>
      </p:sp>
    </p:spTree>
    <p:extLst>
      <p:ext uri="{BB962C8B-B14F-4D97-AF65-F5344CB8AC3E}">
        <p14:creationId xmlns:p14="http://schemas.microsoft.com/office/powerpoint/2010/main" val="1579054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759B9C37-CD1C-4D4D-96CD-118A18BCBAB9}" type="datetime1">
              <a:rPr lang="en-GB"/>
              <a:pPr>
                <a:defRPr/>
              </a:pPr>
              <a:t>08/06/2018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EC9F3B2A-B763-4300-9F38-1A875CC5ED10}" type="slidenum">
              <a:rPr lang="en-GB" altLang="en-US"/>
              <a:pPr/>
              <a:t>‹#›</a:t>
            </a:fld>
            <a:endParaRPr lang="en-GB" altLang="en-US"/>
          </a:p>
        </p:txBody>
      </p:sp>
    </p:spTree>
    <p:extLst>
      <p:ext uri="{BB962C8B-B14F-4D97-AF65-F5344CB8AC3E}">
        <p14:creationId xmlns:p14="http://schemas.microsoft.com/office/powerpoint/2010/main" val="1537520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84FF4D22-0C76-4290-AF43-22DE02F47D5B}" type="datetime1">
              <a:rPr lang="en-GB"/>
              <a:pPr>
                <a:defRPr/>
              </a:pPr>
              <a:t>08/06/2018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B32EB2AF-4328-4865-B7EE-0FFB7AA46E46}" type="slidenum">
              <a:rPr lang="en-GB" altLang="en-US"/>
              <a:pPr/>
              <a:t>‹#›</a:t>
            </a:fld>
            <a:endParaRPr lang="en-GB" altLang="en-US"/>
          </a:p>
        </p:txBody>
      </p:sp>
    </p:spTree>
    <p:extLst>
      <p:ext uri="{BB962C8B-B14F-4D97-AF65-F5344CB8AC3E}">
        <p14:creationId xmlns:p14="http://schemas.microsoft.com/office/powerpoint/2010/main" val="3899774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1124B5C9-0B20-411E-9C88-E8178B52A9A6}" type="datetime1">
              <a:rPr lang="en-GB"/>
              <a:pPr>
                <a:defRPr/>
              </a:pPr>
              <a:t>08/06/2018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EAC8CDA6-8219-4DB2-9DC0-FF4FC960DF02}" type="slidenum">
              <a:rPr lang="en-GB" altLang="en-US"/>
              <a:pPr/>
              <a:t>‹#›</a:t>
            </a:fld>
            <a:endParaRPr lang="en-GB" altLang="en-US"/>
          </a:p>
        </p:txBody>
      </p:sp>
    </p:spTree>
    <p:extLst>
      <p:ext uri="{BB962C8B-B14F-4D97-AF65-F5344CB8AC3E}">
        <p14:creationId xmlns:p14="http://schemas.microsoft.com/office/powerpoint/2010/main" val="2977022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62E58A46-7F16-4E32-804F-5EAD64D02CAA}" type="datetime1">
              <a:rPr lang="en-GB"/>
              <a:pPr>
                <a:defRPr/>
              </a:pPr>
              <a:t>08/06/2018</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fld id="{B999091D-F38D-4208-A320-2E2666914414}" type="slidenum">
              <a:rPr lang="en-GB" altLang="en-US"/>
              <a:pPr/>
              <a:t>‹#›</a:t>
            </a:fld>
            <a:endParaRPr lang="en-GB" altLang="en-US"/>
          </a:p>
        </p:txBody>
      </p:sp>
    </p:spTree>
    <p:extLst>
      <p:ext uri="{BB962C8B-B14F-4D97-AF65-F5344CB8AC3E}">
        <p14:creationId xmlns:p14="http://schemas.microsoft.com/office/powerpoint/2010/main" val="1152438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E0477AE6-6985-4133-93E1-3D3C9B712762}" type="datetime1">
              <a:rPr lang="en-GB"/>
              <a:pPr>
                <a:defRPr/>
              </a:pPr>
              <a:t>08/06/2018</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fld id="{FE03739C-6CEB-4046-8A4A-43EB5ED044A9}" type="slidenum">
              <a:rPr lang="en-GB" altLang="en-US"/>
              <a:pPr/>
              <a:t>‹#›</a:t>
            </a:fld>
            <a:endParaRPr lang="en-GB" altLang="en-US"/>
          </a:p>
        </p:txBody>
      </p:sp>
    </p:spTree>
    <p:extLst>
      <p:ext uri="{BB962C8B-B14F-4D97-AF65-F5344CB8AC3E}">
        <p14:creationId xmlns:p14="http://schemas.microsoft.com/office/powerpoint/2010/main" val="2819381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C9F0B4F1-7FB4-4A13-B386-404095567F37}" type="datetime1">
              <a:rPr lang="en-GB"/>
              <a:pPr>
                <a:defRPr/>
              </a:pPr>
              <a:t>08/06/2018</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fld id="{ADD38A7E-CDDB-4B93-907E-3ADFB7A8B354}" type="slidenum">
              <a:rPr lang="en-GB" altLang="en-US"/>
              <a:pPr/>
              <a:t>‹#›</a:t>
            </a:fld>
            <a:endParaRPr lang="en-GB" altLang="en-US"/>
          </a:p>
        </p:txBody>
      </p:sp>
    </p:spTree>
    <p:extLst>
      <p:ext uri="{BB962C8B-B14F-4D97-AF65-F5344CB8AC3E}">
        <p14:creationId xmlns:p14="http://schemas.microsoft.com/office/powerpoint/2010/main" val="140424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118178F-F455-4E21-8284-25C89A1A66F0}" type="datetime1">
              <a:rPr lang="en-GB"/>
              <a:pPr>
                <a:defRPr/>
              </a:pPr>
              <a:t>08/06/2018</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fld id="{DD24A4DC-C484-48D1-A50B-607E9032EC68}" type="slidenum">
              <a:rPr lang="en-GB" altLang="en-US"/>
              <a:pPr/>
              <a:t>‹#›</a:t>
            </a:fld>
            <a:endParaRPr lang="en-GB" altLang="en-US"/>
          </a:p>
        </p:txBody>
      </p:sp>
    </p:spTree>
    <p:extLst>
      <p:ext uri="{BB962C8B-B14F-4D97-AF65-F5344CB8AC3E}">
        <p14:creationId xmlns:p14="http://schemas.microsoft.com/office/powerpoint/2010/main" val="1158245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3BC7D00-87C0-42EC-A3AA-658D7A8F7A21}" type="datetime1">
              <a:rPr lang="en-GB"/>
              <a:pPr>
                <a:defRPr/>
              </a:pPr>
              <a:t>08/06/2018</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fld id="{4732FDB6-66EE-4BFE-A96F-E5199F9B3C4F}" type="slidenum">
              <a:rPr lang="en-GB" altLang="en-US"/>
              <a:pPr/>
              <a:t>‹#›</a:t>
            </a:fld>
            <a:endParaRPr lang="en-GB" altLang="en-US"/>
          </a:p>
        </p:txBody>
      </p:sp>
    </p:spTree>
    <p:extLst>
      <p:ext uri="{BB962C8B-B14F-4D97-AF65-F5344CB8AC3E}">
        <p14:creationId xmlns:p14="http://schemas.microsoft.com/office/powerpoint/2010/main" val="2071529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FD540F8-AEEC-4FA7-9C7D-CE514AA5391E}" type="datetime1">
              <a:rPr lang="en-GB"/>
              <a:pPr>
                <a:defRPr/>
              </a:pPr>
              <a:t>08/06/2018</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fld id="{89E53BF1-FEA6-4575-9921-45FD68E7630C}" type="slidenum">
              <a:rPr lang="en-GB" altLang="en-US"/>
              <a:pPr/>
              <a:t>‹#›</a:t>
            </a:fld>
            <a:endParaRPr lang="en-GB" altLang="en-US"/>
          </a:p>
        </p:txBody>
      </p:sp>
    </p:spTree>
    <p:extLst>
      <p:ext uri="{BB962C8B-B14F-4D97-AF65-F5344CB8AC3E}">
        <p14:creationId xmlns:p14="http://schemas.microsoft.com/office/powerpoint/2010/main" val="103468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69633F9B-9EA8-4416-A8E7-804306DA03D9}" type="datetime1">
              <a:rPr lang="en-GB"/>
              <a:pPr>
                <a:defRPr/>
              </a:pPr>
              <a:t>08/06/2018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D8B94027-386B-47D0-BEB6-5A2489579EFF}" type="slidenum">
              <a:rPr lang="en-GB" altLang="en-US"/>
              <a:pPr/>
              <a:t>‹#›</a:t>
            </a:fld>
            <a:endParaRPr lang="en-GB" altLang="en-US"/>
          </a:p>
        </p:txBody>
      </p:sp>
    </p:spTree>
    <p:extLst>
      <p:ext uri="{BB962C8B-B14F-4D97-AF65-F5344CB8AC3E}">
        <p14:creationId xmlns:p14="http://schemas.microsoft.com/office/powerpoint/2010/main" val="798075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8A231C1D-B70D-4122-B26F-FC514F946395}" type="datetime1">
              <a:rPr lang="en-GB"/>
              <a:pPr>
                <a:defRPr/>
              </a:pPr>
              <a:t>08/06/2018</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A9245EAF-76EA-4B06-AC36-64BF5E14649A}" type="slidenum">
              <a:rPr lang="en-GB" altLang="en-US"/>
              <a:pPr/>
              <a:t>‹#›</a:t>
            </a:fld>
            <a:endParaRPr lang="en-GB" altLang="en-US"/>
          </a:p>
        </p:txBody>
      </p:sp>
    </p:spTree>
    <p:extLst>
      <p:ext uri="{BB962C8B-B14F-4D97-AF65-F5344CB8AC3E}">
        <p14:creationId xmlns:p14="http://schemas.microsoft.com/office/powerpoint/2010/main" val="2376401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DD906336-626C-443A-A20F-69496D14FD7F}" type="datetime1">
              <a:rPr lang="en-GB"/>
              <a:pPr>
                <a:defRPr/>
              </a:pPr>
              <a:t>08/06/2018</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CF644260-320B-4443-8E74-732DDA6F0627}"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1200" y="2209800"/>
            <a:ext cx="10769600" cy="1752600"/>
          </a:xfrm>
        </p:spPr>
        <p:txBody>
          <a:bodyPr rtlCol="0">
            <a:noAutofit/>
          </a:bodyPr>
          <a:lstStyle/>
          <a:p>
            <a:pPr eaLnBrk="1" fontAlgn="auto" hangingPunct="1">
              <a:lnSpc>
                <a:spcPct val="114000"/>
              </a:lnSpc>
              <a:spcAft>
                <a:spcPts val="0"/>
              </a:spcAft>
              <a:defRPr/>
            </a:pPr>
            <a:r>
              <a:rPr lang="ro-RO" sz="3200" b="1" dirty="0">
                <a:solidFill>
                  <a:schemeClr val="accent4">
                    <a:lumMod val="50000"/>
                  </a:schemeClr>
                </a:solidFill>
                <a:latin typeface="Cambria" pitchFamily="18" charset="0"/>
              </a:rPr>
              <a:t>Plan</a:t>
            </a:r>
            <a:r>
              <a:rPr lang="en-US" sz="3200" b="1" dirty="0">
                <a:solidFill>
                  <a:schemeClr val="accent4">
                    <a:lumMod val="50000"/>
                  </a:schemeClr>
                </a:solidFill>
                <a:latin typeface="Cambria" pitchFamily="18" charset="0"/>
              </a:rPr>
              <a:t> A</a:t>
            </a:r>
            <a:r>
              <a:rPr lang="ro-RO" sz="3200" b="1" dirty="0" err="1">
                <a:solidFill>
                  <a:schemeClr val="accent4">
                    <a:lumMod val="50000"/>
                  </a:schemeClr>
                </a:solidFill>
                <a:latin typeface="Cambria" pitchFamily="18" charset="0"/>
              </a:rPr>
              <a:t>cţiuni</a:t>
            </a:r>
            <a:r>
              <a:rPr lang="ro-RO" sz="3200" b="1" dirty="0">
                <a:solidFill>
                  <a:schemeClr val="accent4">
                    <a:lumMod val="50000"/>
                  </a:schemeClr>
                </a:solidFill>
                <a:latin typeface="Cambria" pitchFamily="18" charset="0"/>
              </a:rPr>
              <a:t> </a:t>
            </a:r>
            <a:br>
              <a:rPr lang="en-US" sz="3200" b="1" dirty="0">
                <a:solidFill>
                  <a:schemeClr val="accent4">
                    <a:lumMod val="50000"/>
                  </a:schemeClr>
                </a:solidFill>
                <a:latin typeface="Cambria" pitchFamily="18" charset="0"/>
              </a:rPr>
            </a:br>
            <a:r>
              <a:rPr lang="ro-RO" sz="3200" b="1" dirty="0" err="1">
                <a:solidFill>
                  <a:schemeClr val="accent4">
                    <a:lumMod val="50000"/>
                  </a:schemeClr>
                </a:solidFill>
                <a:latin typeface="Cambria" pitchFamily="18" charset="0"/>
              </a:rPr>
              <a:t>Ministe</a:t>
            </a:r>
            <a:r>
              <a:rPr lang="en-US" sz="3200" b="1" dirty="0" err="1">
                <a:solidFill>
                  <a:schemeClr val="accent4">
                    <a:lumMod val="50000"/>
                  </a:schemeClr>
                </a:solidFill>
                <a:latin typeface="Cambria" pitchFamily="18" charset="0"/>
              </a:rPr>
              <a:t>rul</a:t>
            </a:r>
            <a:r>
              <a:rPr lang="ro-RO" sz="3200" b="1" dirty="0">
                <a:solidFill>
                  <a:schemeClr val="accent4">
                    <a:lumMod val="50000"/>
                  </a:schemeClr>
                </a:solidFill>
                <a:latin typeface="Cambria" pitchFamily="18" charset="0"/>
              </a:rPr>
              <a:t> Sănătăţii, Muncii și Protecției Sociale</a:t>
            </a:r>
            <a:br>
              <a:rPr lang="ro-RO" sz="3200" b="1" dirty="0">
                <a:solidFill>
                  <a:schemeClr val="accent4">
                    <a:lumMod val="50000"/>
                  </a:schemeClr>
                </a:solidFill>
                <a:latin typeface="Cambria" pitchFamily="18" charset="0"/>
              </a:rPr>
            </a:br>
            <a:r>
              <a:rPr lang="ro-RO" sz="3200" b="1" dirty="0">
                <a:solidFill>
                  <a:schemeClr val="accent4">
                    <a:lumMod val="50000"/>
                  </a:schemeClr>
                </a:solidFill>
                <a:latin typeface="Cambria" pitchFamily="18" charset="0"/>
              </a:rPr>
              <a:t>201</a:t>
            </a:r>
            <a:r>
              <a:rPr lang="ro-MD" sz="3200" b="1" dirty="0">
                <a:solidFill>
                  <a:schemeClr val="accent4">
                    <a:lumMod val="50000"/>
                  </a:schemeClr>
                </a:solidFill>
                <a:latin typeface="Cambria" pitchFamily="18" charset="0"/>
              </a:rPr>
              <a:t>8</a:t>
            </a:r>
            <a:endParaRPr lang="en-US" sz="3200" b="1" dirty="0">
              <a:solidFill>
                <a:schemeClr val="accent4">
                  <a:lumMod val="50000"/>
                </a:schemeClr>
              </a:solidFill>
              <a:latin typeface="Cambria" pitchFamily="18" charset="0"/>
            </a:endParaRPr>
          </a:p>
        </p:txBody>
      </p:sp>
      <p:sp>
        <p:nvSpPr>
          <p:cNvPr id="3" name="Subtitle 2"/>
          <p:cNvSpPr>
            <a:spLocks noGrp="1"/>
          </p:cNvSpPr>
          <p:nvPr>
            <p:ph type="subTitle" idx="1"/>
          </p:nvPr>
        </p:nvSpPr>
        <p:spPr>
          <a:xfrm>
            <a:off x="1828800" y="4495800"/>
            <a:ext cx="8839200" cy="838200"/>
          </a:xfrm>
        </p:spPr>
        <p:txBody>
          <a:bodyPr rtlCol="0">
            <a:noAutofit/>
          </a:bodyPr>
          <a:lstStyle/>
          <a:p>
            <a:pPr eaLnBrk="1" fontAlgn="auto" hangingPunct="1">
              <a:spcAft>
                <a:spcPts val="0"/>
              </a:spcAft>
              <a:buFont typeface="Arial" pitchFamily="34" charset="0"/>
              <a:buNone/>
              <a:defRPr/>
            </a:pPr>
            <a:r>
              <a:rPr lang="ro-RO" sz="2500" dirty="0">
                <a:solidFill>
                  <a:schemeClr val="accent4">
                    <a:lumMod val="50000"/>
                  </a:schemeClr>
                </a:solidFill>
                <a:latin typeface="Cambria" pitchFamily="18" charset="0"/>
              </a:rPr>
              <a:t>Boris GÎLCA, Secretar General de Stat </a:t>
            </a:r>
            <a:endParaRPr lang="en-US" sz="2500" dirty="0">
              <a:solidFill>
                <a:schemeClr val="accent4">
                  <a:lumMod val="50000"/>
                </a:schemeClr>
              </a:solidFill>
              <a:latin typeface="Cambria" pitchFamily="18" charset="0"/>
            </a:endParaRPr>
          </a:p>
        </p:txBody>
      </p:sp>
      <p:sp>
        <p:nvSpPr>
          <p:cNvPr id="4" name="Rectangle 3"/>
          <p:cNvSpPr>
            <a:spLocks noChangeArrowheads="1"/>
          </p:cNvSpPr>
          <p:nvPr/>
        </p:nvSpPr>
        <p:spPr bwMode="auto">
          <a:xfrm>
            <a:off x="6553200" y="5742178"/>
            <a:ext cx="5080000" cy="400050"/>
          </a:xfrm>
          <a:prstGeom prst="rect">
            <a:avLst/>
          </a:prstGeom>
          <a:noFill/>
          <a:ln>
            <a:noFill/>
          </a:ln>
          <a:extLst/>
        </p:spPr>
        <p:txBody>
          <a:bodyPr>
            <a:spAutoFit/>
          </a:bodyPr>
          <a:lstStyle/>
          <a:p>
            <a:pPr algn="r" fontAlgn="auto">
              <a:spcBef>
                <a:spcPts val="0"/>
              </a:spcBef>
              <a:spcAft>
                <a:spcPts val="0"/>
              </a:spcAft>
              <a:defRPr/>
            </a:pPr>
            <a:r>
              <a:rPr lang="ro-RO" sz="2000" b="1" dirty="0">
                <a:solidFill>
                  <a:schemeClr val="accent4">
                    <a:lumMod val="50000"/>
                  </a:schemeClr>
                </a:solidFill>
                <a:latin typeface="Cambria" pitchFamily="18" charset="0"/>
              </a:rPr>
              <a:t>Chişinău</a:t>
            </a:r>
            <a:r>
              <a:rPr lang="en-US" sz="2000" b="1" dirty="0">
                <a:solidFill>
                  <a:schemeClr val="accent4">
                    <a:lumMod val="50000"/>
                  </a:schemeClr>
                </a:solidFill>
                <a:latin typeface="Cambria" pitchFamily="18" charset="0"/>
              </a:rPr>
              <a:t>, </a:t>
            </a:r>
            <a:r>
              <a:rPr lang="ro-MD" sz="2000" b="1" dirty="0">
                <a:solidFill>
                  <a:schemeClr val="accent4">
                    <a:lumMod val="50000"/>
                  </a:schemeClr>
                </a:solidFill>
                <a:latin typeface="Cambria" pitchFamily="18" charset="0"/>
              </a:rPr>
              <a:t>08</a:t>
            </a:r>
            <a:r>
              <a:rPr lang="ro-RO" sz="2000" b="1" dirty="0">
                <a:solidFill>
                  <a:schemeClr val="accent4">
                    <a:lumMod val="50000"/>
                  </a:schemeClr>
                </a:solidFill>
                <a:latin typeface="Cambria" pitchFamily="18" charset="0"/>
              </a:rPr>
              <a:t> Iunie 20</a:t>
            </a:r>
            <a:r>
              <a:rPr lang="en-US" sz="2000" b="1" dirty="0">
                <a:solidFill>
                  <a:schemeClr val="accent4">
                    <a:lumMod val="50000"/>
                  </a:schemeClr>
                </a:solidFill>
                <a:latin typeface="Cambria" pitchFamily="18" charset="0"/>
              </a:rPr>
              <a:t>1</a:t>
            </a:r>
            <a:r>
              <a:rPr lang="ro-MD" sz="2000" b="1" dirty="0">
                <a:solidFill>
                  <a:schemeClr val="accent4">
                    <a:lumMod val="50000"/>
                  </a:schemeClr>
                </a:solidFill>
                <a:latin typeface="Cambria" pitchFamily="18" charset="0"/>
              </a:rPr>
              <a:t>8</a:t>
            </a:r>
            <a:endParaRPr lang="en-US" sz="2000" b="1" dirty="0">
              <a:solidFill>
                <a:schemeClr val="accent4">
                  <a:lumMod val="50000"/>
                </a:schemeClr>
              </a:solidFill>
              <a:latin typeface="Cambria" pitchFamily="18" charset="0"/>
            </a:endParaRPr>
          </a:p>
        </p:txBody>
      </p:sp>
      <p:pic>
        <p:nvPicPr>
          <p:cNvPr id="7" name="Picture 5" descr="http://msmps.gov.md/sites/default/files/styles/page_full_528/public/advance_page/cover_img/msmps.jpg?itok=P8atiI_L">
            <a:extLst>
              <a:ext uri="{FF2B5EF4-FFF2-40B4-BE49-F238E27FC236}">
                <a16:creationId xmlns:a16="http://schemas.microsoft.com/office/drawing/2014/main" id="{6D91B9BB-925E-45C9-8006-8A8E1C432F5C}"/>
              </a:ext>
            </a:extLst>
          </p:cNvPr>
          <p:cNvPicPr/>
          <p:nvPr/>
        </p:nvPicPr>
        <p:blipFill>
          <a:blip r:embed="rId2" cstate="print"/>
          <a:srcRect/>
          <a:stretch>
            <a:fillRect/>
          </a:stretch>
        </p:blipFill>
        <p:spPr bwMode="auto">
          <a:xfrm>
            <a:off x="533400" y="304800"/>
            <a:ext cx="2286000" cy="1371600"/>
          </a:xfrm>
          <a:prstGeom prst="rect">
            <a:avLst/>
          </a:prstGeom>
          <a:noFill/>
          <a:ln w="9525">
            <a:noFill/>
            <a:miter lim="800000"/>
            <a:headEnd/>
            <a:tailEnd/>
          </a:ln>
        </p:spPr>
      </p:pic>
    </p:spTree>
    <p:extLst>
      <p:ext uri="{BB962C8B-B14F-4D97-AF65-F5344CB8AC3E}">
        <p14:creationId xmlns:p14="http://schemas.microsoft.com/office/powerpoint/2010/main" val="338347471"/>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838200"/>
          </a:xfrm>
        </p:spPr>
        <p:txBody>
          <a:bodyPr rtlCol="0">
            <a:normAutofit/>
          </a:bodyPr>
          <a:lstStyle/>
          <a:p>
            <a:pPr eaLnBrk="1" fontAlgn="auto" hangingPunct="1">
              <a:spcAft>
                <a:spcPts val="0"/>
              </a:spcAft>
              <a:defRPr/>
            </a:pPr>
            <a:r>
              <a:rPr lang="ro-RO" sz="3000" b="1" dirty="0">
                <a:latin typeface="Cambria" pitchFamily="18" charset="0"/>
              </a:rPr>
              <a:t>Elemente</a:t>
            </a:r>
            <a:r>
              <a:rPr lang="en-US" sz="3000" dirty="0">
                <a:latin typeface="Cambria" pitchFamily="18" charset="0"/>
              </a:rPr>
              <a:t> </a:t>
            </a:r>
            <a:endParaRPr lang="ro-RO" sz="3000" dirty="0">
              <a:latin typeface="Cambria" pitchFamily="18" charset="0"/>
            </a:endParaRPr>
          </a:p>
        </p:txBody>
      </p:sp>
      <p:sp>
        <p:nvSpPr>
          <p:cNvPr id="3" name="Content Placeholder 2"/>
          <p:cNvSpPr>
            <a:spLocks noGrp="1"/>
          </p:cNvSpPr>
          <p:nvPr>
            <p:ph idx="1"/>
          </p:nvPr>
        </p:nvSpPr>
        <p:spPr>
          <a:xfrm>
            <a:off x="914400" y="1676400"/>
            <a:ext cx="10591800" cy="4221163"/>
          </a:xfrm>
        </p:spPr>
        <p:txBody>
          <a:bodyPr rtlCol="0">
            <a:normAutofit/>
          </a:bodyPr>
          <a:lstStyle/>
          <a:p>
            <a:pPr eaLnBrk="1" fontAlgn="auto" hangingPunct="1">
              <a:spcAft>
                <a:spcPts val="0"/>
              </a:spcAft>
              <a:buSzPct val="60000"/>
              <a:buFont typeface="Wingdings" panose="05000000000000000000" pitchFamily="2" charset="2"/>
              <a:buChar char="q"/>
              <a:defRPr/>
            </a:pPr>
            <a:r>
              <a:rPr lang="ro-RO" sz="2900" dirty="0">
                <a:latin typeface="Cambria" pitchFamily="18" charset="0"/>
              </a:rPr>
              <a:t>Fundamentarea Planului de acţiuni al Ministerului Sănătății, Muncii și Protecției Sociale 201</a:t>
            </a:r>
            <a:r>
              <a:rPr lang="ro-MD" sz="2900" dirty="0">
                <a:latin typeface="Cambria" pitchFamily="18" charset="0"/>
              </a:rPr>
              <a:t>8</a:t>
            </a:r>
            <a:endParaRPr lang="ro-RO" sz="2900" dirty="0">
              <a:latin typeface="Cambria" pitchFamily="18" charset="0"/>
            </a:endParaRPr>
          </a:p>
          <a:p>
            <a:pPr eaLnBrk="1" fontAlgn="auto" hangingPunct="1">
              <a:spcAft>
                <a:spcPts val="0"/>
              </a:spcAft>
              <a:buSzPct val="60000"/>
              <a:buFont typeface="Wingdings" panose="05000000000000000000" pitchFamily="2" charset="2"/>
              <a:buChar char="q"/>
              <a:defRPr/>
            </a:pPr>
            <a:endParaRPr lang="ro-RO" sz="4000" dirty="0">
              <a:latin typeface="Cambria" pitchFamily="18" charset="0"/>
            </a:endParaRPr>
          </a:p>
          <a:p>
            <a:pPr eaLnBrk="1" fontAlgn="auto" hangingPunct="1">
              <a:spcAft>
                <a:spcPts val="0"/>
              </a:spcAft>
              <a:buSzPct val="60000"/>
              <a:buFont typeface="Wingdings" panose="05000000000000000000" pitchFamily="2" charset="2"/>
              <a:buChar char="q"/>
              <a:defRPr/>
            </a:pPr>
            <a:r>
              <a:rPr lang="ro-RO" sz="2900" dirty="0">
                <a:latin typeface="Cambria" pitchFamily="18" charset="0"/>
              </a:rPr>
              <a:t>Obiective şi rezultate 201</a:t>
            </a:r>
            <a:r>
              <a:rPr lang="ro-MD" sz="2900" dirty="0">
                <a:latin typeface="Cambria" pitchFamily="18" charset="0"/>
              </a:rPr>
              <a:t>8</a:t>
            </a:r>
            <a:r>
              <a:rPr lang="ro-RO" sz="2900" dirty="0">
                <a:latin typeface="Cambria" pitchFamily="18" charset="0"/>
              </a:rPr>
              <a:t>  </a:t>
            </a:r>
          </a:p>
          <a:p>
            <a:pPr eaLnBrk="1" fontAlgn="auto" hangingPunct="1">
              <a:spcAft>
                <a:spcPts val="0"/>
              </a:spcAft>
              <a:buFont typeface="Arial" pitchFamily="34" charset="0"/>
              <a:buChar char="•"/>
              <a:defRPr/>
            </a:pPr>
            <a:endParaRPr lang="ro-RO" dirty="0">
              <a:latin typeface="Cambria" pitchFamily="18" charset="0"/>
            </a:endParaRPr>
          </a:p>
          <a:p>
            <a:pPr eaLnBrk="1" fontAlgn="auto" hangingPunct="1">
              <a:spcAft>
                <a:spcPts val="0"/>
              </a:spcAft>
              <a:buFont typeface="Arial" pitchFamily="34" charset="0"/>
              <a:buChar char="•"/>
              <a:defRPr/>
            </a:pPr>
            <a:endParaRPr lang="en-US" dirty="0">
              <a:latin typeface="Cambria" pitchFamily="18" charset="0"/>
            </a:endParaRPr>
          </a:p>
        </p:txBody>
      </p:sp>
      <p:pic>
        <p:nvPicPr>
          <p:cNvPr id="4" name="Picture 3">
            <a:extLst>
              <a:ext uri="{FF2B5EF4-FFF2-40B4-BE49-F238E27FC236}">
                <a16:creationId xmlns:a16="http://schemas.microsoft.com/office/drawing/2014/main" id="{20882581-2ED7-4E18-885A-478E6F50B157}"/>
              </a:ext>
            </a:extLst>
          </p:cNvPr>
          <p:cNvPicPr>
            <a:picLocks noChangeAspect="1"/>
          </p:cNvPicPr>
          <p:nvPr/>
        </p:nvPicPr>
        <p:blipFill>
          <a:blip r:embed="rId2"/>
          <a:stretch>
            <a:fillRect/>
          </a:stretch>
        </p:blipFill>
        <p:spPr>
          <a:xfrm>
            <a:off x="6210300" y="3200400"/>
            <a:ext cx="5895343" cy="3505504"/>
          </a:xfrm>
          <a:prstGeom prst="rect">
            <a:avLst/>
          </a:prstGeom>
        </p:spPr>
      </p:pic>
    </p:spTree>
    <p:extLst>
      <p:ext uri="{BB962C8B-B14F-4D97-AF65-F5344CB8AC3E}">
        <p14:creationId xmlns:p14="http://schemas.microsoft.com/office/powerpoint/2010/main" val="2353000611"/>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idx="4294967295"/>
          </p:nvPr>
        </p:nvSpPr>
        <p:spPr>
          <a:xfrm>
            <a:off x="0" y="69712"/>
            <a:ext cx="12192000" cy="616088"/>
          </a:xfrm>
          <a:ln>
            <a:miter lim="800000"/>
            <a:headEnd/>
            <a:tailEnd/>
          </a:ln>
          <a:extLst/>
        </p:spPr>
        <p:txBody>
          <a:bodyPr rtlCol="0">
            <a:noAutofit/>
            <a:scene3d>
              <a:camera prst="orthographicFront"/>
              <a:lightRig rig="soft" dir="t"/>
            </a:scene3d>
            <a:sp3d prstMaterial="softEdge">
              <a:bevelT w="25400" h="25400"/>
            </a:sp3d>
          </a:bodyPr>
          <a:lstStyle/>
          <a:p>
            <a:pPr eaLnBrk="1" fontAlgn="auto" hangingPunct="1">
              <a:spcAft>
                <a:spcPts val="0"/>
              </a:spcAft>
              <a:defRPr/>
            </a:pPr>
            <a:r>
              <a:rPr lang="ro-RO" sz="3600" b="1" dirty="0">
                <a:latin typeface="Cambria" pitchFamily="18" charset="0"/>
              </a:rPr>
              <a:t>Documente de politici </a:t>
            </a:r>
            <a:endParaRPr lang="ru-RU" sz="3600" b="1" dirty="0">
              <a:latin typeface="Cambria" pitchFamily="18" charset="0"/>
            </a:endParaRPr>
          </a:p>
        </p:txBody>
      </p:sp>
      <p:sp>
        <p:nvSpPr>
          <p:cNvPr id="10" name="Content Placeholder 2"/>
          <p:cNvSpPr txBox="1">
            <a:spLocks/>
          </p:cNvSpPr>
          <p:nvPr/>
        </p:nvSpPr>
        <p:spPr>
          <a:xfrm>
            <a:off x="457200" y="685800"/>
            <a:ext cx="11430000" cy="6019800"/>
          </a:xfrm>
          <a:prstGeom prst="rect">
            <a:avLst/>
          </a:prstGeom>
        </p:spPr>
        <p:txBody>
          <a:bodyPr/>
          <a:lstStyle/>
          <a:p>
            <a:pPr marL="457200" indent="-457200">
              <a:spcBef>
                <a:spcPts val="2100"/>
              </a:spcBef>
              <a:buFont typeface="Wingdings" panose="05000000000000000000" pitchFamily="2" charset="2"/>
              <a:buChar char="§"/>
            </a:pPr>
            <a:r>
              <a:rPr lang="ro-RO" sz="2500" dirty="0">
                <a:solidFill>
                  <a:schemeClr val="accent4">
                    <a:lumMod val="50000"/>
                  </a:schemeClr>
                </a:solidFill>
                <a:latin typeface="Cambria" panose="02040503050406030204" pitchFamily="18" charset="0"/>
              </a:rPr>
              <a:t>Legea </a:t>
            </a:r>
            <a:r>
              <a:rPr lang="vi-VN" sz="2500" dirty="0">
                <a:solidFill>
                  <a:schemeClr val="accent4">
                    <a:lumMod val="50000"/>
                  </a:schemeClr>
                </a:solidFill>
                <a:latin typeface="Cambria" panose="02040503050406030204" pitchFamily="18" charset="0"/>
              </a:rPr>
              <a:t>nr. 112  din  02.07.2014</a:t>
            </a:r>
            <a:r>
              <a:rPr lang="ro-RO" sz="2500" dirty="0">
                <a:solidFill>
                  <a:schemeClr val="accent4">
                    <a:lumMod val="50000"/>
                  </a:schemeClr>
                </a:solidFill>
                <a:latin typeface="Cambria" panose="02040503050406030204" pitchFamily="18" charset="0"/>
              </a:rPr>
              <a:t> </a:t>
            </a:r>
            <a:r>
              <a:rPr lang="vi-VN" sz="2500" dirty="0">
                <a:solidFill>
                  <a:schemeClr val="accent4">
                    <a:lumMod val="50000"/>
                  </a:schemeClr>
                </a:solidFill>
                <a:latin typeface="Cambria" panose="02040503050406030204" pitchFamily="18" charset="0"/>
              </a:rPr>
              <a:t>pentru ratificarea Acordului de Asociere</a:t>
            </a:r>
            <a:r>
              <a:rPr lang="ro-RO" sz="2500" dirty="0">
                <a:solidFill>
                  <a:schemeClr val="accent4">
                    <a:lumMod val="50000"/>
                  </a:schemeClr>
                </a:solidFill>
                <a:latin typeface="Cambria" panose="02040503050406030204" pitchFamily="18" charset="0"/>
              </a:rPr>
              <a:t>;</a:t>
            </a:r>
          </a:p>
          <a:p>
            <a:pPr marL="457200" indent="-457200">
              <a:spcBef>
                <a:spcPts val="2100"/>
              </a:spcBef>
              <a:buFont typeface="Wingdings" panose="05000000000000000000" pitchFamily="2" charset="2"/>
              <a:buChar char="§"/>
            </a:pPr>
            <a:r>
              <a:rPr lang="ro-RO" sz="2500" dirty="0">
                <a:solidFill>
                  <a:schemeClr val="accent4">
                    <a:lumMod val="50000"/>
                  </a:schemeClr>
                </a:solidFill>
                <a:latin typeface="Cambria" panose="02040503050406030204" pitchFamily="18" charset="0"/>
              </a:rPr>
              <a:t>Hotărîrea Guvernului Republicii Moldova </a:t>
            </a:r>
            <a:r>
              <a:rPr lang="vi-VN" sz="2500" dirty="0">
                <a:solidFill>
                  <a:schemeClr val="accent4">
                    <a:lumMod val="50000"/>
                  </a:schemeClr>
                </a:solidFill>
                <a:latin typeface="Cambria" panose="02040503050406030204" pitchFamily="18" charset="0"/>
              </a:rPr>
              <a:t>nr. 1472din  30.12.2016 cu privire la aprobarea Planului naţional de acţiuni pentru implementarea</a:t>
            </a:r>
            <a:r>
              <a:rPr lang="en-US" sz="2500" dirty="0">
                <a:solidFill>
                  <a:schemeClr val="accent4">
                    <a:lumMod val="50000"/>
                  </a:schemeClr>
                </a:solidFill>
                <a:latin typeface="Cambria" panose="02040503050406030204" pitchFamily="18" charset="0"/>
              </a:rPr>
              <a:t> </a:t>
            </a:r>
            <a:r>
              <a:rPr lang="vi-VN" sz="2500" dirty="0">
                <a:solidFill>
                  <a:schemeClr val="accent4">
                    <a:lumMod val="50000"/>
                  </a:schemeClr>
                </a:solidFill>
                <a:latin typeface="Cambria" panose="02040503050406030204" pitchFamily="18" charset="0"/>
              </a:rPr>
              <a:t>Acordului de Asociere RM – UE 201</a:t>
            </a:r>
            <a:r>
              <a:rPr lang="en-US" sz="2500" dirty="0">
                <a:solidFill>
                  <a:schemeClr val="accent4">
                    <a:lumMod val="50000"/>
                  </a:schemeClr>
                </a:solidFill>
                <a:latin typeface="Cambria" panose="02040503050406030204" pitchFamily="18" charset="0"/>
              </a:rPr>
              <a:t>7</a:t>
            </a:r>
            <a:r>
              <a:rPr lang="vi-VN" sz="2500" dirty="0">
                <a:solidFill>
                  <a:schemeClr val="accent4">
                    <a:lumMod val="50000"/>
                  </a:schemeClr>
                </a:solidFill>
                <a:latin typeface="Cambria" panose="02040503050406030204" pitchFamily="18" charset="0"/>
              </a:rPr>
              <a:t>-201</a:t>
            </a:r>
            <a:r>
              <a:rPr lang="en-US" sz="2500" dirty="0">
                <a:solidFill>
                  <a:schemeClr val="accent4">
                    <a:lumMod val="50000"/>
                  </a:schemeClr>
                </a:solidFill>
                <a:latin typeface="Cambria" panose="02040503050406030204" pitchFamily="18" charset="0"/>
              </a:rPr>
              <a:t>9</a:t>
            </a:r>
            <a:r>
              <a:rPr lang="ro-RO" sz="2500" dirty="0">
                <a:solidFill>
                  <a:schemeClr val="accent4">
                    <a:lumMod val="50000"/>
                  </a:schemeClr>
                </a:solidFill>
                <a:latin typeface="Cambria" panose="02040503050406030204" pitchFamily="18" charset="0"/>
              </a:rPr>
              <a:t>;</a:t>
            </a:r>
          </a:p>
          <a:p>
            <a:pPr marL="457200" indent="-457200">
              <a:spcBef>
                <a:spcPts val="2100"/>
              </a:spcBef>
              <a:buFont typeface="Wingdings" panose="05000000000000000000" pitchFamily="2" charset="2"/>
              <a:buChar char="§"/>
            </a:pPr>
            <a:r>
              <a:rPr lang="vi-VN" sz="2500" dirty="0">
                <a:solidFill>
                  <a:schemeClr val="accent4">
                    <a:lumMod val="50000"/>
                  </a:schemeClr>
                </a:solidFill>
                <a:latin typeface="Cambria" panose="02040503050406030204" pitchFamily="18" charset="0"/>
              </a:rPr>
              <a:t>Agenda de Dezvoltare Durabilă – 2030</a:t>
            </a:r>
            <a:r>
              <a:rPr lang="en-US" sz="2500" dirty="0">
                <a:solidFill>
                  <a:schemeClr val="accent4">
                    <a:lumMod val="50000"/>
                  </a:schemeClr>
                </a:solidFill>
                <a:latin typeface="Cambria" panose="02040503050406030204" pitchFamily="18" charset="0"/>
              </a:rPr>
              <a:t>, 25 </a:t>
            </a:r>
            <a:r>
              <a:rPr lang="ro-RO" sz="2500" dirty="0">
                <a:solidFill>
                  <a:schemeClr val="accent4">
                    <a:lumMod val="50000"/>
                  </a:schemeClr>
                </a:solidFill>
                <a:latin typeface="Cambria" panose="02040503050406030204" pitchFamily="18" charset="0"/>
              </a:rPr>
              <a:t>Septembrie</a:t>
            </a:r>
            <a:r>
              <a:rPr lang="en-US" sz="2500" dirty="0">
                <a:solidFill>
                  <a:schemeClr val="accent4">
                    <a:lumMod val="50000"/>
                  </a:schemeClr>
                </a:solidFill>
                <a:latin typeface="Cambria" panose="02040503050406030204" pitchFamily="18" charset="0"/>
              </a:rPr>
              <a:t> 2</a:t>
            </a:r>
            <a:r>
              <a:rPr lang="ro-RO" sz="2500" dirty="0">
                <a:solidFill>
                  <a:schemeClr val="accent4">
                    <a:lumMod val="50000"/>
                  </a:schemeClr>
                </a:solidFill>
                <a:latin typeface="Cambria" panose="02040503050406030204" pitchFamily="18" charset="0"/>
              </a:rPr>
              <a:t>0</a:t>
            </a:r>
            <a:r>
              <a:rPr lang="en-US" sz="2500" dirty="0">
                <a:solidFill>
                  <a:schemeClr val="accent4">
                    <a:lumMod val="50000"/>
                  </a:schemeClr>
                </a:solidFill>
                <a:latin typeface="Cambria" panose="02040503050406030204" pitchFamily="18" charset="0"/>
              </a:rPr>
              <a:t>15;</a:t>
            </a:r>
          </a:p>
          <a:p>
            <a:pPr marL="457200" indent="-457200">
              <a:spcBef>
                <a:spcPts val="2100"/>
              </a:spcBef>
              <a:buFont typeface="Wingdings" panose="05000000000000000000" pitchFamily="2" charset="2"/>
              <a:buChar char="§"/>
            </a:pPr>
            <a:r>
              <a:rPr lang="ro-RO" sz="2500" dirty="0">
                <a:solidFill>
                  <a:schemeClr val="accent4">
                    <a:lumMod val="50000"/>
                  </a:schemeClr>
                </a:solidFill>
                <a:latin typeface="Cambria" panose="02040503050406030204" pitchFamily="18" charset="0"/>
              </a:rPr>
              <a:t>Hotărîrea Parlamentului </a:t>
            </a:r>
            <a:r>
              <a:rPr lang="vi-VN" sz="2500" dirty="0">
                <a:solidFill>
                  <a:schemeClr val="accent4">
                    <a:lumMod val="50000"/>
                  </a:schemeClr>
                </a:solidFill>
                <a:latin typeface="Cambria" panose="02040503050406030204" pitchFamily="18" charset="0"/>
              </a:rPr>
              <a:t>nr. 1  din  </a:t>
            </a:r>
            <a:r>
              <a:rPr lang="en-US" sz="2500" dirty="0">
                <a:solidFill>
                  <a:schemeClr val="accent4">
                    <a:lumMod val="50000"/>
                  </a:schemeClr>
                </a:solidFill>
                <a:latin typeface="Cambria" panose="02040503050406030204" pitchFamily="18" charset="0"/>
              </a:rPr>
              <a:t>2</a:t>
            </a:r>
            <a:r>
              <a:rPr lang="vi-VN" sz="2500" dirty="0">
                <a:solidFill>
                  <a:schemeClr val="accent4">
                    <a:lumMod val="50000"/>
                  </a:schemeClr>
                </a:solidFill>
                <a:latin typeface="Cambria" panose="02040503050406030204" pitchFamily="18" charset="0"/>
              </a:rPr>
              <a:t>0.0</a:t>
            </a:r>
            <a:r>
              <a:rPr lang="en-US" sz="2500" dirty="0">
                <a:solidFill>
                  <a:schemeClr val="accent4">
                    <a:lumMod val="50000"/>
                  </a:schemeClr>
                </a:solidFill>
                <a:latin typeface="Cambria" panose="02040503050406030204" pitchFamily="18" charset="0"/>
              </a:rPr>
              <a:t>1</a:t>
            </a:r>
            <a:r>
              <a:rPr lang="vi-VN" sz="2500" dirty="0">
                <a:solidFill>
                  <a:schemeClr val="accent4">
                    <a:lumMod val="50000"/>
                  </a:schemeClr>
                </a:solidFill>
                <a:latin typeface="Cambria" panose="02040503050406030204" pitchFamily="18" charset="0"/>
              </a:rPr>
              <a:t>.201</a:t>
            </a:r>
            <a:r>
              <a:rPr lang="en-US" sz="2500" dirty="0">
                <a:solidFill>
                  <a:schemeClr val="accent4">
                    <a:lumMod val="50000"/>
                  </a:schemeClr>
                </a:solidFill>
                <a:latin typeface="Cambria" panose="02040503050406030204" pitchFamily="18" charset="0"/>
              </a:rPr>
              <a:t>6</a:t>
            </a:r>
            <a:r>
              <a:rPr lang="ro-RO" sz="2500" dirty="0">
                <a:solidFill>
                  <a:schemeClr val="accent4">
                    <a:lumMod val="50000"/>
                  </a:schemeClr>
                </a:solidFill>
                <a:latin typeface="Cambria" panose="02040503050406030204" pitchFamily="18" charset="0"/>
              </a:rPr>
              <a:t> </a:t>
            </a:r>
            <a:r>
              <a:rPr lang="vi-VN" sz="2500" dirty="0">
                <a:solidFill>
                  <a:schemeClr val="accent4">
                    <a:lumMod val="50000"/>
                  </a:schemeClr>
                </a:solidFill>
                <a:latin typeface="Cambria" panose="02040503050406030204" pitchFamily="18" charset="0"/>
              </a:rPr>
              <a:t>pentru aprobarea Programului de activitate al Guvernului</a:t>
            </a:r>
            <a:r>
              <a:rPr lang="ro-RO" sz="2500" dirty="0">
                <a:solidFill>
                  <a:schemeClr val="accent4">
                    <a:lumMod val="50000"/>
                  </a:schemeClr>
                </a:solidFill>
                <a:latin typeface="Cambria" panose="02040503050406030204" pitchFamily="18" charset="0"/>
              </a:rPr>
              <a:t>;</a:t>
            </a:r>
          </a:p>
          <a:p>
            <a:pPr marL="457200" indent="-457200">
              <a:spcBef>
                <a:spcPts val="2100"/>
              </a:spcBef>
              <a:buFont typeface="Wingdings" panose="05000000000000000000" pitchFamily="2" charset="2"/>
              <a:buChar char="§"/>
            </a:pPr>
            <a:r>
              <a:rPr lang="vi-VN" sz="2500" dirty="0">
                <a:solidFill>
                  <a:schemeClr val="accent4">
                    <a:lumMod val="50000"/>
                  </a:schemeClr>
                </a:solidFill>
                <a:latin typeface="Cambria" panose="02040503050406030204" pitchFamily="18" charset="0"/>
              </a:rPr>
              <a:t>Hotărîrea Guvernului Republicii Moldova nr. 8</a:t>
            </a:r>
            <a:r>
              <a:rPr lang="en-US" sz="2500" dirty="0">
                <a:solidFill>
                  <a:schemeClr val="accent4">
                    <a:lumMod val="50000"/>
                  </a:schemeClr>
                </a:solidFill>
                <a:latin typeface="Cambria" panose="02040503050406030204" pitchFamily="18" charset="0"/>
              </a:rPr>
              <a:t>9</a:t>
            </a:r>
            <a:r>
              <a:rPr lang="vi-VN" sz="2500" dirty="0">
                <a:solidFill>
                  <a:schemeClr val="accent4">
                    <a:lumMod val="50000"/>
                  </a:schemeClr>
                </a:solidFill>
                <a:latin typeface="Cambria" panose="02040503050406030204" pitchFamily="18" charset="0"/>
              </a:rPr>
              <a:t>0  din  20.07.2016 </a:t>
            </a:r>
            <a:r>
              <a:rPr lang="ro-RO" sz="2500" dirty="0">
                <a:solidFill>
                  <a:schemeClr val="accent4">
                    <a:lumMod val="50000"/>
                  </a:schemeClr>
                </a:solidFill>
                <a:latin typeface="Cambria" panose="02040503050406030204" pitchFamily="18" charset="0"/>
              </a:rPr>
              <a:t> </a:t>
            </a:r>
            <a:r>
              <a:rPr lang="vi-VN" sz="2500" dirty="0">
                <a:solidFill>
                  <a:schemeClr val="accent4">
                    <a:lumMod val="50000"/>
                  </a:schemeClr>
                </a:solidFill>
                <a:latin typeface="Cambria" panose="02040503050406030204" pitchFamily="18" charset="0"/>
              </a:rPr>
              <a:t>cu privire la aprobarea Planului de acţiuni al Guvernului pentru anii 201</a:t>
            </a:r>
            <a:r>
              <a:rPr lang="en-US" sz="2500" dirty="0">
                <a:solidFill>
                  <a:schemeClr val="accent4">
                    <a:lumMod val="50000"/>
                  </a:schemeClr>
                </a:solidFill>
                <a:latin typeface="Cambria" panose="02040503050406030204" pitchFamily="18" charset="0"/>
              </a:rPr>
              <a:t>6</a:t>
            </a:r>
            <a:r>
              <a:rPr lang="vi-VN" sz="2500" dirty="0">
                <a:solidFill>
                  <a:schemeClr val="accent4">
                    <a:lumMod val="50000"/>
                  </a:schemeClr>
                </a:solidFill>
                <a:latin typeface="Cambria" panose="02040503050406030204" pitchFamily="18" charset="0"/>
              </a:rPr>
              <a:t>-201</a:t>
            </a:r>
            <a:r>
              <a:rPr lang="en-US" sz="2500" dirty="0">
                <a:solidFill>
                  <a:schemeClr val="accent4">
                    <a:lumMod val="50000"/>
                  </a:schemeClr>
                </a:solidFill>
                <a:latin typeface="Cambria" panose="02040503050406030204" pitchFamily="18" charset="0"/>
              </a:rPr>
              <a:t>8;</a:t>
            </a:r>
          </a:p>
          <a:p>
            <a:pPr marL="457200" indent="-457200">
              <a:spcBef>
                <a:spcPts val="2100"/>
              </a:spcBef>
              <a:buFont typeface="Wingdings" panose="05000000000000000000" pitchFamily="2" charset="2"/>
              <a:buChar char="§"/>
            </a:pPr>
            <a:r>
              <a:rPr lang="vi-VN" sz="2500" dirty="0">
                <a:solidFill>
                  <a:schemeClr val="accent4">
                    <a:lumMod val="50000"/>
                  </a:schemeClr>
                </a:solidFill>
                <a:latin typeface="Cambria" panose="02040503050406030204" pitchFamily="18" charset="0"/>
              </a:rPr>
              <a:t>Acordul </a:t>
            </a:r>
            <a:r>
              <a:rPr lang="en-US" sz="2500" dirty="0">
                <a:solidFill>
                  <a:schemeClr val="accent4">
                    <a:lumMod val="50000"/>
                  </a:schemeClr>
                </a:solidFill>
                <a:latin typeface="Cambria" panose="02040503050406030204" pitchFamily="18" charset="0"/>
              </a:rPr>
              <a:t>d</a:t>
            </a:r>
            <a:r>
              <a:rPr lang="vi-VN" sz="2500" dirty="0">
                <a:solidFill>
                  <a:schemeClr val="accent4">
                    <a:lumMod val="50000"/>
                  </a:schemeClr>
                </a:solidFill>
                <a:latin typeface="Cambria" panose="02040503050406030204" pitchFamily="18" charset="0"/>
              </a:rPr>
              <a:t>e </a:t>
            </a:r>
            <a:r>
              <a:rPr lang="en-US" sz="2500" dirty="0">
                <a:solidFill>
                  <a:schemeClr val="accent4">
                    <a:lumMod val="50000"/>
                  </a:schemeClr>
                </a:solidFill>
                <a:latin typeface="Cambria" panose="02040503050406030204" pitchFamily="18" charset="0"/>
              </a:rPr>
              <a:t>f</a:t>
            </a:r>
            <a:r>
              <a:rPr lang="vi-VN" sz="2500" dirty="0">
                <a:solidFill>
                  <a:schemeClr val="accent4">
                    <a:lumMod val="50000"/>
                  </a:schemeClr>
                </a:solidFill>
                <a:latin typeface="Cambria" panose="02040503050406030204" pitchFamily="18" charset="0"/>
              </a:rPr>
              <a:t>inanţare</a:t>
            </a:r>
            <a:r>
              <a:rPr lang="en-US" sz="2500" dirty="0">
                <a:solidFill>
                  <a:schemeClr val="accent4">
                    <a:lumMod val="50000"/>
                  </a:schemeClr>
                </a:solidFill>
                <a:latin typeface="Cambria" panose="02040503050406030204" pitchFamily="18" charset="0"/>
              </a:rPr>
              <a:t> </a:t>
            </a:r>
            <a:r>
              <a:rPr lang="vi-VN" sz="2500" dirty="0">
                <a:solidFill>
                  <a:schemeClr val="accent4">
                    <a:lumMod val="50000"/>
                  </a:schemeClr>
                </a:solidFill>
                <a:latin typeface="Cambria" panose="02040503050406030204" pitchFamily="18" charset="0"/>
              </a:rPr>
              <a:t>dintre Republica Moldova şi Asociaţia</a:t>
            </a:r>
            <a:r>
              <a:rPr lang="en-US" sz="2500" dirty="0">
                <a:solidFill>
                  <a:schemeClr val="accent4">
                    <a:lumMod val="50000"/>
                  </a:schemeClr>
                </a:solidFill>
                <a:latin typeface="Cambria" panose="02040503050406030204" pitchFamily="18" charset="0"/>
              </a:rPr>
              <a:t> </a:t>
            </a:r>
            <a:r>
              <a:rPr lang="vi-VN" sz="2500" dirty="0">
                <a:solidFill>
                  <a:schemeClr val="accent4">
                    <a:lumMod val="50000"/>
                  </a:schemeClr>
                </a:solidFill>
                <a:latin typeface="Cambria" panose="02040503050406030204" pitchFamily="18" charset="0"/>
              </a:rPr>
              <a:t>Internaţională pentru Dezvoltare în </a:t>
            </a:r>
            <a:r>
              <a:rPr lang="en-US" sz="2500" dirty="0" err="1">
                <a:solidFill>
                  <a:schemeClr val="accent4">
                    <a:lumMod val="50000"/>
                  </a:schemeClr>
                </a:solidFill>
                <a:latin typeface="Cambria" panose="02040503050406030204" pitchFamily="18" charset="0"/>
              </a:rPr>
              <a:t>realizarea</a:t>
            </a:r>
            <a:r>
              <a:rPr lang="en-US" sz="2500" dirty="0">
                <a:solidFill>
                  <a:schemeClr val="accent4">
                    <a:lumMod val="50000"/>
                  </a:schemeClr>
                </a:solidFill>
                <a:latin typeface="Cambria" panose="02040503050406030204" pitchFamily="18" charset="0"/>
              </a:rPr>
              <a:t> </a:t>
            </a:r>
            <a:r>
              <a:rPr lang="vi-VN" sz="2500" dirty="0">
                <a:solidFill>
                  <a:schemeClr val="accent4">
                    <a:lumMod val="50000"/>
                  </a:schemeClr>
                </a:solidFill>
                <a:latin typeface="Cambria" panose="02040503050406030204" pitchFamily="18" charset="0"/>
              </a:rPr>
              <a:t>Proiectului „Modernizarea sectorului sănătăţii în Republica Moldova”</a:t>
            </a:r>
            <a:r>
              <a:rPr lang="en-US" sz="2500" dirty="0">
                <a:solidFill>
                  <a:schemeClr val="accent4">
                    <a:lumMod val="50000"/>
                  </a:schemeClr>
                </a:solidFill>
                <a:latin typeface="Cambria" panose="02040503050406030204" pitchFamily="18" charset="0"/>
              </a:rPr>
              <a:t>, </a:t>
            </a:r>
            <a:r>
              <a:rPr lang="nn-NO" sz="2500" dirty="0">
                <a:solidFill>
                  <a:schemeClr val="accent4">
                    <a:lumMod val="50000"/>
                  </a:schemeClr>
                </a:solidFill>
                <a:latin typeface="Cambria" panose="02040503050406030204" pitchFamily="18" charset="0"/>
              </a:rPr>
              <a:t>Legea nr.35 din 19.03.2015.</a:t>
            </a:r>
            <a:endParaRPr lang="vi-VN" sz="2500" dirty="0">
              <a:solidFill>
                <a:schemeClr val="accent4">
                  <a:lumMod val="50000"/>
                </a:schemeClr>
              </a:solidFill>
              <a:latin typeface="Cambria" panose="02040503050406030204" pitchFamily="18" charset="0"/>
            </a:endParaRPr>
          </a:p>
          <a:p>
            <a:pPr marL="457200" indent="-457200">
              <a:spcBef>
                <a:spcPts val="2100"/>
              </a:spcBef>
              <a:buFont typeface="Wingdings" panose="05000000000000000000" pitchFamily="2" charset="2"/>
              <a:buChar char="§"/>
            </a:pPr>
            <a:endParaRPr lang="vi-VN" sz="2500" dirty="0">
              <a:solidFill>
                <a:schemeClr val="accent4">
                  <a:lumMod val="50000"/>
                </a:schemeClr>
              </a:solidFill>
              <a:latin typeface="Cambria" panose="02040503050406030204" pitchFamily="18" charset="0"/>
            </a:endParaRPr>
          </a:p>
        </p:txBody>
      </p:sp>
    </p:spTree>
    <p:extLst>
      <p:ext uri="{BB962C8B-B14F-4D97-AF65-F5344CB8AC3E}">
        <p14:creationId xmlns:p14="http://schemas.microsoft.com/office/powerpoint/2010/main" val="3349717892"/>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8203CD-21B4-426D-AAB4-43EAE3779A28}"/>
              </a:ext>
            </a:extLst>
          </p:cNvPr>
          <p:cNvSpPr>
            <a:spLocks noGrp="1"/>
          </p:cNvSpPr>
          <p:nvPr>
            <p:ph type="title"/>
          </p:nvPr>
        </p:nvSpPr>
        <p:spPr>
          <a:xfrm>
            <a:off x="609600" y="212725"/>
            <a:ext cx="10972800" cy="1143000"/>
          </a:xfrm>
        </p:spPr>
        <p:txBody>
          <a:bodyPr/>
          <a:lstStyle/>
          <a:p>
            <a:r>
              <a:rPr lang="ro-MD" sz="3600" b="1" dirty="0">
                <a:latin typeface="Cambria" panose="02040503050406030204" pitchFamily="18" charset="0"/>
              </a:rPr>
              <a:t>Componente </a:t>
            </a:r>
            <a:br>
              <a:rPr lang="ro-MD" sz="3600" b="1" dirty="0">
                <a:latin typeface="Cambria" panose="02040503050406030204" pitchFamily="18" charset="0"/>
              </a:rPr>
            </a:br>
            <a:r>
              <a:rPr lang="ro-MD" sz="3600" b="1" dirty="0">
                <a:latin typeface="Cambria" panose="02040503050406030204" pitchFamily="18" charset="0"/>
              </a:rPr>
              <a:t>Plan </a:t>
            </a:r>
            <a:r>
              <a:rPr lang="en-US" sz="3600" b="1" dirty="0">
                <a:latin typeface="Cambria" panose="02040503050406030204" pitchFamily="18" charset="0"/>
              </a:rPr>
              <a:t>A</a:t>
            </a:r>
            <a:r>
              <a:rPr lang="ro-MD" sz="3600" b="1" dirty="0" err="1">
                <a:latin typeface="Cambria" panose="02040503050406030204" pitchFamily="18" charset="0"/>
              </a:rPr>
              <a:t>cțiuni</a:t>
            </a:r>
            <a:r>
              <a:rPr lang="ro-MD" sz="3600" b="1" dirty="0">
                <a:latin typeface="Cambria" panose="02040503050406030204" pitchFamily="18" charset="0"/>
              </a:rPr>
              <a:t> MSMP</a:t>
            </a:r>
            <a:r>
              <a:rPr lang="ro-MD" sz="3600" b="1" dirty="0"/>
              <a:t>S </a:t>
            </a:r>
            <a:r>
              <a:rPr lang="ro-MD" sz="3600" b="1" dirty="0">
                <a:latin typeface="Cambria" panose="02040503050406030204" pitchFamily="18" charset="0"/>
              </a:rPr>
              <a:t>2018</a:t>
            </a:r>
            <a:endParaRPr lang="ru-MD" sz="3600" b="1" dirty="0">
              <a:latin typeface="Cambria" panose="02040503050406030204" pitchFamily="18" charset="0"/>
            </a:endParaRPr>
          </a:p>
        </p:txBody>
      </p:sp>
      <p:sp>
        <p:nvSpPr>
          <p:cNvPr id="3" name="Объект 2">
            <a:extLst>
              <a:ext uri="{FF2B5EF4-FFF2-40B4-BE49-F238E27FC236}">
                <a16:creationId xmlns:a16="http://schemas.microsoft.com/office/drawing/2014/main" id="{3F21C1CA-1EC8-4179-8DC8-AB2241375EC7}"/>
              </a:ext>
            </a:extLst>
          </p:cNvPr>
          <p:cNvSpPr>
            <a:spLocks noGrp="1"/>
          </p:cNvSpPr>
          <p:nvPr>
            <p:ph idx="1"/>
          </p:nvPr>
        </p:nvSpPr>
        <p:spPr>
          <a:xfrm>
            <a:off x="533400" y="1600201"/>
            <a:ext cx="11277600" cy="4952999"/>
          </a:xfrm>
        </p:spPr>
        <p:txBody>
          <a:bodyPr/>
          <a:lstStyle/>
          <a:p>
            <a:pPr marL="514350" indent="-514350">
              <a:buAutoNum type="arabicPeriod"/>
            </a:pPr>
            <a:r>
              <a:rPr lang="ro-MD" dirty="0">
                <a:latin typeface="Cambria" panose="02040503050406030204" pitchFamily="18" charset="0"/>
              </a:rPr>
              <a:t>”Sistemul de management financiar și control”</a:t>
            </a:r>
          </a:p>
          <a:p>
            <a:pPr marL="514350" indent="-514350">
              <a:buAutoNum type="arabicPeriod"/>
            </a:pPr>
            <a:r>
              <a:rPr lang="it-IT" dirty="0">
                <a:latin typeface="Cambria" panose="02040503050406030204" pitchFamily="18" charset="0"/>
              </a:rPr>
              <a:t>„Coordonarea politicilor publice în sănătate, muncă și protecție socială”</a:t>
            </a:r>
            <a:endParaRPr lang="ro-MD" dirty="0">
              <a:latin typeface="Cambria" panose="02040503050406030204" pitchFamily="18" charset="0"/>
            </a:endParaRPr>
          </a:p>
          <a:p>
            <a:pPr marL="514350" indent="-514350">
              <a:buAutoNum type="arabicPeriod"/>
            </a:pPr>
            <a:r>
              <a:rPr lang="ro-MD" dirty="0">
                <a:latin typeface="Cambria" panose="02040503050406030204" pitchFamily="18" charset="0"/>
              </a:rPr>
              <a:t>„Sănătate publică ”</a:t>
            </a:r>
          </a:p>
          <a:p>
            <a:pPr marL="514350" indent="-514350">
              <a:buAutoNum type="arabicPeriod"/>
            </a:pPr>
            <a:r>
              <a:rPr lang="ro-MD" dirty="0">
                <a:latin typeface="Cambria" panose="02040503050406030204" pitchFamily="18" charset="0"/>
              </a:rPr>
              <a:t>„Asistență medicală ”</a:t>
            </a:r>
          </a:p>
          <a:p>
            <a:pPr marL="514350" indent="-514350">
              <a:buAutoNum type="arabicPeriod"/>
            </a:pPr>
            <a:r>
              <a:rPr lang="ro-MD" dirty="0">
                <a:latin typeface="Cambria" panose="02040503050406030204" pitchFamily="18" charset="0"/>
              </a:rPr>
              <a:t>„Asistență socială”</a:t>
            </a:r>
          </a:p>
          <a:p>
            <a:pPr marL="514350" indent="-514350">
              <a:buAutoNum type="arabicPeriod"/>
            </a:pPr>
            <a:r>
              <a:rPr lang="it-IT" dirty="0">
                <a:latin typeface="Cambria" panose="02040503050406030204" pitchFamily="18" charset="0"/>
              </a:rPr>
              <a:t>„Asigurări sociale și medicale”</a:t>
            </a:r>
            <a:endParaRPr lang="ro-MD" dirty="0">
              <a:latin typeface="Cambria" panose="02040503050406030204" pitchFamily="18" charset="0"/>
            </a:endParaRPr>
          </a:p>
          <a:p>
            <a:pPr marL="514350" indent="-514350">
              <a:buAutoNum type="arabicPeriod"/>
            </a:pPr>
            <a:r>
              <a:rPr lang="ro-MD" dirty="0">
                <a:latin typeface="Cambria" panose="02040503050406030204" pitchFamily="18" charset="0"/>
              </a:rPr>
              <a:t>„Muncă și demografie</a:t>
            </a:r>
            <a:r>
              <a:rPr lang="en-US" dirty="0">
                <a:latin typeface="Cambria" panose="02040503050406030204" pitchFamily="18" charset="0"/>
              </a:rPr>
              <a:t>.</a:t>
            </a:r>
            <a:r>
              <a:rPr lang="ro-MD" dirty="0">
                <a:latin typeface="Cambria" panose="02040503050406030204" pitchFamily="18" charset="0"/>
              </a:rPr>
              <a:t>”</a:t>
            </a:r>
            <a:endParaRPr lang="ru-MD" dirty="0">
              <a:latin typeface="Cambria" panose="02040503050406030204" pitchFamily="18" charset="0"/>
            </a:endParaRPr>
          </a:p>
        </p:txBody>
      </p:sp>
      <p:sp>
        <p:nvSpPr>
          <p:cNvPr id="4" name="Номер слайда 3">
            <a:extLst>
              <a:ext uri="{FF2B5EF4-FFF2-40B4-BE49-F238E27FC236}">
                <a16:creationId xmlns:a16="http://schemas.microsoft.com/office/drawing/2014/main" id="{8BFA8FA0-D11A-42BF-88F6-BD0CD4E5DA7C}"/>
              </a:ext>
            </a:extLst>
          </p:cNvPr>
          <p:cNvSpPr>
            <a:spLocks noGrp="1"/>
          </p:cNvSpPr>
          <p:nvPr>
            <p:ph type="sldNum" sz="quarter" idx="12"/>
          </p:nvPr>
        </p:nvSpPr>
        <p:spPr/>
        <p:txBody>
          <a:bodyPr/>
          <a:lstStyle/>
          <a:p>
            <a:fld id="{B32EB2AF-4328-4865-B7EE-0FFB7AA46E46}" type="slidenum">
              <a:rPr lang="en-GB" altLang="en-US" smtClean="0"/>
              <a:pPr/>
              <a:t>4</a:t>
            </a:fld>
            <a:endParaRPr lang="en-GB" altLang="en-US"/>
          </a:p>
        </p:txBody>
      </p:sp>
    </p:spTree>
    <p:extLst>
      <p:ext uri="{BB962C8B-B14F-4D97-AF65-F5344CB8AC3E}">
        <p14:creationId xmlns:p14="http://schemas.microsoft.com/office/powerpoint/2010/main" val="29975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6401" y="457200"/>
            <a:ext cx="11334751" cy="904875"/>
          </a:xfrm>
        </p:spPr>
        <p:txBody>
          <a:bodyPr rtlCol="0">
            <a:noAutofit/>
          </a:bodyPr>
          <a:lstStyle/>
          <a:p>
            <a:pPr eaLnBrk="1" fontAlgn="auto" hangingPunct="1">
              <a:spcAft>
                <a:spcPts val="0"/>
              </a:spcAft>
              <a:defRPr/>
            </a:pPr>
            <a:r>
              <a:rPr lang="ro-RO" altLang="ru-RU" sz="3000" b="1" dirty="0">
                <a:latin typeface="Cambria" pitchFamily="18" charset="0"/>
              </a:rPr>
              <a:t>Conținut Plan </a:t>
            </a:r>
            <a:r>
              <a:rPr lang="en-US" altLang="ru-RU" sz="3000" b="1" dirty="0">
                <a:latin typeface="Cambria" pitchFamily="18" charset="0"/>
              </a:rPr>
              <a:t>A</a:t>
            </a:r>
            <a:r>
              <a:rPr lang="ro-RO" altLang="ru-RU" sz="3000" b="1" dirty="0" err="1">
                <a:latin typeface="Cambria" pitchFamily="18" charset="0"/>
              </a:rPr>
              <a:t>cţiuni</a:t>
            </a:r>
            <a:br>
              <a:rPr lang="ro-RO" altLang="ru-RU" sz="3000" b="1" dirty="0">
                <a:latin typeface="Cambria" pitchFamily="18" charset="0"/>
              </a:rPr>
            </a:br>
            <a:r>
              <a:rPr lang="ro-RO" altLang="ru-RU" sz="3000" b="1" dirty="0">
                <a:latin typeface="Cambria" pitchFamily="18" charset="0"/>
              </a:rPr>
              <a:t>Ministerul Sănătății, Muncii și Protecției Sociale 2018</a:t>
            </a:r>
          </a:p>
        </p:txBody>
      </p:sp>
      <p:sp>
        <p:nvSpPr>
          <p:cNvPr id="3" name="Содержимое 2"/>
          <p:cNvSpPr>
            <a:spLocks noGrp="1"/>
          </p:cNvSpPr>
          <p:nvPr>
            <p:ph idx="1"/>
          </p:nvPr>
        </p:nvSpPr>
        <p:spPr>
          <a:xfrm>
            <a:off x="1066800" y="2209800"/>
            <a:ext cx="10414000" cy="4076700"/>
          </a:xfrm>
        </p:spPr>
        <p:txBody>
          <a:bodyPr rtlCol="0">
            <a:normAutofit/>
          </a:bodyPr>
          <a:lstStyle/>
          <a:p>
            <a:pPr marL="0" indent="0" eaLnBrk="1" fontAlgn="auto" hangingPunct="1">
              <a:spcBef>
                <a:spcPts val="1800"/>
              </a:spcBef>
              <a:spcAft>
                <a:spcPts val="0"/>
              </a:spcAft>
              <a:buFont typeface="Arial" charset="0"/>
              <a:buNone/>
              <a:defRPr/>
            </a:pPr>
            <a:r>
              <a:rPr lang="ro-RO" altLang="ru-RU" dirty="0">
                <a:latin typeface="Cambria" pitchFamily="18" charset="0"/>
              </a:rPr>
              <a:t>Obiective – 43 </a:t>
            </a:r>
          </a:p>
          <a:p>
            <a:pPr marL="0" indent="0" eaLnBrk="1" fontAlgn="auto" hangingPunct="1">
              <a:spcBef>
                <a:spcPts val="1800"/>
              </a:spcBef>
              <a:spcAft>
                <a:spcPts val="0"/>
              </a:spcAft>
              <a:buFont typeface="Arial" charset="0"/>
              <a:buNone/>
              <a:defRPr/>
            </a:pPr>
            <a:endParaRPr lang="ro-RO" altLang="ru-RU" dirty="0">
              <a:latin typeface="Cambria" pitchFamily="18" charset="0"/>
            </a:endParaRPr>
          </a:p>
          <a:p>
            <a:pPr marL="0" indent="0" eaLnBrk="1" fontAlgn="auto" hangingPunct="1">
              <a:spcBef>
                <a:spcPts val="1800"/>
              </a:spcBef>
              <a:spcAft>
                <a:spcPts val="0"/>
              </a:spcAft>
              <a:buFont typeface="Arial" charset="0"/>
              <a:buNone/>
              <a:defRPr/>
            </a:pPr>
            <a:r>
              <a:rPr lang="ro-RO" altLang="ru-RU" dirty="0">
                <a:latin typeface="Cambria" pitchFamily="18" charset="0"/>
              </a:rPr>
              <a:t>Acțiuni –1</a:t>
            </a:r>
            <a:r>
              <a:rPr lang="ro-MD" altLang="ru-RU" dirty="0">
                <a:latin typeface="Cambria" pitchFamily="18" charset="0"/>
              </a:rPr>
              <a:t>5</a:t>
            </a:r>
            <a:r>
              <a:rPr lang="ro-RO" altLang="ru-RU" dirty="0">
                <a:latin typeface="Cambria" pitchFamily="18" charset="0"/>
              </a:rPr>
              <a:t>7</a:t>
            </a:r>
          </a:p>
          <a:p>
            <a:pPr marL="0" indent="0" eaLnBrk="1" fontAlgn="auto" hangingPunct="1">
              <a:spcAft>
                <a:spcPts val="0"/>
              </a:spcAft>
              <a:buFont typeface="Arial" charset="0"/>
              <a:buNone/>
              <a:defRPr/>
            </a:pPr>
            <a:endParaRPr lang="ro-RO" altLang="ru-RU" sz="2800" dirty="0">
              <a:latin typeface="Cambria" pitchFamily="18" charset="0"/>
            </a:endParaRPr>
          </a:p>
          <a:p>
            <a:pPr marL="0" indent="0" eaLnBrk="1" fontAlgn="auto" hangingPunct="1">
              <a:spcAft>
                <a:spcPts val="0"/>
              </a:spcAft>
              <a:buFont typeface="Arial" charset="0"/>
              <a:buNone/>
              <a:defRPr/>
            </a:pPr>
            <a:r>
              <a:rPr lang="ro-RO" altLang="ru-RU" sz="2800" dirty="0">
                <a:latin typeface="Cambria" pitchFamily="18" charset="0"/>
              </a:rPr>
              <a:t> </a:t>
            </a:r>
          </a:p>
        </p:txBody>
      </p:sp>
    </p:spTree>
    <p:extLst>
      <p:ext uri="{BB962C8B-B14F-4D97-AF65-F5344CB8AC3E}">
        <p14:creationId xmlns:p14="http://schemas.microsoft.com/office/powerpoint/2010/main" val="2326416768"/>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585E4D9E-8D63-4107-AC66-B692FBBF3DE2}"/>
              </a:ext>
            </a:extLst>
          </p:cNvPr>
          <p:cNvGraphicFramePr>
            <a:graphicFrameLocks noGrp="1"/>
          </p:cNvGraphicFramePr>
          <p:nvPr>
            <p:ph idx="1"/>
            <p:extLst>
              <p:ext uri="{D42A27DB-BD31-4B8C-83A1-F6EECF244321}">
                <p14:modId xmlns:p14="http://schemas.microsoft.com/office/powerpoint/2010/main" val="1082000568"/>
              </p:ext>
            </p:extLst>
          </p:nvPr>
        </p:nvGraphicFramePr>
        <p:xfrm>
          <a:off x="114299" y="549276"/>
          <a:ext cx="11963401" cy="6172200"/>
        </p:xfrm>
        <a:graphic>
          <a:graphicData uri="http://schemas.openxmlformats.org/drawingml/2006/table">
            <a:tbl>
              <a:tblPr firstRow="1" bandRow="1">
                <a:tableStyleId>{5C22544A-7EE6-4342-B048-85BDC9FD1C3A}</a:tableStyleId>
              </a:tblPr>
              <a:tblGrid>
                <a:gridCol w="463100">
                  <a:extLst>
                    <a:ext uri="{9D8B030D-6E8A-4147-A177-3AD203B41FA5}">
                      <a16:colId xmlns:a16="http://schemas.microsoft.com/office/drawing/2014/main" val="801857601"/>
                    </a:ext>
                  </a:extLst>
                </a:gridCol>
                <a:gridCol w="4947100">
                  <a:extLst>
                    <a:ext uri="{9D8B030D-6E8A-4147-A177-3AD203B41FA5}">
                      <a16:colId xmlns:a16="http://schemas.microsoft.com/office/drawing/2014/main" val="697176765"/>
                    </a:ext>
                  </a:extLst>
                </a:gridCol>
                <a:gridCol w="687276">
                  <a:extLst>
                    <a:ext uri="{9D8B030D-6E8A-4147-A177-3AD203B41FA5}">
                      <a16:colId xmlns:a16="http://schemas.microsoft.com/office/drawing/2014/main" val="874060344"/>
                    </a:ext>
                  </a:extLst>
                </a:gridCol>
                <a:gridCol w="463100">
                  <a:extLst>
                    <a:ext uri="{9D8B030D-6E8A-4147-A177-3AD203B41FA5}">
                      <a16:colId xmlns:a16="http://schemas.microsoft.com/office/drawing/2014/main" val="1521980156"/>
                    </a:ext>
                  </a:extLst>
                </a:gridCol>
                <a:gridCol w="4640824">
                  <a:extLst>
                    <a:ext uri="{9D8B030D-6E8A-4147-A177-3AD203B41FA5}">
                      <a16:colId xmlns:a16="http://schemas.microsoft.com/office/drawing/2014/main" val="2211027099"/>
                    </a:ext>
                  </a:extLst>
                </a:gridCol>
                <a:gridCol w="762001">
                  <a:extLst>
                    <a:ext uri="{9D8B030D-6E8A-4147-A177-3AD203B41FA5}">
                      <a16:colId xmlns:a16="http://schemas.microsoft.com/office/drawing/2014/main" val="40436674"/>
                    </a:ext>
                  </a:extLst>
                </a:gridCol>
              </a:tblGrid>
              <a:tr h="0">
                <a:tc>
                  <a:txBody>
                    <a:bodyPr/>
                    <a:lstStyle/>
                    <a:p>
                      <a:pPr algn="ctr"/>
                      <a:r>
                        <a:rPr lang="ro-RO" sz="1400" dirty="0"/>
                        <a:t>Nr.</a:t>
                      </a:r>
                      <a:endParaRPr lang="en-US" sz="1400" dirty="0"/>
                    </a:p>
                  </a:txBody>
                  <a:tcPr anchor="ctr"/>
                </a:tc>
                <a:tc>
                  <a:txBody>
                    <a:bodyPr/>
                    <a:lstStyle/>
                    <a:p>
                      <a:pPr algn="ctr"/>
                      <a:r>
                        <a:rPr lang="ro-RO" dirty="0"/>
                        <a:t>Obiectivul</a:t>
                      </a:r>
                      <a:endParaRPr lang="en-US" dirty="0"/>
                    </a:p>
                  </a:txBody>
                  <a:tcPr anchor="ctr"/>
                </a:tc>
                <a:tc>
                  <a:txBody>
                    <a:bodyPr/>
                    <a:lstStyle/>
                    <a:p>
                      <a:pPr algn="ctr"/>
                      <a:r>
                        <a:rPr lang="en-US" sz="1400" dirty="0"/>
                        <a:t>ac</a:t>
                      </a:r>
                      <a:r>
                        <a:rPr lang="ro-RO" sz="1400" dirty="0"/>
                        <a:t>ț</a:t>
                      </a:r>
                      <a:r>
                        <a:rPr lang="en-US" sz="1400" dirty="0" err="1"/>
                        <a:t>iuni</a:t>
                      </a:r>
                      <a:endParaRPr lang="en-US" sz="1400" dirty="0"/>
                    </a:p>
                  </a:txBody>
                  <a:tcPr anchor="ctr"/>
                </a:tc>
                <a:tc>
                  <a:txBody>
                    <a:bodyPr/>
                    <a:lstStyle/>
                    <a:p>
                      <a:pPr algn="ctr"/>
                      <a:r>
                        <a:rPr lang="ro-RO" sz="1400" dirty="0"/>
                        <a:t>Nr.</a:t>
                      </a:r>
                      <a:endParaRPr lang="en-US" sz="1400" dirty="0"/>
                    </a:p>
                  </a:txBody>
                  <a:tcPr anchor="ctr"/>
                </a:tc>
                <a:tc>
                  <a:txBody>
                    <a:bodyPr/>
                    <a:lstStyle/>
                    <a:p>
                      <a:pPr algn="ctr"/>
                      <a:r>
                        <a:rPr lang="ro-RO" dirty="0"/>
                        <a:t>Obiectivul</a:t>
                      </a:r>
                      <a:endParaRPr lang="en-US" dirty="0"/>
                    </a:p>
                  </a:txBody>
                  <a:tcPr anchor="ctr"/>
                </a:tc>
                <a:tc>
                  <a:txBody>
                    <a:bodyPr/>
                    <a:lstStyle/>
                    <a:p>
                      <a:pPr algn="ctr"/>
                      <a:r>
                        <a:rPr lang="en-US" sz="1400" dirty="0"/>
                        <a:t>ac</a:t>
                      </a:r>
                      <a:r>
                        <a:rPr lang="ro-RO" sz="1400" dirty="0"/>
                        <a:t>ț</a:t>
                      </a:r>
                      <a:r>
                        <a:rPr lang="en-US" sz="1400" dirty="0" err="1"/>
                        <a:t>iuni</a:t>
                      </a:r>
                      <a:endParaRPr lang="en-US" sz="1400" dirty="0"/>
                    </a:p>
                  </a:txBody>
                  <a:tcPr anchor="ctr"/>
                </a:tc>
                <a:extLst>
                  <a:ext uri="{0D108BD9-81ED-4DB2-BD59-A6C34878D82A}">
                    <a16:rowId xmlns:a16="http://schemas.microsoft.com/office/drawing/2014/main" val="1184010199"/>
                  </a:ext>
                </a:extLst>
              </a:tr>
              <a:tr h="295437">
                <a:tc>
                  <a:txBody>
                    <a:bodyPr/>
                    <a:lstStyle/>
                    <a:p>
                      <a:r>
                        <a:rPr lang="ro-RO" sz="1400" dirty="0"/>
                        <a:t>1. </a:t>
                      </a:r>
                      <a:endParaRPr lang="en-US" sz="1400" dirty="0"/>
                    </a:p>
                  </a:txBody>
                  <a:tcPr anchor="ctr"/>
                </a:tc>
                <a:tc>
                  <a:txBody>
                    <a:bodyPr/>
                    <a:lstStyle/>
                    <a:p>
                      <a:r>
                        <a:rPr lang="en-US" sz="1500" dirty="0" err="1"/>
                        <a:t>Dezvoltarea</a:t>
                      </a:r>
                      <a:r>
                        <a:rPr lang="en-US" sz="1500" dirty="0"/>
                        <a:t> </a:t>
                      </a:r>
                      <a:r>
                        <a:rPr lang="en-US" sz="1500" dirty="0" err="1"/>
                        <a:t>sistemului</a:t>
                      </a:r>
                      <a:r>
                        <a:rPr lang="en-US" sz="1500" dirty="0"/>
                        <a:t> de management </a:t>
                      </a:r>
                      <a:r>
                        <a:rPr lang="en-US" sz="1500" dirty="0" err="1"/>
                        <a:t>financiar</a:t>
                      </a:r>
                      <a:r>
                        <a:rPr lang="en-US" sz="1500" dirty="0"/>
                        <a:t> </a:t>
                      </a:r>
                      <a:r>
                        <a:rPr lang="en-US" sz="1500" dirty="0" err="1"/>
                        <a:t>și</a:t>
                      </a:r>
                      <a:r>
                        <a:rPr lang="en-US" sz="1500" dirty="0"/>
                        <a:t> control</a:t>
                      </a:r>
                    </a:p>
                  </a:txBody>
                  <a:tcPr anchor="ctr"/>
                </a:tc>
                <a:tc>
                  <a:txBody>
                    <a:bodyPr/>
                    <a:lstStyle/>
                    <a:p>
                      <a:pPr algn="ctr"/>
                      <a:r>
                        <a:rPr lang="ro-RO" sz="1500" b="1" dirty="0"/>
                        <a:t>2</a:t>
                      </a:r>
                      <a:endParaRPr lang="en-US" sz="1500" b="1" dirty="0"/>
                    </a:p>
                  </a:txBody>
                  <a:tcPr anchor="ctr"/>
                </a:tc>
                <a:tc>
                  <a:txBody>
                    <a:bodyPr/>
                    <a:lstStyle/>
                    <a:p>
                      <a:pPr algn="ctr"/>
                      <a:r>
                        <a:rPr lang="ro-RO" sz="1400" b="1" dirty="0">
                          <a:solidFill>
                            <a:srgbClr val="FF0000"/>
                          </a:solidFill>
                        </a:rPr>
                        <a:t>12.</a:t>
                      </a:r>
                      <a:endParaRPr lang="en-US" sz="1400" b="1" dirty="0">
                        <a:solidFill>
                          <a:srgbClr val="FF0000"/>
                        </a:solidFill>
                      </a:endParaRPr>
                    </a:p>
                  </a:txBody>
                  <a:tcPr anchor="ctr"/>
                </a:tc>
                <a:tc>
                  <a:txBody>
                    <a:bodyPr/>
                    <a:lstStyle/>
                    <a:p>
                      <a:pPr algn="l"/>
                      <a:r>
                        <a:rPr lang="en-US" sz="1500" b="1" dirty="0" err="1">
                          <a:solidFill>
                            <a:srgbClr val="FF0000"/>
                          </a:solidFill>
                        </a:rPr>
                        <a:t>Îmbunătăţirea</a:t>
                      </a:r>
                      <a:r>
                        <a:rPr lang="en-US" sz="1500" b="1" dirty="0">
                          <a:solidFill>
                            <a:srgbClr val="FF0000"/>
                          </a:solidFill>
                        </a:rPr>
                        <a:t> </a:t>
                      </a:r>
                      <a:r>
                        <a:rPr lang="en-US" sz="1500" b="1" dirty="0" err="1">
                          <a:solidFill>
                            <a:srgbClr val="FF0000"/>
                          </a:solidFill>
                        </a:rPr>
                        <a:t>disponibilităţii</a:t>
                      </a:r>
                      <a:r>
                        <a:rPr lang="en-US" sz="1500" b="1" dirty="0">
                          <a:solidFill>
                            <a:srgbClr val="FF0000"/>
                          </a:solidFill>
                        </a:rPr>
                        <a:t> şi </a:t>
                      </a:r>
                      <a:r>
                        <a:rPr lang="en-US" sz="1500" b="1" dirty="0" err="1">
                          <a:solidFill>
                            <a:srgbClr val="FF0000"/>
                          </a:solidFill>
                        </a:rPr>
                        <a:t>calităţii</a:t>
                      </a:r>
                      <a:r>
                        <a:rPr lang="en-US" sz="1500" b="1" dirty="0">
                          <a:solidFill>
                            <a:srgbClr val="FF0000"/>
                          </a:solidFill>
                        </a:rPr>
                        <a:t> </a:t>
                      </a:r>
                      <a:r>
                        <a:rPr lang="en-US" sz="1500" b="1" dirty="0" err="1">
                          <a:solidFill>
                            <a:srgbClr val="FF0000"/>
                          </a:solidFill>
                        </a:rPr>
                        <a:t>serviciilor</a:t>
                      </a:r>
                      <a:r>
                        <a:rPr lang="en-US" sz="1500" b="1" dirty="0">
                          <a:solidFill>
                            <a:srgbClr val="FF0000"/>
                          </a:solidFill>
                        </a:rPr>
                        <a:t> de </a:t>
                      </a:r>
                      <a:r>
                        <a:rPr lang="en-US" sz="1500" b="1" dirty="0" err="1">
                          <a:solidFill>
                            <a:srgbClr val="FF0000"/>
                          </a:solidFill>
                        </a:rPr>
                        <a:t>asistenţă</a:t>
                      </a:r>
                      <a:r>
                        <a:rPr lang="en-US" sz="1500" b="1" dirty="0">
                          <a:solidFill>
                            <a:srgbClr val="FF0000"/>
                          </a:solidFill>
                        </a:rPr>
                        <a:t> </a:t>
                      </a:r>
                      <a:r>
                        <a:rPr lang="en-US" sz="1500" b="1" dirty="0" err="1">
                          <a:solidFill>
                            <a:srgbClr val="FF0000"/>
                          </a:solidFill>
                        </a:rPr>
                        <a:t>medicală</a:t>
                      </a:r>
                      <a:r>
                        <a:rPr lang="en-US" sz="1500" b="1" dirty="0">
                          <a:solidFill>
                            <a:srgbClr val="FF0000"/>
                          </a:solidFill>
                        </a:rPr>
                        <a:t> </a:t>
                      </a:r>
                      <a:r>
                        <a:rPr lang="en-US" sz="1500" b="1" dirty="0" err="1">
                          <a:solidFill>
                            <a:srgbClr val="FF0000"/>
                          </a:solidFill>
                        </a:rPr>
                        <a:t>urgentă</a:t>
                      </a:r>
                      <a:r>
                        <a:rPr lang="en-US" sz="1500" b="1" dirty="0">
                          <a:solidFill>
                            <a:srgbClr val="FF0000"/>
                          </a:solidFill>
                        </a:rPr>
                        <a:t> </a:t>
                      </a:r>
                      <a:r>
                        <a:rPr lang="en-US" sz="1500" b="1" dirty="0" err="1">
                          <a:solidFill>
                            <a:srgbClr val="FF0000"/>
                          </a:solidFill>
                        </a:rPr>
                        <a:t>prespitalicească</a:t>
                      </a:r>
                      <a:endParaRPr lang="en-US" sz="1500" b="1" dirty="0">
                        <a:solidFill>
                          <a:srgbClr val="FF0000"/>
                        </a:solidFill>
                      </a:endParaRPr>
                    </a:p>
                  </a:txBody>
                  <a:tcPr anchor="ctr"/>
                </a:tc>
                <a:tc>
                  <a:txBody>
                    <a:bodyPr/>
                    <a:lstStyle/>
                    <a:p>
                      <a:pPr algn="ctr"/>
                      <a:r>
                        <a:rPr lang="ro-RO" sz="1500" b="1" dirty="0"/>
                        <a:t>1</a:t>
                      </a:r>
                      <a:endParaRPr lang="en-US" sz="1500" b="1" dirty="0"/>
                    </a:p>
                  </a:txBody>
                  <a:tcPr anchor="ctr"/>
                </a:tc>
                <a:extLst>
                  <a:ext uri="{0D108BD9-81ED-4DB2-BD59-A6C34878D82A}">
                    <a16:rowId xmlns:a16="http://schemas.microsoft.com/office/drawing/2014/main" val="381961234"/>
                  </a:ext>
                </a:extLst>
              </a:tr>
              <a:tr h="314167">
                <a:tc>
                  <a:txBody>
                    <a:bodyPr/>
                    <a:lstStyle/>
                    <a:p>
                      <a:r>
                        <a:rPr lang="ro-RO" sz="1400" dirty="0"/>
                        <a:t>2.</a:t>
                      </a:r>
                      <a:endParaRPr lang="en-US" sz="1400" dirty="0"/>
                    </a:p>
                  </a:txBody>
                  <a:tcPr anchor="ctr"/>
                </a:tc>
                <a:tc>
                  <a:txBody>
                    <a:bodyPr/>
                    <a:lstStyle/>
                    <a:p>
                      <a:r>
                        <a:rPr lang="en-US" sz="1500" dirty="0" err="1"/>
                        <a:t>Consolidarea</a:t>
                      </a:r>
                      <a:r>
                        <a:rPr lang="en-US" sz="1500" dirty="0"/>
                        <a:t> </a:t>
                      </a:r>
                      <a:r>
                        <a:rPr lang="en-US" sz="1500" dirty="0" err="1"/>
                        <a:t>funcției</a:t>
                      </a:r>
                      <a:r>
                        <a:rPr lang="en-US" sz="1500" dirty="0"/>
                        <a:t> de audit intern</a:t>
                      </a:r>
                    </a:p>
                  </a:txBody>
                  <a:tcPr anchor="ctr"/>
                </a:tc>
                <a:tc>
                  <a:txBody>
                    <a:bodyPr/>
                    <a:lstStyle/>
                    <a:p>
                      <a:pPr algn="ctr"/>
                      <a:r>
                        <a:rPr lang="ro-RO" sz="1500" b="1" dirty="0"/>
                        <a:t>2</a:t>
                      </a:r>
                      <a:endParaRPr lang="en-US" sz="1500" b="1" dirty="0"/>
                    </a:p>
                  </a:txBody>
                  <a:tcPr anchor="ctr"/>
                </a:tc>
                <a:tc>
                  <a:txBody>
                    <a:bodyPr/>
                    <a:lstStyle/>
                    <a:p>
                      <a:pPr algn="ctr"/>
                      <a:r>
                        <a:rPr lang="ro-RO" sz="1400" b="1" dirty="0">
                          <a:solidFill>
                            <a:srgbClr val="FF0000"/>
                          </a:solidFill>
                        </a:rPr>
                        <a:t>13.</a:t>
                      </a:r>
                      <a:endParaRPr lang="en-US" sz="1400" b="1" dirty="0">
                        <a:solidFill>
                          <a:srgbClr val="FF0000"/>
                        </a:solidFill>
                      </a:endParaRPr>
                    </a:p>
                  </a:txBody>
                  <a:tcPr anchor="ctr"/>
                </a:tc>
                <a:tc>
                  <a:txBody>
                    <a:bodyPr/>
                    <a:lstStyle/>
                    <a:p>
                      <a:pPr algn="l"/>
                      <a:r>
                        <a:rPr lang="it-IT" sz="1500" b="1" dirty="0">
                          <a:solidFill>
                            <a:srgbClr val="FF0000"/>
                          </a:solidFill>
                        </a:rPr>
                        <a:t>Modernizarea asistenţei medicale primare</a:t>
                      </a:r>
                      <a:endParaRPr lang="en-US" sz="1500" b="1" dirty="0">
                        <a:solidFill>
                          <a:srgbClr val="FF0000"/>
                        </a:solidFill>
                      </a:endParaRPr>
                    </a:p>
                  </a:txBody>
                  <a:tcPr anchor="ctr"/>
                </a:tc>
                <a:tc>
                  <a:txBody>
                    <a:bodyPr/>
                    <a:lstStyle/>
                    <a:p>
                      <a:pPr algn="ctr"/>
                      <a:r>
                        <a:rPr lang="ro-RO" sz="1500" b="1" dirty="0"/>
                        <a:t>9</a:t>
                      </a:r>
                      <a:endParaRPr lang="en-US" sz="1500" b="1" dirty="0"/>
                    </a:p>
                  </a:txBody>
                  <a:tcPr anchor="ctr"/>
                </a:tc>
                <a:extLst>
                  <a:ext uri="{0D108BD9-81ED-4DB2-BD59-A6C34878D82A}">
                    <a16:rowId xmlns:a16="http://schemas.microsoft.com/office/drawing/2014/main" val="1907358656"/>
                  </a:ext>
                </a:extLst>
              </a:tr>
              <a:tr h="314167">
                <a:tc>
                  <a:txBody>
                    <a:bodyPr/>
                    <a:lstStyle/>
                    <a:p>
                      <a:r>
                        <a:rPr lang="ro-RO" sz="1400" dirty="0"/>
                        <a:t>3.</a:t>
                      </a:r>
                      <a:endParaRPr lang="en-US" sz="1400" dirty="0"/>
                    </a:p>
                  </a:txBody>
                  <a:tcPr anchor="ctr"/>
                </a:tc>
                <a:tc>
                  <a:txBody>
                    <a:bodyPr/>
                    <a:lstStyle/>
                    <a:p>
                      <a:r>
                        <a:rPr lang="en-US" sz="1500" dirty="0" err="1"/>
                        <a:t>Fortificarea</a:t>
                      </a:r>
                      <a:r>
                        <a:rPr lang="en-US" sz="1500" dirty="0"/>
                        <a:t> </a:t>
                      </a:r>
                      <a:r>
                        <a:rPr lang="en-US" sz="1500" dirty="0" err="1"/>
                        <a:t>planific</a:t>
                      </a:r>
                      <a:r>
                        <a:rPr lang="ro-RO" sz="1500" dirty="0" err="1"/>
                        <a:t>ării</a:t>
                      </a:r>
                      <a:r>
                        <a:rPr lang="en-US" sz="1500" dirty="0"/>
                        <a:t> strategic</a:t>
                      </a:r>
                      <a:r>
                        <a:rPr lang="ro-RO" sz="1500" dirty="0"/>
                        <a:t>e</a:t>
                      </a:r>
                      <a:r>
                        <a:rPr lang="en-US" sz="1500" dirty="0"/>
                        <a:t> </a:t>
                      </a:r>
                      <a:r>
                        <a:rPr lang="en-US" sz="1500" dirty="0" err="1"/>
                        <a:t>și</a:t>
                      </a:r>
                      <a:r>
                        <a:rPr lang="en-US" sz="1500" dirty="0"/>
                        <a:t> </a:t>
                      </a:r>
                      <a:r>
                        <a:rPr lang="en-US" sz="1500" dirty="0" err="1"/>
                        <a:t>elaborarea</a:t>
                      </a:r>
                      <a:r>
                        <a:rPr lang="en-US" sz="1500" dirty="0"/>
                        <a:t> </a:t>
                      </a:r>
                      <a:r>
                        <a:rPr lang="en-US" sz="1500" dirty="0" err="1"/>
                        <a:t>politicilor</a:t>
                      </a:r>
                      <a:r>
                        <a:rPr lang="en-US" sz="1500" dirty="0"/>
                        <a:t> </a:t>
                      </a:r>
                      <a:r>
                        <a:rPr lang="en-US" sz="1500" dirty="0" err="1"/>
                        <a:t>publice</a:t>
                      </a:r>
                      <a:r>
                        <a:rPr lang="en-US" sz="1500" dirty="0"/>
                        <a:t> </a:t>
                      </a:r>
                      <a:r>
                        <a:rPr lang="en-US" sz="1500" dirty="0" err="1"/>
                        <a:t>aliniat</a:t>
                      </a:r>
                      <a:r>
                        <a:rPr lang="ro-RO" sz="1500" dirty="0"/>
                        <a:t>e</a:t>
                      </a:r>
                      <a:r>
                        <a:rPr lang="en-US" sz="1500" dirty="0"/>
                        <a:t> la </a:t>
                      </a:r>
                      <a:r>
                        <a:rPr lang="en-US" sz="1500" dirty="0" err="1"/>
                        <a:t>procesul</a:t>
                      </a:r>
                      <a:r>
                        <a:rPr lang="en-US" sz="1500" dirty="0"/>
                        <a:t> </a:t>
                      </a:r>
                      <a:r>
                        <a:rPr lang="en-US" sz="1500" dirty="0" err="1"/>
                        <a:t>bugetar</a:t>
                      </a:r>
                      <a:endParaRPr lang="en-US" sz="1500" dirty="0"/>
                    </a:p>
                  </a:txBody>
                  <a:tcPr anchor="ctr"/>
                </a:tc>
                <a:tc>
                  <a:txBody>
                    <a:bodyPr/>
                    <a:lstStyle/>
                    <a:p>
                      <a:pPr algn="ctr"/>
                      <a:r>
                        <a:rPr lang="ro-RO" sz="1500" b="1" dirty="0"/>
                        <a:t>7</a:t>
                      </a:r>
                      <a:endParaRPr lang="en-US" sz="1500" b="1" dirty="0"/>
                    </a:p>
                  </a:txBody>
                  <a:tcPr anchor="ctr"/>
                </a:tc>
                <a:tc>
                  <a:txBody>
                    <a:bodyPr/>
                    <a:lstStyle/>
                    <a:p>
                      <a:pPr algn="ctr"/>
                      <a:r>
                        <a:rPr lang="ro-RO" sz="1400" b="1" dirty="0">
                          <a:solidFill>
                            <a:srgbClr val="FF0000"/>
                          </a:solidFill>
                        </a:rPr>
                        <a:t>14.</a:t>
                      </a:r>
                      <a:endParaRPr lang="en-US" sz="1400" b="1" dirty="0">
                        <a:solidFill>
                          <a:srgbClr val="FF0000"/>
                        </a:solidFill>
                      </a:endParaRPr>
                    </a:p>
                  </a:txBody>
                  <a:tcPr anchor="ctr"/>
                </a:tc>
                <a:tc>
                  <a:txBody>
                    <a:bodyPr/>
                    <a:lstStyle/>
                    <a:p>
                      <a:pPr algn="l"/>
                      <a:r>
                        <a:rPr lang="en-US" sz="1500" b="1" dirty="0" err="1">
                          <a:solidFill>
                            <a:srgbClr val="FF0000"/>
                          </a:solidFill>
                        </a:rPr>
                        <a:t>Politici</a:t>
                      </a:r>
                      <a:r>
                        <a:rPr lang="ro-RO" sz="1500" b="1" dirty="0">
                          <a:solidFill>
                            <a:srgbClr val="FF0000"/>
                          </a:solidFill>
                        </a:rPr>
                        <a:t> </a:t>
                      </a:r>
                      <a:r>
                        <a:rPr lang="en-US" sz="1500" b="1" dirty="0" err="1">
                          <a:solidFill>
                            <a:srgbClr val="FF0000"/>
                          </a:solidFill>
                        </a:rPr>
                        <a:t>în</a:t>
                      </a:r>
                      <a:r>
                        <a:rPr lang="en-US" sz="1500" b="1" dirty="0">
                          <a:solidFill>
                            <a:srgbClr val="FF0000"/>
                          </a:solidFill>
                        </a:rPr>
                        <a:t> </a:t>
                      </a:r>
                      <a:r>
                        <a:rPr lang="en-US" sz="1500" b="1" dirty="0" err="1">
                          <a:solidFill>
                            <a:srgbClr val="FF0000"/>
                          </a:solidFill>
                        </a:rPr>
                        <a:t>domeniul</a:t>
                      </a:r>
                      <a:r>
                        <a:rPr lang="en-US" sz="1500" b="1" dirty="0">
                          <a:solidFill>
                            <a:srgbClr val="FF0000"/>
                          </a:solidFill>
                        </a:rPr>
                        <a:t> </a:t>
                      </a:r>
                      <a:r>
                        <a:rPr lang="en-US" sz="1500" b="1" dirty="0" err="1">
                          <a:solidFill>
                            <a:srgbClr val="FF0000"/>
                          </a:solidFill>
                        </a:rPr>
                        <a:t>personalului</a:t>
                      </a:r>
                      <a:r>
                        <a:rPr lang="en-US" sz="1500" b="1" dirty="0">
                          <a:solidFill>
                            <a:srgbClr val="FF0000"/>
                          </a:solidFill>
                        </a:rPr>
                        <a:t> medical </a:t>
                      </a:r>
                      <a:r>
                        <a:rPr lang="en-US" sz="1500" b="1" dirty="0" err="1">
                          <a:solidFill>
                            <a:srgbClr val="FF0000"/>
                          </a:solidFill>
                        </a:rPr>
                        <a:t>și</a:t>
                      </a:r>
                      <a:r>
                        <a:rPr lang="en-US" sz="1500" b="1" dirty="0">
                          <a:solidFill>
                            <a:srgbClr val="FF0000"/>
                          </a:solidFill>
                        </a:rPr>
                        <a:t> social, </a:t>
                      </a:r>
                      <a:r>
                        <a:rPr lang="en-US" sz="1500" b="1" dirty="0" err="1">
                          <a:solidFill>
                            <a:srgbClr val="FF0000"/>
                          </a:solidFill>
                        </a:rPr>
                        <a:t>învățămîntului</a:t>
                      </a:r>
                      <a:r>
                        <a:rPr lang="en-US" sz="1500" b="1" dirty="0">
                          <a:solidFill>
                            <a:srgbClr val="FF0000"/>
                          </a:solidFill>
                        </a:rPr>
                        <a:t> medical </a:t>
                      </a:r>
                      <a:r>
                        <a:rPr lang="en-US" sz="1500" b="1" dirty="0" err="1">
                          <a:solidFill>
                            <a:srgbClr val="FF0000"/>
                          </a:solidFill>
                        </a:rPr>
                        <a:t>și</a:t>
                      </a:r>
                      <a:r>
                        <a:rPr lang="en-US" sz="1500" b="1" dirty="0">
                          <a:solidFill>
                            <a:srgbClr val="FF0000"/>
                          </a:solidFill>
                        </a:rPr>
                        <a:t> </a:t>
                      </a:r>
                      <a:r>
                        <a:rPr lang="en-US" sz="1500" b="1" dirty="0" err="1">
                          <a:solidFill>
                            <a:srgbClr val="FF0000"/>
                          </a:solidFill>
                        </a:rPr>
                        <a:t>farmaceutic</a:t>
                      </a:r>
                      <a:r>
                        <a:rPr lang="en-US" sz="1500" b="1" dirty="0">
                          <a:solidFill>
                            <a:srgbClr val="FF0000"/>
                          </a:solidFill>
                        </a:rPr>
                        <a:t> </a:t>
                      </a:r>
                      <a:r>
                        <a:rPr lang="en-US" sz="1500" b="1" dirty="0" err="1">
                          <a:solidFill>
                            <a:srgbClr val="FF0000"/>
                          </a:solidFill>
                        </a:rPr>
                        <a:t>și</a:t>
                      </a:r>
                      <a:r>
                        <a:rPr lang="en-US" sz="1500" b="1" dirty="0">
                          <a:solidFill>
                            <a:srgbClr val="FF0000"/>
                          </a:solidFill>
                        </a:rPr>
                        <a:t> </a:t>
                      </a:r>
                      <a:r>
                        <a:rPr lang="en-US" sz="1500" b="1" dirty="0" err="1">
                          <a:solidFill>
                            <a:srgbClr val="FF0000"/>
                          </a:solidFill>
                        </a:rPr>
                        <a:t>științei</a:t>
                      </a:r>
                      <a:endParaRPr lang="en-US" sz="1500" b="1" dirty="0">
                        <a:solidFill>
                          <a:srgbClr val="FF0000"/>
                        </a:solidFill>
                      </a:endParaRPr>
                    </a:p>
                  </a:txBody>
                  <a:tcPr anchor="ctr"/>
                </a:tc>
                <a:tc>
                  <a:txBody>
                    <a:bodyPr/>
                    <a:lstStyle/>
                    <a:p>
                      <a:pPr algn="ctr"/>
                      <a:r>
                        <a:rPr lang="ro-RO" sz="1500" b="1" dirty="0"/>
                        <a:t>7</a:t>
                      </a:r>
                      <a:endParaRPr lang="en-US" sz="1500" b="1" dirty="0"/>
                    </a:p>
                  </a:txBody>
                  <a:tcPr anchor="ctr"/>
                </a:tc>
                <a:extLst>
                  <a:ext uri="{0D108BD9-81ED-4DB2-BD59-A6C34878D82A}">
                    <a16:rowId xmlns:a16="http://schemas.microsoft.com/office/drawing/2014/main" val="485152351"/>
                  </a:ext>
                </a:extLst>
              </a:tr>
              <a:tr h="314167">
                <a:tc>
                  <a:txBody>
                    <a:bodyPr/>
                    <a:lstStyle/>
                    <a:p>
                      <a:r>
                        <a:rPr lang="ro-RO" sz="1400" dirty="0"/>
                        <a:t>4.</a:t>
                      </a:r>
                      <a:endParaRPr lang="en-US" sz="1400" dirty="0"/>
                    </a:p>
                  </a:txBody>
                  <a:tcPr anchor="ctr"/>
                </a:tc>
                <a:tc>
                  <a:txBody>
                    <a:bodyPr/>
                    <a:lstStyle/>
                    <a:p>
                      <a:r>
                        <a:rPr lang="en-US" sz="1500" dirty="0" err="1"/>
                        <a:t>Identificarea</a:t>
                      </a:r>
                      <a:r>
                        <a:rPr lang="en-US" sz="1500" dirty="0"/>
                        <a:t> </a:t>
                      </a:r>
                      <a:r>
                        <a:rPr lang="en-US" sz="1500" dirty="0" err="1"/>
                        <a:t>priorităților</a:t>
                      </a:r>
                      <a:r>
                        <a:rPr lang="en-US" sz="1500" dirty="0"/>
                        <a:t> de </a:t>
                      </a:r>
                      <a:r>
                        <a:rPr lang="en-US" sz="1500" dirty="0" err="1"/>
                        <a:t>asistență</a:t>
                      </a:r>
                      <a:r>
                        <a:rPr lang="en-US" sz="1500" dirty="0"/>
                        <a:t> </a:t>
                      </a:r>
                      <a:r>
                        <a:rPr lang="en-US" sz="1500" dirty="0" err="1"/>
                        <a:t>externă</a:t>
                      </a:r>
                      <a:endParaRPr lang="en-US" sz="1500" dirty="0"/>
                    </a:p>
                  </a:txBody>
                  <a:tcPr anchor="ctr"/>
                </a:tc>
                <a:tc>
                  <a:txBody>
                    <a:bodyPr/>
                    <a:lstStyle/>
                    <a:p>
                      <a:pPr algn="ctr"/>
                      <a:r>
                        <a:rPr lang="ro-RO" sz="1500" b="1" dirty="0"/>
                        <a:t>2</a:t>
                      </a:r>
                      <a:endParaRPr lang="en-US" sz="1500" b="1" dirty="0"/>
                    </a:p>
                  </a:txBody>
                  <a:tcPr anchor="ctr"/>
                </a:tc>
                <a:tc>
                  <a:txBody>
                    <a:bodyPr/>
                    <a:lstStyle/>
                    <a:p>
                      <a:pPr algn="ctr"/>
                      <a:r>
                        <a:rPr lang="ro-RO" sz="1400" b="1" dirty="0">
                          <a:solidFill>
                            <a:srgbClr val="FF0000"/>
                          </a:solidFill>
                        </a:rPr>
                        <a:t>15.</a:t>
                      </a:r>
                      <a:endParaRPr lang="en-US" sz="1400" b="1" dirty="0">
                        <a:solidFill>
                          <a:srgbClr val="FF0000"/>
                        </a:solidFill>
                      </a:endParaRPr>
                    </a:p>
                  </a:txBody>
                  <a:tcPr anchor="ctr"/>
                </a:tc>
                <a:tc>
                  <a:txBody>
                    <a:bodyPr/>
                    <a:lstStyle/>
                    <a:p>
                      <a:pPr algn="l"/>
                      <a:r>
                        <a:rPr lang="ro-RO" sz="1500" b="1" dirty="0">
                          <a:solidFill>
                            <a:srgbClr val="FF0000"/>
                          </a:solidFill>
                        </a:rPr>
                        <a:t>M&amp;E </a:t>
                      </a:r>
                      <a:r>
                        <a:rPr lang="en-US" sz="1500" b="1" dirty="0" err="1">
                          <a:solidFill>
                            <a:srgbClr val="FF0000"/>
                          </a:solidFill>
                        </a:rPr>
                        <a:t>politicilor</a:t>
                      </a:r>
                      <a:r>
                        <a:rPr lang="en-US" sz="1500" b="1" dirty="0">
                          <a:solidFill>
                            <a:srgbClr val="FF0000"/>
                          </a:solidFill>
                        </a:rPr>
                        <a:t> </a:t>
                      </a:r>
                      <a:r>
                        <a:rPr lang="en-US" sz="1500" b="1" dirty="0" err="1">
                          <a:solidFill>
                            <a:srgbClr val="FF0000"/>
                          </a:solidFill>
                        </a:rPr>
                        <a:t>în</a:t>
                      </a:r>
                      <a:r>
                        <a:rPr lang="en-US" sz="1500" b="1" dirty="0">
                          <a:solidFill>
                            <a:srgbClr val="FF0000"/>
                          </a:solidFill>
                        </a:rPr>
                        <a:t> </a:t>
                      </a:r>
                      <a:r>
                        <a:rPr lang="en-US" sz="1500" b="1" dirty="0" err="1">
                          <a:solidFill>
                            <a:srgbClr val="FF0000"/>
                          </a:solidFill>
                        </a:rPr>
                        <a:t>domeniul</a:t>
                      </a:r>
                      <a:r>
                        <a:rPr lang="en-US" sz="1500" b="1" dirty="0">
                          <a:solidFill>
                            <a:srgbClr val="FF0000"/>
                          </a:solidFill>
                        </a:rPr>
                        <a:t> </a:t>
                      </a:r>
                      <a:r>
                        <a:rPr lang="en-US" sz="1500" b="1" dirty="0" err="1">
                          <a:solidFill>
                            <a:srgbClr val="FF0000"/>
                          </a:solidFill>
                        </a:rPr>
                        <a:t>personalului</a:t>
                      </a:r>
                      <a:r>
                        <a:rPr lang="en-US" sz="1500" b="1" dirty="0">
                          <a:solidFill>
                            <a:srgbClr val="FF0000"/>
                          </a:solidFill>
                        </a:rPr>
                        <a:t> medical </a:t>
                      </a:r>
                      <a:r>
                        <a:rPr lang="en-US" sz="1500" b="1" dirty="0" err="1">
                          <a:solidFill>
                            <a:srgbClr val="FF0000"/>
                          </a:solidFill>
                        </a:rPr>
                        <a:t>și</a:t>
                      </a:r>
                      <a:r>
                        <a:rPr lang="en-US" sz="1500" b="1" dirty="0">
                          <a:solidFill>
                            <a:srgbClr val="FF0000"/>
                          </a:solidFill>
                        </a:rPr>
                        <a:t> social, </a:t>
                      </a:r>
                      <a:r>
                        <a:rPr lang="en-US" sz="1500" b="1" dirty="0" err="1">
                          <a:solidFill>
                            <a:srgbClr val="FF0000"/>
                          </a:solidFill>
                        </a:rPr>
                        <a:t>învățămîntului</a:t>
                      </a:r>
                      <a:r>
                        <a:rPr lang="en-US" sz="1500" b="1" dirty="0">
                          <a:solidFill>
                            <a:srgbClr val="FF0000"/>
                          </a:solidFill>
                        </a:rPr>
                        <a:t> medical </a:t>
                      </a:r>
                      <a:r>
                        <a:rPr lang="en-US" sz="1500" b="1" dirty="0" err="1">
                          <a:solidFill>
                            <a:srgbClr val="FF0000"/>
                          </a:solidFill>
                        </a:rPr>
                        <a:t>și</a:t>
                      </a:r>
                      <a:r>
                        <a:rPr lang="en-US" sz="1500" b="1" dirty="0">
                          <a:solidFill>
                            <a:srgbClr val="FF0000"/>
                          </a:solidFill>
                        </a:rPr>
                        <a:t> </a:t>
                      </a:r>
                      <a:r>
                        <a:rPr lang="en-US" sz="1500" b="1" dirty="0" err="1">
                          <a:solidFill>
                            <a:srgbClr val="FF0000"/>
                          </a:solidFill>
                        </a:rPr>
                        <a:t>farmaceutic</a:t>
                      </a:r>
                      <a:r>
                        <a:rPr lang="en-US" sz="1500" b="1" dirty="0">
                          <a:solidFill>
                            <a:srgbClr val="FF0000"/>
                          </a:solidFill>
                        </a:rPr>
                        <a:t> </a:t>
                      </a:r>
                      <a:r>
                        <a:rPr lang="en-US" sz="1500" b="1" dirty="0" err="1">
                          <a:solidFill>
                            <a:srgbClr val="FF0000"/>
                          </a:solidFill>
                        </a:rPr>
                        <a:t>și</a:t>
                      </a:r>
                      <a:r>
                        <a:rPr lang="en-US" sz="1500" b="1" dirty="0">
                          <a:solidFill>
                            <a:srgbClr val="FF0000"/>
                          </a:solidFill>
                        </a:rPr>
                        <a:t> </a:t>
                      </a:r>
                      <a:r>
                        <a:rPr lang="en-US" sz="1500" b="1" dirty="0" err="1">
                          <a:solidFill>
                            <a:srgbClr val="FF0000"/>
                          </a:solidFill>
                        </a:rPr>
                        <a:t>științei</a:t>
                      </a:r>
                      <a:endParaRPr lang="en-US" sz="1500" b="1" dirty="0">
                        <a:solidFill>
                          <a:srgbClr val="FF0000"/>
                        </a:solidFill>
                      </a:endParaRPr>
                    </a:p>
                  </a:txBody>
                  <a:tcPr anchor="ctr"/>
                </a:tc>
                <a:tc>
                  <a:txBody>
                    <a:bodyPr/>
                    <a:lstStyle/>
                    <a:p>
                      <a:pPr algn="ctr"/>
                      <a:r>
                        <a:rPr lang="ro-RO" sz="1500" b="1" dirty="0"/>
                        <a:t>1</a:t>
                      </a:r>
                      <a:endParaRPr lang="en-US" sz="1500" b="1" dirty="0"/>
                    </a:p>
                  </a:txBody>
                  <a:tcPr anchor="ctr"/>
                </a:tc>
                <a:extLst>
                  <a:ext uri="{0D108BD9-81ED-4DB2-BD59-A6C34878D82A}">
                    <a16:rowId xmlns:a16="http://schemas.microsoft.com/office/drawing/2014/main" val="4192522831"/>
                  </a:ext>
                </a:extLst>
              </a:tr>
              <a:tr h="314167">
                <a:tc>
                  <a:txBody>
                    <a:bodyPr/>
                    <a:lstStyle/>
                    <a:p>
                      <a:r>
                        <a:rPr lang="ro-RO" sz="1400" dirty="0"/>
                        <a:t>5.</a:t>
                      </a:r>
                      <a:endParaRPr lang="en-US" sz="1400" dirty="0"/>
                    </a:p>
                  </a:txBody>
                  <a:tcPr anchor="ctr"/>
                </a:tc>
                <a:tc>
                  <a:txBody>
                    <a:bodyPr/>
                    <a:lstStyle/>
                    <a:p>
                      <a:r>
                        <a:rPr lang="it-IT" sz="1500" dirty="0"/>
                        <a:t>Dezvoltarea și consolidarea parteneriatelor de colaborare internațională </a:t>
                      </a:r>
                      <a:endParaRPr lang="en-US" sz="1500" dirty="0"/>
                    </a:p>
                  </a:txBody>
                  <a:tcPr anchor="ctr"/>
                </a:tc>
                <a:tc>
                  <a:txBody>
                    <a:bodyPr/>
                    <a:lstStyle/>
                    <a:p>
                      <a:pPr algn="ctr"/>
                      <a:r>
                        <a:rPr lang="ro-RO" sz="1500" b="1" dirty="0"/>
                        <a:t>3</a:t>
                      </a:r>
                      <a:endParaRPr lang="en-US" sz="1500" b="1" dirty="0"/>
                    </a:p>
                  </a:txBody>
                  <a:tcPr anchor="ctr"/>
                </a:tc>
                <a:tc>
                  <a:txBody>
                    <a:bodyPr/>
                    <a:lstStyle/>
                    <a:p>
                      <a:pPr algn="ctr"/>
                      <a:r>
                        <a:rPr lang="ro-RO" sz="1400" b="1" dirty="0">
                          <a:solidFill>
                            <a:srgbClr val="FF0000"/>
                          </a:solidFill>
                        </a:rPr>
                        <a:t>16.</a:t>
                      </a:r>
                      <a:endParaRPr lang="en-US" sz="1400" b="1" dirty="0">
                        <a:solidFill>
                          <a:srgbClr val="FF0000"/>
                        </a:solidFill>
                      </a:endParaRPr>
                    </a:p>
                  </a:txBody>
                  <a:tcPr anchor="ctr"/>
                </a:tc>
                <a:tc>
                  <a:txBody>
                    <a:bodyPr/>
                    <a:lstStyle/>
                    <a:p>
                      <a:pPr algn="ctr"/>
                      <a:r>
                        <a:rPr lang="en-US" sz="1500" b="1" dirty="0" err="1">
                          <a:solidFill>
                            <a:srgbClr val="FF0000"/>
                          </a:solidFill>
                        </a:rPr>
                        <a:t>Perfecționarea</a:t>
                      </a:r>
                      <a:r>
                        <a:rPr lang="en-US" sz="1500" b="1" dirty="0">
                          <a:solidFill>
                            <a:srgbClr val="FF0000"/>
                          </a:solidFill>
                        </a:rPr>
                        <a:t> </a:t>
                      </a:r>
                      <a:r>
                        <a:rPr lang="en-US" sz="1500" b="1" dirty="0" err="1">
                          <a:solidFill>
                            <a:srgbClr val="FF0000"/>
                          </a:solidFill>
                        </a:rPr>
                        <a:t>sistemului</a:t>
                      </a:r>
                      <a:r>
                        <a:rPr lang="en-US" sz="1500" b="1" dirty="0">
                          <a:solidFill>
                            <a:srgbClr val="FF0000"/>
                          </a:solidFill>
                        </a:rPr>
                        <a:t> de </a:t>
                      </a:r>
                      <a:r>
                        <a:rPr lang="en-US" sz="1500" b="1" dirty="0" err="1">
                          <a:solidFill>
                            <a:srgbClr val="FF0000"/>
                          </a:solidFill>
                        </a:rPr>
                        <a:t>salarizare</a:t>
                      </a:r>
                      <a:r>
                        <a:rPr lang="en-US" sz="1500" b="1" dirty="0">
                          <a:solidFill>
                            <a:srgbClr val="FF0000"/>
                          </a:solidFill>
                        </a:rPr>
                        <a:t> a </a:t>
                      </a:r>
                      <a:r>
                        <a:rPr lang="en-US" sz="1500" b="1" dirty="0" err="1">
                          <a:solidFill>
                            <a:srgbClr val="FF0000"/>
                          </a:solidFill>
                        </a:rPr>
                        <a:t>angajaților</a:t>
                      </a:r>
                      <a:r>
                        <a:rPr lang="en-US" sz="1500" b="1" dirty="0">
                          <a:solidFill>
                            <a:srgbClr val="FF0000"/>
                          </a:solidFill>
                        </a:rPr>
                        <a:t> </a:t>
                      </a:r>
                      <a:r>
                        <a:rPr lang="en-US" sz="1500" b="1" dirty="0" err="1">
                          <a:solidFill>
                            <a:srgbClr val="FF0000"/>
                          </a:solidFill>
                        </a:rPr>
                        <a:t>și</a:t>
                      </a:r>
                      <a:r>
                        <a:rPr lang="en-US" sz="1500" b="1" dirty="0">
                          <a:solidFill>
                            <a:srgbClr val="FF0000"/>
                          </a:solidFill>
                        </a:rPr>
                        <a:t> </a:t>
                      </a:r>
                      <a:r>
                        <a:rPr lang="en-US" sz="1500" b="1" dirty="0" err="1">
                          <a:solidFill>
                            <a:srgbClr val="FF0000"/>
                          </a:solidFill>
                        </a:rPr>
                        <a:t>sporirea</a:t>
                      </a:r>
                      <a:r>
                        <a:rPr lang="en-US" sz="1500" b="1" dirty="0">
                          <a:solidFill>
                            <a:srgbClr val="FF0000"/>
                          </a:solidFill>
                        </a:rPr>
                        <a:t> </a:t>
                      </a:r>
                      <a:r>
                        <a:rPr lang="en-US" sz="1500" b="1" dirty="0" err="1">
                          <a:solidFill>
                            <a:srgbClr val="FF0000"/>
                          </a:solidFill>
                        </a:rPr>
                        <a:t>garanțiilor</a:t>
                      </a:r>
                      <a:r>
                        <a:rPr lang="en-US" sz="1500" b="1" dirty="0">
                          <a:solidFill>
                            <a:srgbClr val="FF0000"/>
                          </a:solidFill>
                        </a:rPr>
                        <a:t> </a:t>
                      </a:r>
                      <a:r>
                        <a:rPr lang="en-US" sz="1500" b="1" dirty="0" err="1">
                          <a:solidFill>
                            <a:srgbClr val="FF0000"/>
                          </a:solidFill>
                        </a:rPr>
                        <a:t>minime</a:t>
                      </a:r>
                      <a:r>
                        <a:rPr lang="en-US" sz="1500" b="1" dirty="0">
                          <a:solidFill>
                            <a:srgbClr val="FF0000"/>
                          </a:solidFill>
                        </a:rPr>
                        <a:t> de stat </a:t>
                      </a:r>
                      <a:r>
                        <a:rPr lang="en-US" sz="1500" b="1" dirty="0" err="1">
                          <a:solidFill>
                            <a:srgbClr val="FF0000"/>
                          </a:solidFill>
                        </a:rPr>
                        <a:t>vizînd</a:t>
                      </a:r>
                      <a:r>
                        <a:rPr lang="en-US" sz="1500" b="1" dirty="0">
                          <a:solidFill>
                            <a:srgbClr val="FF0000"/>
                          </a:solidFill>
                        </a:rPr>
                        <a:t> </a:t>
                      </a:r>
                      <a:r>
                        <a:rPr lang="en-US" sz="1500" b="1" dirty="0" err="1">
                          <a:solidFill>
                            <a:srgbClr val="FF0000"/>
                          </a:solidFill>
                        </a:rPr>
                        <a:t>salarizarea</a:t>
                      </a:r>
                      <a:endParaRPr lang="en-US" sz="1500" b="1" dirty="0">
                        <a:solidFill>
                          <a:srgbClr val="FF0000"/>
                        </a:solidFill>
                      </a:endParaRPr>
                    </a:p>
                  </a:txBody>
                  <a:tcPr anchor="ctr"/>
                </a:tc>
                <a:tc>
                  <a:txBody>
                    <a:bodyPr/>
                    <a:lstStyle/>
                    <a:p>
                      <a:pPr algn="ctr"/>
                      <a:r>
                        <a:rPr lang="ro-RO" sz="1500" b="1" dirty="0"/>
                        <a:t>2</a:t>
                      </a:r>
                      <a:endParaRPr lang="en-US" sz="1500" b="1" dirty="0"/>
                    </a:p>
                  </a:txBody>
                  <a:tcPr anchor="ctr"/>
                </a:tc>
                <a:extLst>
                  <a:ext uri="{0D108BD9-81ED-4DB2-BD59-A6C34878D82A}">
                    <a16:rowId xmlns:a16="http://schemas.microsoft.com/office/drawing/2014/main" val="94320433"/>
                  </a:ext>
                </a:extLst>
              </a:tr>
              <a:tr h="314167">
                <a:tc>
                  <a:txBody>
                    <a:bodyPr/>
                    <a:lstStyle/>
                    <a:p>
                      <a:r>
                        <a:rPr lang="ro-RO" sz="1400" dirty="0"/>
                        <a:t>6.</a:t>
                      </a:r>
                      <a:endParaRPr lang="en-US" sz="1400" dirty="0"/>
                    </a:p>
                  </a:txBody>
                  <a:tcPr anchor="ctr"/>
                </a:tc>
                <a:tc>
                  <a:txBody>
                    <a:bodyPr/>
                    <a:lstStyle/>
                    <a:p>
                      <a:pPr marL="0" indent="0"/>
                      <a:r>
                        <a:rPr lang="ro-RO" sz="1500" dirty="0"/>
                        <a:t>Im</a:t>
                      </a:r>
                      <a:r>
                        <a:rPr lang="en-US" sz="1500" dirty="0" err="1"/>
                        <a:t>plement</a:t>
                      </a:r>
                      <a:r>
                        <a:rPr lang="ro-RO" sz="1500" dirty="0" err="1"/>
                        <a:t>area</a:t>
                      </a:r>
                      <a:r>
                        <a:rPr lang="ro-RO" sz="1500" dirty="0"/>
                        <a:t> </a:t>
                      </a:r>
                      <a:r>
                        <a:rPr lang="en-US" sz="1500" dirty="0" err="1"/>
                        <a:t>cadrului</a:t>
                      </a:r>
                      <a:r>
                        <a:rPr lang="en-US" sz="1500" dirty="0"/>
                        <a:t> </a:t>
                      </a:r>
                      <a:r>
                        <a:rPr lang="en-US" sz="1500" dirty="0" err="1"/>
                        <a:t>normativ</a:t>
                      </a:r>
                      <a:r>
                        <a:rPr lang="en-US" sz="1500" dirty="0"/>
                        <a:t> </a:t>
                      </a:r>
                      <a:r>
                        <a:rPr lang="en-US" sz="1500" dirty="0" err="1"/>
                        <a:t>privind</a:t>
                      </a:r>
                      <a:r>
                        <a:rPr lang="en-US" sz="1500" dirty="0"/>
                        <a:t> </a:t>
                      </a:r>
                      <a:r>
                        <a:rPr lang="en-US" sz="1500" dirty="0" err="1"/>
                        <a:t>managementul</a:t>
                      </a:r>
                      <a:r>
                        <a:rPr lang="en-US" sz="1500" dirty="0"/>
                        <a:t> </a:t>
                      </a:r>
                      <a:r>
                        <a:rPr lang="en-US" sz="1500" dirty="0" err="1"/>
                        <a:t>conducătorilor</a:t>
                      </a:r>
                      <a:r>
                        <a:rPr lang="en-US" sz="1500" dirty="0"/>
                        <a:t> </a:t>
                      </a:r>
                      <a:r>
                        <a:rPr lang="en-US" sz="1500" dirty="0" err="1"/>
                        <a:t>instituțiilor</a:t>
                      </a:r>
                      <a:r>
                        <a:rPr lang="en-US" sz="1500" dirty="0"/>
                        <a:t> </a:t>
                      </a:r>
                      <a:r>
                        <a:rPr lang="en-US" sz="1500" dirty="0" err="1"/>
                        <a:t>medicale</a:t>
                      </a:r>
                      <a:r>
                        <a:rPr lang="en-US" sz="1500" dirty="0"/>
                        <a:t> </a:t>
                      </a:r>
                      <a:r>
                        <a:rPr lang="en-US" sz="1500" dirty="0" err="1"/>
                        <a:t>și</a:t>
                      </a:r>
                      <a:r>
                        <a:rPr lang="en-US" sz="1500" dirty="0"/>
                        <a:t> </a:t>
                      </a:r>
                      <a:r>
                        <a:rPr lang="en-US" sz="1500" dirty="0" err="1"/>
                        <a:t>sociale</a:t>
                      </a:r>
                      <a:endParaRPr lang="en-US" sz="1500" dirty="0"/>
                    </a:p>
                  </a:txBody>
                  <a:tcPr anchor="ctr"/>
                </a:tc>
                <a:tc>
                  <a:txBody>
                    <a:bodyPr/>
                    <a:lstStyle/>
                    <a:p>
                      <a:pPr algn="ctr"/>
                      <a:r>
                        <a:rPr lang="ro-RO" sz="1500" b="1" dirty="0"/>
                        <a:t>1</a:t>
                      </a:r>
                      <a:endParaRPr lang="en-US" sz="1500" b="1" dirty="0"/>
                    </a:p>
                  </a:txBody>
                  <a:tcPr anchor="ctr"/>
                </a:tc>
                <a:tc>
                  <a:txBody>
                    <a:bodyPr/>
                    <a:lstStyle/>
                    <a:p>
                      <a:pPr algn="ctr"/>
                      <a:r>
                        <a:rPr lang="ro-RO" sz="1400" b="1" dirty="0">
                          <a:solidFill>
                            <a:srgbClr val="FF0000"/>
                          </a:solidFill>
                        </a:rPr>
                        <a:t>17.</a:t>
                      </a:r>
                      <a:endParaRPr lang="en-US" sz="1400" b="1" dirty="0">
                        <a:solidFill>
                          <a:srgbClr val="FF0000"/>
                        </a:solidFill>
                      </a:endParaRPr>
                    </a:p>
                  </a:txBody>
                  <a:tcPr anchor="ctr"/>
                </a:tc>
                <a:tc>
                  <a:txBody>
                    <a:bodyPr/>
                    <a:lstStyle/>
                    <a:p>
                      <a:pPr algn="l"/>
                      <a:r>
                        <a:rPr lang="en-US" sz="1500" b="1" dirty="0" err="1">
                          <a:solidFill>
                            <a:srgbClr val="FF0000"/>
                          </a:solidFill>
                        </a:rPr>
                        <a:t>Reforma</a:t>
                      </a:r>
                      <a:r>
                        <a:rPr lang="en-US" sz="1500" b="1" dirty="0">
                          <a:solidFill>
                            <a:srgbClr val="FF0000"/>
                          </a:solidFill>
                        </a:rPr>
                        <a:t> </a:t>
                      </a:r>
                      <a:r>
                        <a:rPr lang="en-US" sz="1500" b="1" dirty="0" err="1">
                          <a:solidFill>
                            <a:srgbClr val="FF0000"/>
                          </a:solidFill>
                        </a:rPr>
                        <a:t>spitalelor</a:t>
                      </a:r>
                      <a:endParaRPr lang="en-US" sz="1500" b="1" dirty="0">
                        <a:solidFill>
                          <a:srgbClr val="FF0000"/>
                        </a:solidFill>
                      </a:endParaRPr>
                    </a:p>
                  </a:txBody>
                  <a:tcPr anchor="ctr"/>
                </a:tc>
                <a:tc>
                  <a:txBody>
                    <a:bodyPr/>
                    <a:lstStyle/>
                    <a:p>
                      <a:pPr algn="ctr"/>
                      <a:r>
                        <a:rPr lang="ro-RO" sz="1500" b="1" dirty="0"/>
                        <a:t>9</a:t>
                      </a:r>
                      <a:endParaRPr lang="en-US" sz="1500" b="1" dirty="0"/>
                    </a:p>
                  </a:txBody>
                  <a:tcPr anchor="ctr"/>
                </a:tc>
                <a:extLst>
                  <a:ext uri="{0D108BD9-81ED-4DB2-BD59-A6C34878D82A}">
                    <a16:rowId xmlns:a16="http://schemas.microsoft.com/office/drawing/2014/main" val="88540804"/>
                  </a:ext>
                </a:extLst>
              </a:tr>
              <a:tr h="314167">
                <a:tc>
                  <a:txBody>
                    <a:bodyPr/>
                    <a:lstStyle/>
                    <a:p>
                      <a:r>
                        <a:rPr lang="ro-RO" sz="1400" dirty="0"/>
                        <a:t>7.</a:t>
                      </a:r>
                      <a:endParaRPr lang="en-US" sz="1400" dirty="0"/>
                    </a:p>
                  </a:txBody>
                  <a:tcPr anchor="ctr"/>
                </a:tc>
                <a:tc>
                  <a:txBody>
                    <a:bodyPr/>
                    <a:lstStyle/>
                    <a:p>
                      <a:r>
                        <a:rPr lang="en-US" sz="1500" dirty="0" err="1"/>
                        <a:t>Asigurarea</a:t>
                      </a:r>
                      <a:r>
                        <a:rPr lang="en-US" sz="1500" dirty="0"/>
                        <a:t> </a:t>
                      </a:r>
                      <a:r>
                        <a:rPr lang="en-US" sz="1500" dirty="0" err="1"/>
                        <a:t>unei</a:t>
                      </a:r>
                      <a:r>
                        <a:rPr lang="en-US" sz="1500" dirty="0"/>
                        <a:t> </a:t>
                      </a:r>
                      <a:r>
                        <a:rPr lang="en-US" sz="1500" dirty="0" err="1"/>
                        <a:t>comunicări</a:t>
                      </a:r>
                      <a:r>
                        <a:rPr lang="en-US" sz="1500" dirty="0"/>
                        <a:t> </a:t>
                      </a:r>
                      <a:r>
                        <a:rPr lang="en-US" sz="1500" dirty="0" err="1"/>
                        <a:t>eficiente</a:t>
                      </a:r>
                      <a:r>
                        <a:rPr lang="en-US" sz="1500" dirty="0"/>
                        <a:t> cu </a:t>
                      </a:r>
                      <a:r>
                        <a:rPr lang="en-US" sz="1500" dirty="0" err="1"/>
                        <a:t>cetățenii</a:t>
                      </a:r>
                      <a:r>
                        <a:rPr lang="en-US" sz="1500" dirty="0"/>
                        <a:t> </a:t>
                      </a:r>
                      <a:r>
                        <a:rPr lang="en-US" sz="1500" dirty="0" err="1"/>
                        <a:t>și</a:t>
                      </a:r>
                      <a:r>
                        <a:rPr lang="en-US" sz="1500" dirty="0"/>
                        <a:t> </a:t>
                      </a:r>
                      <a:r>
                        <a:rPr lang="en-US" sz="1500" dirty="0" err="1"/>
                        <a:t>instituțiile</a:t>
                      </a:r>
                      <a:r>
                        <a:rPr lang="en-US" sz="1500" dirty="0"/>
                        <a:t> mass - media</a:t>
                      </a:r>
                    </a:p>
                  </a:txBody>
                  <a:tcPr anchor="ctr"/>
                </a:tc>
                <a:tc>
                  <a:txBody>
                    <a:bodyPr/>
                    <a:lstStyle/>
                    <a:p>
                      <a:pPr algn="ctr"/>
                      <a:r>
                        <a:rPr lang="ro-RO" sz="1500" b="1" dirty="0"/>
                        <a:t>2</a:t>
                      </a:r>
                      <a:endParaRPr lang="en-US" sz="1500" b="1" dirty="0"/>
                    </a:p>
                  </a:txBody>
                  <a:tcPr anchor="ctr"/>
                </a:tc>
                <a:tc>
                  <a:txBody>
                    <a:bodyPr/>
                    <a:lstStyle/>
                    <a:p>
                      <a:pPr algn="ctr"/>
                      <a:r>
                        <a:rPr lang="ro-RO" sz="1400" b="1" dirty="0">
                          <a:solidFill>
                            <a:srgbClr val="FF0000"/>
                          </a:solidFill>
                        </a:rPr>
                        <a:t>18.</a:t>
                      </a:r>
                      <a:endParaRPr lang="en-US" sz="1400" b="1" dirty="0">
                        <a:solidFill>
                          <a:srgbClr val="FF0000"/>
                        </a:solidFill>
                      </a:endParaRPr>
                    </a:p>
                  </a:txBody>
                  <a:tcPr anchor="ctr"/>
                </a:tc>
                <a:tc>
                  <a:txBody>
                    <a:bodyPr/>
                    <a:lstStyle/>
                    <a:p>
                      <a:pPr algn="l"/>
                      <a:r>
                        <a:rPr lang="ro-RO" sz="1500" b="1" dirty="0">
                          <a:solidFill>
                            <a:srgbClr val="FF0000"/>
                          </a:solidFill>
                        </a:rPr>
                        <a:t>A</a:t>
                      </a:r>
                      <a:r>
                        <a:rPr lang="en-US" sz="1500" b="1" dirty="0" err="1">
                          <a:solidFill>
                            <a:srgbClr val="FF0000"/>
                          </a:solidFill>
                        </a:rPr>
                        <a:t>justarea</a:t>
                      </a:r>
                      <a:r>
                        <a:rPr lang="en-US" sz="1500" b="1" dirty="0">
                          <a:solidFill>
                            <a:srgbClr val="FF0000"/>
                          </a:solidFill>
                        </a:rPr>
                        <a:t> </a:t>
                      </a:r>
                      <a:r>
                        <a:rPr lang="en-US" sz="1500" b="1" dirty="0" err="1">
                          <a:solidFill>
                            <a:srgbClr val="FF0000"/>
                          </a:solidFill>
                        </a:rPr>
                        <a:t>cadrului</a:t>
                      </a:r>
                      <a:r>
                        <a:rPr lang="en-US" sz="1500" b="1" dirty="0">
                          <a:solidFill>
                            <a:srgbClr val="FF0000"/>
                          </a:solidFill>
                        </a:rPr>
                        <a:t> </a:t>
                      </a:r>
                      <a:r>
                        <a:rPr lang="en-US" sz="1500" b="1" dirty="0" err="1">
                          <a:solidFill>
                            <a:srgbClr val="FF0000"/>
                          </a:solidFill>
                        </a:rPr>
                        <a:t>normativ</a:t>
                      </a:r>
                      <a:r>
                        <a:rPr lang="en-US" sz="1500" b="1" dirty="0">
                          <a:solidFill>
                            <a:srgbClr val="FF0000"/>
                          </a:solidFill>
                        </a:rPr>
                        <a:t> </a:t>
                      </a:r>
                      <a:r>
                        <a:rPr lang="en-US" sz="1500" b="1" dirty="0" err="1">
                          <a:solidFill>
                            <a:srgbClr val="FF0000"/>
                          </a:solidFill>
                        </a:rPr>
                        <a:t>național</a:t>
                      </a:r>
                      <a:r>
                        <a:rPr lang="en-US" sz="1500" b="1" dirty="0">
                          <a:solidFill>
                            <a:srgbClr val="FF0000"/>
                          </a:solidFill>
                        </a:rPr>
                        <a:t> </a:t>
                      </a:r>
                      <a:r>
                        <a:rPr lang="en-US" sz="1500" b="1" dirty="0" err="1">
                          <a:solidFill>
                            <a:srgbClr val="FF0000"/>
                          </a:solidFill>
                        </a:rPr>
                        <a:t>în</a:t>
                      </a:r>
                      <a:r>
                        <a:rPr lang="en-US" sz="1500" b="1" dirty="0">
                          <a:solidFill>
                            <a:srgbClr val="FF0000"/>
                          </a:solidFill>
                        </a:rPr>
                        <a:t> </a:t>
                      </a:r>
                      <a:r>
                        <a:rPr lang="en-US" sz="1500" b="1" dirty="0" err="1">
                          <a:solidFill>
                            <a:srgbClr val="FF0000"/>
                          </a:solidFill>
                        </a:rPr>
                        <a:t>domeniul</a:t>
                      </a:r>
                      <a:r>
                        <a:rPr lang="en-US" sz="1500" b="1" dirty="0">
                          <a:solidFill>
                            <a:srgbClr val="FF0000"/>
                          </a:solidFill>
                        </a:rPr>
                        <a:t> </a:t>
                      </a:r>
                      <a:r>
                        <a:rPr lang="en-US" sz="1500" b="1" dirty="0" err="1">
                          <a:solidFill>
                            <a:srgbClr val="FF0000"/>
                          </a:solidFill>
                        </a:rPr>
                        <a:t>medicamentelor</a:t>
                      </a:r>
                      <a:r>
                        <a:rPr lang="en-US" sz="1500" b="1" dirty="0">
                          <a:solidFill>
                            <a:srgbClr val="FF0000"/>
                          </a:solidFill>
                        </a:rPr>
                        <a:t> la </a:t>
                      </a:r>
                      <a:r>
                        <a:rPr lang="en-US" sz="1500" b="1" dirty="0" err="1">
                          <a:solidFill>
                            <a:srgbClr val="FF0000"/>
                          </a:solidFill>
                        </a:rPr>
                        <a:t>rigorile</a:t>
                      </a:r>
                      <a:r>
                        <a:rPr lang="en-US" sz="1500" b="1" dirty="0">
                          <a:solidFill>
                            <a:srgbClr val="FF0000"/>
                          </a:solidFill>
                        </a:rPr>
                        <a:t> UE şi </a:t>
                      </a:r>
                      <a:r>
                        <a:rPr lang="en-US" sz="1500" b="1" dirty="0" err="1">
                          <a:solidFill>
                            <a:srgbClr val="FF0000"/>
                          </a:solidFill>
                        </a:rPr>
                        <a:t>recomandările</a:t>
                      </a:r>
                      <a:r>
                        <a:rPr lang="en-US" sz="1500" b="1" dirty="0">
                          <a:solidFill>
                            <a:srgbClr val="FF0000"/>
                          </a:solidFill>
                        </a:rPr>
                        <a:t> OMS</a:t>
                      </a:r>
                    </a:p>
                  </a:txBody>
                  <a:tcPr anchor="ctr"/>
                </a:tc>
                <a:tc>
                  <a:txBody>
                    <a:bodyPr/>
                    <a:lstStyle/>
                    <a:p>
                      <a:pPr algn="ctr"/>
                      <a:r>
                        <a:rPr lang="ro-RO" sz="1500" b="1" dirty="0"/>
                        <a:t>5</a:t>
                      </a:r>
                      <a:endParaRPr lang="en-US" sz="1500" b="1" dirty="0"/>
                    </a:p>
                  </a:txBody>
                  <a:tcPr anchor="ctr"/>
                </a:tc>
                <a:extLst>
                  <a:ext uri="{0D108BD9-81ED-4DB2-BD59-A6C34878D82A}">
                    <a16:rowId xmlns:a16="http://schemas.microsoft.com/office/drawing/2014/main" val="1857313423"/>
                  </a:ext>
                </a:extLst>
              </a:tr>
              <a:tr h="314167">
                <a:tc>
                  <a:txBody>
                    <a:bodyPr/>
                    <a:lstStyle/>
                    <a:p>
                      <a:r>
                        <a:rPr lang="ro-RO" sz="1400" dirty="0"/>
                        <a:t>8.</a:t>
                      </a:r>
                      <a:endParaRPr lang="en-US" sz="1400" dirty="0"/>
                    </a:p>
                  </a:txBody>
                  <a:tcPr anchor="ctr"/>
                </a:tc>
                <a:tc>
                  <a:txBody>
                    <a:bodyPr/>
                    <a:lstStyle/>
                    <a:p>
                      <a:r>
                        <a:rPr lang="en-US" sz="1500" b="1" dirty="0" err="1">
                          <a:solidFill>
                            <a:srgbClr val="FF0000"/>
                          </a:solidFill>
                        </a:rPr>
                        <a:t>Armonizarea</a:t>
                      </a:r>
                      <a:r>
                        <a:rPr lang="en-US" sz="1500" b="1" dirty="0">
                          <a:solidFill>
                            <a:srgbClr val="FF0000"/>
                          </a:solidFill>
                        </a:rPr>
                        <a:t> </a:t>
                      </a:r>
                      <a:r>
                        <a:rPr lang="en-US" sz="1500" b="1" dirty="0" err="1">
                          <a:solidFill>
                            <a:srgbClr val="FF0000"/>
                          </a:solidFill>
                        </a:rPr>
                        <a:t>cadrului</a:t>
                      </a:r>
                      <a:r>
                        <a:rPr lang="en-US" sz="1500" b="1" dirty="0">
                          <a:solidFill>
                            <a:srgbClr val="FF0000"/>
                          </a:solidFill>
                        </a:rPr>
                        <a:t> legal </a:t>
                      </a:r>
                      <a:r>
                        <a:rPr lang="en-US" sz="1500" b="1" dirty="0" err="1">
                          <a:solidFill>
                            <a:srgbClr val="FF0000"/>
                          </a:solidFill>
                        </a:rPr>
                        <a:t>național</a:t>
                      </a:r>
                      <a:r>
                        <a:rPr lang="en-US" sz="1500" b="1" dirty="0">
                          <a:solidFill>
                            <a:srgbClr val="FF0000"/>
                          </a:solidFill>
                        </a:rPr>
                        <a:t> la </a:t>
                      </a:r>
                      <a:r>
                        <a:rPr lang="en-US" sz="1500" b="1" dirty="0" err="1">
                          <a:solidFill>
                            <a:srgbClr val="FF0000"/>
                          </a:solidFill>
                        </a:rPr>
                        <a:t>prevederile</a:t>
                      </a:r>
                      <a:r>
                        <a:rPr lang="en-US" sz="1500" b="1" dirty="0">
                          <a:solidFill>
                            <a:srgbClr val="FF0000"/>
                          </a:solidFill>
                        </a:rPr>
                        <a:t> acquis-</a:t>
                      </a:r>
                      <a:r>
                        <a:rPr lang="en-US" sz="1500" b="1" dirty="0" err="1">
                          <a:solidFill>
                            <a:srgbClr val="FF0000"/>
                          </a:solidFill>
                        </a:rPr>
                        <a:t>ului</a:t>
                      </a:r>
                      <a:r>
                        <a:rPr lang="en-US" sz="1500" b="1" dirty="0">
                          <a:solidFill>
                            <a:srgbClr val="FF0000"/>
                          </a:solidFill>
                        </a:rPr>
                        <a:t> </a:t>
                      </a:r>
                      <a:r>
                        <a:rPr lang="en-US" sz="1500" b="1" dirty="0" err="1">
                          <a:solidFill>
                            <a:srgbClr val="FF0000"/>
                          </a:solidFill>
                        </a:rPr>
                        <a:t>comunitar</a:t>
                      </a:r>
                      <a:r>
                        <a:rPr lang="en-US" sz="1500" b="1" dirty="0">
                          <a:solidFill>
                            <a:srgbClr val="FF0000"/>
                          </a:solidFill>
                        </a:rPr>
                        <a:t> </a:t>
                      </a:r>
                      <a:r>
                        <a:rPr lang="en-US" sz="1500" b="1" dirty="0" err="1">
                          <a:solidFill>
                            <a:srgbClr val="FF0000"/>
                          </a:solidFill>
                        </a:rPr>
                        <a:t>în</a:t>
                      </a:r>
                      <a:r>
                        <a:rPr lang="en-US" sz="1500" b="1" dirty="0">
                          <a:solidFill>
                            <a:srgbClr val="FF0000"/>
                          </a:solidFill>
                        </a:rPr>
                        <a:t> </a:t>
                      </a:r>
                      <a:r>
                        <a:rPr lang="en-US" sz="1500" b="1" dirty="0" err="1">
                          <a:solidFill>
                            <a:srgbClr val="FF0000"/>
                          </a:solidFill>
                        </a:rPr>
                        <a:t>domeniul</a:t>
                      </a:r>
                      <a:r>
                        <a:rPr lang="en-US" sz="1500" b="1" dirty="0">
                          <a:solidFill>
                            <a:srgbClr val="FF0000"/>
                          </a:solidFill>
                        </a:rPr>
                        <a:t> </a:t>
                      </a:r>
                      <a:r>
                        <a:rPr lang="en-US" sz="1500" b="1" dirty="0" err="1">
                          <a:solidFill>
                            <a:srgbClr val="FF0000"/>
                          </a:solidFill>
                        </a:rPr>
                        <a:t>sănătății</a:t>
                      </a:r>
                      <a:r>
                        <a:rPr lang="en-US" sz="1500" b="1" dirty="0">
                          <a:solidFill>
                            <a:srgbClr val="FF0000"/>
                          </a:solidFill>
                        </a:rPr>
                        <a:t> </a:t>
                      </a:r>
                      <a:r>
                        <a:rPr lang="en-US" sz="1500" b="1" dirty="0" err="1">
                          <a:solidFill>
                            <a:srgbClr val="FF0000"/>
                          </a:solidFill>
                        </a:rPr>
                        <a:t>publice</a:t>
                      </a:r>
                      <a:endParaRPr lang="en-US" sz="1500" b="1" dirty="0">
                        <a:solidFill>
                          <a:srgbClr val="FF0000"/>
                        </a:solidFill>
                      </a:endParaRPr>
                    </a:p>
                  </a:txBody>
                  <a:tcPr anchor="ctr"/>
                </a:tc>
                <a:tc>
                  <a:txBody>
                    <a:bodyPr/>
                    <a:lstStyle/>
                    <a:p>
                      <a:pPr algn="ctr"/>
                      <a:r>
                        <a:rPr lang="ro-RO" sz="1500" b="1" dirty="0"/>
                        <a:t>15</a:t>
                      </a:r>
                      <a:endParaRPr lang="en-US" sz="1500" b="1" dirty="0"/>
                    </a:p>
                  </a:txBody>
                  <a:tcPr anchor="ctr"/>
                </a:tc>
                <a:tc>
                  <a:txBody>
                    <a:bodyPr/>
                    <a:lstStyle/>
                    <a:p>
                      <a:pPr algn="ctr"/>
                      <a:r>
                        <a:rPr lang="ro-RO" sz="1400" b="1" dirty="0">
                          <a:solidFill>
                            <a:srgbClr val="FF0000"/>
                          </a:solidFill>
                        </a:rPr>
                        <a:t>19.</a:t>
                      </a:r>
                      <a:endParaRPr lang="en-US" sz="1400" b="1" dirty="0">
                        <a:solidFill>
                          <a:srgbClr val="FF0000"/>
                        </a:solidFill>
                      </a:endParaRPr>
                    </a:p>
                  </a:txBody>
                  <a:tcPr anchor="ctr"/>
                </a:tc>
                <a:tc>
                  <a:txBody>
                    <a:bodyPr/>
                    <a:lstStyle/>
                    <a:p>
                      <a:pPr algn="l"/>
                      <a:r>
                        <a:rPr lang="it-IT" sz="1500" b="1" dirty="0">
                          <a:solidFill>
                            <a:srgbClr val="FF0000"/>
                          </a:solidFill>
                        </a:rPr>
                        <a:t>Creșterea accesului populației la medicamente compensate din FAOAM</a:t>
                      </a:r>
                      <a:endParaRPr lang="en-US" sz="1500" b="1" dirty="0">
                        <a:solidFill>
                          <a:srgbClr val="FF0000"/>
                        </a:solidFill>
                      </a:endParaRPr>
                    </a:p>
                  </a:txBody>
                  <a:tcPr anchor="ctr"/>
                </a:tc>
                <a:tc>
                  <a:txBody>
                    <a:bodyPr/>
                    <a:lstStyle/>
                    <a:p>
                      <a:pPr algn="ctr"/>
                      <a:r>
                        <a:rPr lang="ro-RO" sz="1500" b="1" dirty="0"/>
                        <a:t>1</a:t>
                      </a:r>
                      <a:endParaRPr lang="en-US" sz="1500" b="1" dirty="0"/>
                    </a:p>
                  </a:txBody>
                  <a:tcPr anchor="ctr"/>
                </a:tc>
                <a:extLst>
                  <a:ext uri="{0D108BD9-81ED-4DB2-BD59-A6C34878D82A}">
                    <a16:rowId xmlns:a16="http://schemas.microsoft.com/office/drawing/2014/main" val="3738091744"/>
                  </a:ext>
                </a:extLst>
              </a:tr>
              <a:tr h="314167">
                <a:tc>
                  <a:txBody>
                    <a:bodyPr/>
                    <a:lstStyle/>
                    <a:p>
                      <a:r>
                        <a:rPr lang="ro-RO" sz="1400" dirty="0"/>
                        <a:t>9.</a:t>
                      </a:r>
                      <a:endParaRPr lang="en-US" sz="1400" dirty="0"/>
                    </a:p>
                  </a:txBody>
                  <a:tcPr anchor="ctr"/>
                </a:tc>
                <a:tc>
                  <a:txBody>
                    <a:bodyPr/>
                    <a:lstStyle/>
                    <a:p>
                      <a:r>
                        <a:rPr lang="en-US" sz="1500" b="1" dirty="0" err="1">
                          <a:solidFill>
                            <a:srgbClr val="FF0000"/>
                          </a:solidFill>
                        </a:rPr>
                        <a:t>Asigurarea</a:t>
                      </a:r>
                      <a:r>
                        <a:rPr lang="en-US" sz="1500" b="1" dirty="0">
                          <a:solidFill>
                            <a:srgbClr val="FF0000"/>
                          </a:solidFill>
                        </a:rPr>
                        <a:t> </a:t>
                      </a:r>
                      <a:r>
                        <a:rPr lang="en-US" sz="1500" b="1" dirty="0" err="1">
                          <a:solidFill>
                            <a:srgbClr val="FF0000"/>
                          </a:solidFill>
                        </a:rPr>
                        <a:t>modificării</a:t>
                      </a:r>
                      <a:r>
                        <a:rPr lang="en-US" sz="1500" b="1" dirty="0">
                          <a:solidFill>
                            <a:srgbClr val="FF0000"/>
                          </a:solidFill>
                        </a:rPr>
                        <a:t> </a:t>
                      </a:r>
                      <a:r>
                        <a:rPr lang="en-US" sz="1500" b="1" dirty="0" err="1">
                          <a:solidFill>
                            <a:srgbClr val="FF0000"/>
                          </a:solidFill>
                        </a:rPr>
                        <a:t>reglementărilor</a:t>
                      </a:r>
                      <a:r>
                        <a:rPr lang="en-US" sz="1500" b="1" dirty="0">
                          <a:solidFill>
                            <a:srgbClr val="FF0000"/>
                          </a:solidFill>
                        </a:rPr>
                        <a:t> </a:t>
                      </a:r>
                      <a:r>
                        <a:rPr lang="en-US" sz="1500" b="1" dirty="0" err="1">
                          <a:solidFill>
                            <a:srgbClr val="FF0000"/>
                          </a:solidFill>
                        </a:rPr>
                        <a:t>legislației</a:t>
                      </a:r>
                      <a:r>
                        <a:rPr lang="en-US" sz="1500" b="1" dirty="0">
                          <a:solidFill>
                            <a:srgbClr val="FF0000"/>
                          </a:solidFill>
                        </a:rPr>
                        <a:t> </a:t>
                      </a:r>
                      <a:r>
                        <a:rPr lang="en-US" sz="1500" b="1" dirty="0" err="1">
                          <a:solidFill>
                            <a:srgbClr val="FF0000"/>
                          </a:solidFill>
                        </a:rPr>
                        <a:t>naționale</a:t>
                      </a:r>
                      <a:r>
                        <a:rPr lang="ro-RO" sz="1500" b="1" dirty="0">
                          <a:solidFill>
                            <a:srgbClr val="FF0000"/>
                          </a:solidFill>
                        </a:rPr>
                        <a:t> </a:t>
                      </a:r>
                      <a:r>
                        <a:rPr lang="ro-RO" sz="1500" b="1" kern="1200" dirty="0">
                          <a:solidFill>
                            <a:srgbClr val="FF0000"/>
                          </a:solidFill>
                          <a:effectLst/>
                          <a:latin typeface="+mn-lt"/>
                          <a:ea typeface="+mn-ea"/>
                          <a:cs typeface="+mn-cs"/>
                        </a:rPr>
                        <a:t>în domeniul securității și sănătății în muncă</a:t>
                      </a:r>
                      <a:r>
                        <a:rPr lang="en-US" sz="1500" b="1" dirty="0">
                          <a:solidFill>
                            <a:srgbClr val="FF0000"/>
                          </a:solidFill>
                        </a:rPr>
                        <a:t> </a:t>
                      </a:r>
                    </a:p>
                  </a:txBody>
                  <a:tcPr anchor="ctr"/>
                </a:tc>
                <a:tc>
                  <a:txBody>
                    <a:bodyPr/>
                    <a:lstStyle/>
                    <a:p>
                      <a:pPr algn="ctr"/>
                      <a:r>
                        <a:rPr lang="ro-RO" sz="1500" b="1" dirty="0"/>
                        <a:t>1</a:t>
                      </a:r>
                      <a:endParaRPr lang="en-US" sz="1500" b="1" dirty="0"/>
                    </a:p>
                  </a:txBody>
                  <a:tcPr anchor="ctr"/>
                </a:tc>
                <a:tc>
                  <a:txBody>
                    <a:bodyPr/>
                    <a:lstStyle/>
                    <a:p>
                      <a:pPr algn="ctr"/>
                      <a:r>
                        <a:rPr lang="ro-RO" sz="1400" b="1" dirty="0">
                          <a:solidFill>
                            <a:srgbClr val="FF0000"/>
                          </a:solidFill>
                        </a:rPr>
                        <a:t>20.</a:t>
                      </a:r>
                      <a:endParaRPr lang="en-US" sz="1400" b="1" dirty="0">
                        <a:solidFill>
                          <a:srgbClr val="FF0000"/>
                        </a:solidFill>
                      </a:endParaRPr>
                    </a:p>
                  </a:txBody>
                  <a:tcPr anchor="ctr"/>
                </a:tc>
                <a:tc>
                  <a:txBody>
                    <a:bodyPr/>
                    <a:lstStyle/>
                    <a:p>
                      <a:pPr algn="l"/>
                      <a:r>
                        <a:rPr lang="en-US" sz="1500" b="1" dirty="0" err="1">
                          <a:solidFill>
                            <a:srgbClr val="FF0000"/>
                          </a:solidFill>
                        </a:rPr>
                        <a:t>Ajustarea</a:t>
                      </a:r>
                      <a:r>
                        <a:rPr lang="en-US" sz="1500" b="1" dirty="0">
                          <a:solidFill>
                            <a:srgbClr val="FF0000"/>
                          </a:solidFill>
                        </a:rPr>
                        <a:t> </a:t>
                      </a:r>
                      <a:r>
                        <a:rPr lang="en-US" sz="1500" b="1" dirty="0" err="1">
                          <a:solidFill>
                            <a:srgbClr val="FF0000"/>
                          </a:solidFill>
                        </a:rPr>
                        <a:t>cadrului</a:t>
                      </a:r>
                      <a:r>
                        <a:rPr lang="en-US" sz="1500" b="1" dirty="0">
                          <a:solidFill>
                            <a:srgbClr val="FF0000"/>
                          </a:solidFill>
                        </a:rPr>
                        <a:t> </a:t>
                      </a:r>
                      <a:r>
                        <a:rPr lang="en-US" sz="1500" b="1" dirty="0" err="1">
                          <a:solidFill>
                            <a:srgbClr val="FF0000"/>
                          </a:solidFill>
                        </a:rPr>
                        <a:t>normativ</a:t>
                      </a:r>
                      <a:r>
                        <a:rPr lang="en-US" sz="1500" b="1" dirty="0">
                          <a:solidFill>
                            <a:srgbClr val="FF0000"/>
                          </a:solidFill>
                        </a:rPr>
                        <a:t> </a:t>
                      </a:r>
                      <a:r>
                        <a:rPr lang="en-US" sz="1500" b="1" dirty="0" err="1">
                          <a:solidFill>
                            <a:srgbClr val="FF0000"/>
                          </a:solidFill>
                        </a:rPr>
                        <a:t>în</a:t>
                      </a:r>
                      <a:r>
                        <a:rPr lang="en-US" sz="1500" b="1" dirty="0">
                          <a:solidFill>
                            <a:srgbClr val="FF0000"/>
                          </a:solidFill>
                        </a:rPr>
                        <a:t> </a:t>
                      </a:r>
                      <a:r>
                        <a:rPr lang="en-US" sz="1500" b="1" dirty="0" err="1">
                          <a:solidFill>
                            <a:srgbClr val="FF0000"/>
                          </a:solidFill>
                        </a:rPr>
                        <a:t>domeniul</a:t>
                      </a:r>
                      <a:r>
                        <a:rPr lang="en-US" sz="1500" b="1" dirty="0">
                          <a:solidFill>
                            <a:srgbClr val="FF0000"/>
                          </a:solidFill>
                        </a:rPr>
                        <a:t> </a:t>
                      </a:r>
                      <a:r>
                        <a:rPr lang="en-US" sz="1500" b="1" dirty="0" err="1">
                          <a:solidFill>
                            <a:srgbClr val="FF0000"/>
                          </a:solidFill>
                        </a:rPr>
                        <a:t>dispozitive</a:t>
                      </a:r>
                      <a:r>
                        <a:rPr lang="en-US" sz="1500" b="1" dirty="0">
                          <a:solidFill>
                            <a:srgbClr val="FF0000"/>
                          </a:solidFill>
                        </a:rPr>
                        <a:t> </a:t>
                      </a:r>
                      <a:r>
                        <a:rPr lang="en-US" sz="1500" b="1" dirty="0" err="1">
                          <a:solidFill>
                            <a:srgbClr val="FF0000"/>
                          </a:solidFill>
                        </a:rPr>
                        <a:t>medicale</a:t>
                      </a:r>
                      <a:r>
                        <a:rPr lang="en-US" sz="1500" b="1" dirty="0">
                          <a:solidFill>
                            <a:srgbClr val="FF0000"/>
                          </a:solidFill>
                        </a:rPr>
                        <a:t> la </a:t>
                      </a:r>
                      <a:r>
                        <a:rPr lang="en-US" sz="1500" b="1" dirty="0" err="1">
                          <a:solidFill>
                            <a:srgbClr val="FF0000"/>
                          </a:solidFill>
                        </a:rPr>
                        <a:t>rigorile</a:t>
                      </a:r>
                      <a:r>
                        <a:rPr lang="en-US" sz="1500" b="1" dirty="0">
                          <a:solidFill>
                            <a:srgbClr val="FF0000"/>
                          </a:solidFill>
                        </a:rPr>
                        <a:t> UE şi </a:t>
                      </a:r>
                      <a:r>
                        <a:rPr lang="en-US" sz="1500" b="1" dirty="0" err="1">
                          <a:solidFill>
                            <a:srgbClr val="FF0000"/>
                          </a:solidFill>
                        </a:rPr>
                        <a:t>recomandările</a:t>
                      </a:r>
                      <a:r>
                        <a:rPr lang="en-US" sz="1500" b="1" dirty="0">
                          <a:solidFill>
                            <a:srgbClr val="FF0000"/>
                          </a:solidFill>
                        </a:rPr>
                        <a:t> OMS</a:t>
                      </a:r>
                    </a:p>
                  </a:txBody>
                  <a:tcPr anchor="ctr"/>
                </a:tc>
                <a:tc>
                  <a:txBody>
                    <a:bodyPr/>
                    <a:lstStyle/>
                    <a:p>
                      <a:pPr algn="ctr"/>
                      <a:r>
                        <a:rPr lang="ro-RO" sz="1500" b="1" dirty="0"/>
                        <a:t>4</a:t>
                      </a:r>
                      <a:endParaRPr lang="en-US" sz="1500" b="1" dirty="0"/>
                    </a:p>
                  </a:txBody>
                  <a:tcPr anchor="ctr"/>
                </a:tc>
                <a:extLst>
                  <a:ext uri="{0D108BD9-81ED-4DB2-BD59-A6C34878D82A}">
                    <a16:rowId xmlns:a16="http://schemas.microsoft.com/office/drawing/2014/main" val="3645382262"/>
                  </a:ext>
                </a:extLst>
              </a:tr>
              <a:tr h="314167">
                <a:tc>
                  <a:txBody>
                    <a:bodyPr/>
                    <a:lstStyle/>
                    <a:p>
                      <a:r>
                        <a:rPr lang="ro-RO" sz="1400" dirty="0"/>
                        <a:t>10.</a:t>
                      </a:r>
                      <a:endParaRPr lang="en-US" sz="1400" dirty="0"/>
                    </a:p>
                  </a:txBody>
                  <a:tcPr anchor="ctr"/>
                </a:tc>
                <a:tc>
                  <a:txBody>
                    <a:bodyPr/>
                    <a:lstStyle/>
                    <a:p>
                      <a:r>
                        <a:rPr lang="en-US" sz="1500" b="1" dirty="0" err="1">
                          <a:solidFill>
                            <a:srgbClr val="FF0000"/>
                          </a:solidFill>
                        </a:rPr>
                        <a:t>Modernizarea</a:t>
                      </a:r>
                      <a:r>
                        <a:rPr lang="en-US" sz="1500" b="1" dirty="0">
                          <a:solidFill>
                            <a:srgbClr val="FF0000"/>
                          </a:solidFill>
                        </a:rPr>
                        <a:t> </a:t>
                      </a:r>
                      <a:r>
                        <a:rPr lang="en-US" sz="1500" b="1" dirty="0" err="1">
                          <a:solidFill>
                            <a:srgbClr val="FF0000"/>
                          </a:solidFill>
                        </a:rPr>
                        <a:t>sănătății</a:t>
                      </a:r>
                      <a:r>
                        <a:rPr lang="en-US" sz="1500" b="1" dirty="0">
                          <a:solidFill>
                            <a:srgbClr val="FF0000"/>
                          </a:solidFill>
                        </a:rPr>
                        <a:t> </a:t>
                      </a:r>
                      <a:r>
                        <a:rPr lang="en-US" sz="1500" b="1" dirty="0" err="1">
                          <a:solidFill>
                            <a:srgbClr val="FF0000"/>
                          </a:solidFill>
                        </a:rPr>
                        <a:t>publice</a:t>
                      </a:r>
                      <a:endParaRPr lang="en-US" sz="1500" b="1" dirty="0">
                        <a:solidFill>
                          <a:srgbClr val="FF0000"/>
                        </a:solidFill>
                      </a:endParaRPr>
                    </a:p>
                  </a:txBody>
                  <a:tcPr anchor="ctr"/>
                </a:tc>
                <a:tc>
                  <a:txBody>
                    <a:bodyPr/>
                    <a:lstStyle/>
                    <a:p>
                      <a:pPr algn="ctr"/>
                      <a:r>
                        <a:rPr lang="ro-RO" sz="1500" b="1" dirty="0"/>
                        <a:t>3</a:t>
                      </a:r>
                      <a:endParaRPr lang="en-US" sz="1500" b="1" dirty="0"/>
                    </a:p>
                  </a:txBody>
                  <a:tcPr anchor="ctr"/>
                </a:tc>
                <a:tc>
                  <a:txBody>
                    <a:bodyPr/>
                    <a:lstStyle/>
                    <a:p>
                      <a:pPr algn="ctr"/>
                      <a:r>
                        <a:rPr lang="ro-RO" sz="1400" b="1" dirty="0">
                          <a:solidFill>
                            <a:srgbClr val="FF0000"/>
                          </a:solidFill>
                        </a:rPr>
                        <a:t>21.</a:t>
                      </a:r>
                      <a:endParaRPr lang="en-US" sz="1400" b="1" dirty="0">
                        <a:solidFill>
                          <a:srgbClr val="FF0000"/>
                        </a:solidFill>
                      </a:endParaRPr>
                    </a:p>
                  </a:txBody>
                  <a:tcPr anchor="ctr"/>
                </a:tc>
                <a:tc>
                  <a:txBody>
                    <a:bodyPr/>
                    <a:lstStyle/>
                    <a:p>
                      <a:pPr algn="l"/>
                      <a:r>
                        <a:rPr lang="en-US" sz="1500" b="1" dirty="0" err="1">
                          <a:solidFill>
                            <a:srgbClr val="FF0000"/>
                          </a:solidFill>
                        </a:rPr>
                        <a:t>Eficientizarea</a:t>
                      </a:r>
                      <a:r>
                        <a:rPr lang="en-US" sz="1500" b="1" dirty="0">
                          <a:solidFill>
                            <a:srgbClr val="FF0000"/>
                          </a:solidFill>
                        </a:rPr>
                        <a:t> </a:t>
                      </a:r>
                      <a:r>
                        <a:rPr lang="en-US" sz="1500" b="1" dirty="0" err="1">
                          <a:solidFill>
                            <a:srgbClr val="FF0000"/>
                          </a:solidFill>
                        </a:rPr>
                        <a:t>sistemului</a:t>
                      </a:r>
                      <a:r>
                        <a:rPr lang="en-US" sz="1500" b="1" dirty="0">
                          <a:solidFill>
                            <a:srgbClr val="FF0000"/>
                          </a:solidFill>
                        </a:rPr>
                        <a:t> de management al </a:t>
                      </a:r>
                      <a:r>
                        <a:rPr lang="en-US" sz="1500" b="1" dirty="0" err="1">
                          <a:solidFill>
                            <a:srgbClr val="FF0000"/>
                          </a:solidFill>
                        </a:rPr>
                        <a:t>dispozitivelor</a:t>
                      </a:r>
                      <a:r>
                        <a:rPr lang="en-US" sz="1500" b="1" dirty="0">
                          <a:solidFill>
                            <a:srgbClr val="FF0000"/>
                          </a:solidFill>
                        </a:rPr>
                        <a:t> </a:t>
                      </a:r>
                      <a:r>
                        <a:rPr lang="en-US" sz="1500" b="1" dirty="0" err="1">
                          <a:solidFill>
                            <a:srgbClr val="FF0000"/>
                          </a:solidFill>
                        </a:rPr>
                        <a:t>medicale</a:t>
                      </a:r>
                      <a:r>
                        <a:rPr lang="en-US" sz="1500" b="1" dirty="0">
                          <a:solidFill>
                            <a:srgbClr val="FF0000"/>
                          </a:solidFill>
                        </a:rPr>
                        <a:t> </a:t>
                      </a:r>
                    </a:p>
                  </a:txBody>
                  <a:tcPr anchor="ctr"/>
                </a:tc>
                <a:tc>
                  <a:txBody>
                    <a:bodyPr/>
                    <a:lstStyle/>
                    <a:p>
                      <a:pPr algn="ctr"/>
                      <a:r>
                        <a:rPr lang="ro-RO" sz="1500" b="1" dirty="0"/>
                        <a:t>7</a:t>
                      </a:r>
                      <a:endParaRPr lang="en-US" sz="1500" b="1" dirty="0"/>
                    </a:p>
                  </a:txBody>
                  <a:tcPr anchor="ctr"/>
                </a:tc>
                <a:extLst>
                  <a:ext uri="{0D108BD9-81ED-4DB2-BD59-A6C34878D82A}">
                    <a16:rowId xmlns:a16="http://schemas.microsoft.com/office/drawing/2014/main" val="34400911"/>
                  </a:ext>
                </a:extLst>
              </a:tr>
              <a:tr h="390366">
                <a:tc>
                  <a:txBody>
                    <a:bodyPr/>
                    <a:lstStyle/>
                    <a:p>
                      <a:r>
                        <a:rPr lang="ro-RO" sz="1400" dirty="0"/>
                        <a:t>11.</a:t>
                      </a:r>
                      <a:endParaRPr lang="en-US" sz="1400" dirty="0"/>
                    </a:p>
                  </a:txBody>
                  <a:tcPr anchor="ctr"/>
                </a:tc>
                <a:tc>
                  <a:txBody>
                    <a:bodyPr/>
                    <a:lstStyle/>
                    <a:p>
                      <a:r>
                        <a:rPr lang="it-IT" sz="1500" b="1" dirty="0">
                          <a:solidFill>
                            <a:srgbClr val="FF0000"/>
                          </a:solidFill>
                        </a:rPr>
                        <a:t>Dezvoltarea sistemului de management al calităţii serviciilor medicale</a:t>
                      </a:r>
                      <a:endParaRPr lang="en-US" sz="1500" b="1" dirty="0">
                        <a:solidFill>
                          <a:srgbClr val="FF0000"/>
                        </a:solidFill>
                      </a:endParaRPr>
                    </a:p>
                  </a:txBody>
                  <a:tcPr anchor="ctr"/>
                </a:tc>
                <a:tc>
                  <a:txBody>
                    <a:bodyPr/>
                    <a:lstStyle/>
                    <a:p>
                      <a:pPr algn="ctr"/>
                      <a:r>
                        <a:rPr lang="ro-RO" sz="1500" b="1" dirty="0"/>
                        <a:t>2</a:t>
                      </a:r>
                      <a:endParaRPr lang="en-US" sz="1500" b="1" dirty="0"/>
                    </a:p>
                  </a:txBody>
                  <a:tcPr anchor="ctr"/>
                </a:tc>
                <a:tc>
                  <a:txBody>
                    <a:bodyPr/>
                    <a:lstStyle/>
                    <a:p>
                      <a:pPr algn="ctr"/>
                      <a:r>
                        <a:rPr lang="ro-RO" sz="1400" dirty="0"/>
                        <a:t>22.</a:t>
                      </a:r>
                      <a:endParaRPr lang="en-US" sz="1400" dirty="0"/>
                    </a:p>
                  </a:txBody>
                  <a:tcPr anchor="ctr"/>
                </a:tc>
                <a:tc>
                  <a:txBody>
                    <a:bodyPr/>
                    <a:lstStyle/>
                    <a:p>
                      <a:pPr algn="l"/>
                      <a:r>
                        <a:rPr lang="ro-RO" sz="1400" dirty="0"/>
                        <a:t>A</a:t>
                      </a:r>
                      <a:r>
                        <a:rPr lang="en-US" sz="1400" dirty="0" err="1"/>
                        <a:t>sigurării</a:t>
                      </a:r>
                      <a:r>
                        <a:rPr lang="en-US" sz="1400" dirty="0"/>
                        <a:t> </a:t>
                      </a:r>
                      <a:r>
                        <a:rPr lang="en-US" sz="1400" dirty="0" err="1"/>
                        <a:t>egalităţii</a:t>
                      </a:r>
                      <a:r>
                        <a:rPr lang="en-US" sz="1400" dirty="0"/>
                        <a:t> de </a:t>
                      </a:r>
                      <a:r>
                        <a:rPr lang="en-US" sz="1400" dirty="0" err="1"/>
                        <a:t>şanse</a:t>
                      </a:r>
                      <a:r>
                        <a:rPr lang="en-US" sz="1400" dirty="0"/>
                        <a:t> </a:t>
                      </a:r>
                      <a:r>
                        <a:rPr lang="en-US" sz="1400" dirty="0" err="1"/>
                        <a:t>între</a:t>
                      </a:r>
                      <a:r>
                        <a:rPr lang="en-US" sz="1400" dirty="0"/>
                        <a:t> </a:t>
                      </a:r>
                      <a:r>
                        <a:rPr lang="en-US" sz="1400" dirty="0" err="1"/>
                        <a:t>femei</a:t>
                      </a:r>
                      <a:r>
                        <a:rPr lang="en-US" sz="1400" dirty="0"/>
                        <a:t> şi </a:t>
                      </a:r>
                      <a:r>
                        <a:rPr lang="en-US" sz="1400" dirty="0" err="1"/>
                        <a:t>bărbaţi</a:t>
                      </a:r>
                      <a:r>
                        <a:rPr lang="en-US" sz="1400" dirty="0"/>
                        <a:t>, </a:t>
                      </a:r>
                      <a:r>
                        <a:rPr lang="en-US" sz="1400" dirty="0" err="1"/>
                        <a:t>prevenirii</a:t>
                      </a:r>
                      <a:r>
                        <a:rPr lang="en-US" sz="1400" dirty="0"/>
                        <a:t> </a:t>
                      </a:r>
                      <a:r>
                        <a:rPr lang="en-US" sz="1400" dirty="0" err="1"/>
                        <a:t>și</a:t>
                      </a:r>
                      <a:r>
                        <a:rPr lang="en-US" sz="1400" dirty="0"/>
                        <a:t> </a:t>
                      </a:r>
                      <a:r>
                        <a:rPr lang="en-US" sz="1400" dirty="0" err="1"/>
                        <a:t>combaterii</a:t>
                      </a:r>
                      <a:r>
                        <a:rPr lang="en-US" sz="1400" dirty="0"/>
                        <a:t> </a:t>
                      </a:r>
                      <a:r>
                        <a:rPr lang="en-US" sz="1400" dirty="0" err="1"/>
                        <a:t>violenţei</a:t>
                      </a:r>
                      <a:r>
                        <a:rPr lang="en-US" sz="1400" dirty="0"/>
                        <a:t> </a:t>
                      </a:r>
                      <a:r>
                        <a:rPr lang="en-US" sz="1400" dirty="0" err="1"/>
                        <a:t>în</a:t>
                      </a:r>
                      <a:r>
                        <a:rPr lang="en-US" sz="1400" dirty="0"/>
                        <a:t> </a:t>
                      </a:r>
                      <a:r>
                        <a:rPr lang="en-US" sz="1400" dirty="0" err="1"/>
                        <a:t>familie</a:t>
                      </a:r>
                      <a:r>
                        <a:rPr lang="en-US" sz="1400" dirty="0"/>
                        <a:t> şi </a:t>
                      </a:r>
                      <a:r>
                        <a:rPr lang="en-US" sz="1400" dirty="0" err="1"/>
                        <a:t>traficului</a:t>
                      </a:r>
                      <a:r>
                        <a:rPr lang="en-US" sz="1400" dirty="0"/>
                        <a:t> de </a:t>
                      </a:r>
                      <a:r>
                        <a:rPr lang="en-US" sz="1400" dirty="0" err="1"/>
                        <a:t>fiinţe</a:t>
                      </a:r>
                      <a:r>
                        <a:rPr lang="en-US" sz="1400" dirty="0"/>
                        <a:t> </a:t>
                      </a:r>
                      <a:r>
                        <a:rPr lang="en-US" sz="1400" dirty="0" err="1"/>
                        <a:t>umane</a:t>
                      </a:r>
                      <a:endParaRPr lang="en-US" sz="1400" dirty="0"/>
                    </a:p>
                  </a:txBody>
                  <a:tcPr anchor="ctr"/>
                </a:tc>
                <a:tc>
                  <a:txBody>
                    <a:bodyPr/>
                    <a:lstStyle/>
                    <a:p>
                      <a:pPr algn="ctr"/>
                      <a:r>
                        <a:rPr lang="ro-RO" sz="1500" b="1" dirty="0"/>
                        <a:t>4</a:t>
                      </a:r>
                      <a:endParaRPr lang="en-US" sz="1500" b="1" dirty="0"/>
                    </a:p>
                  </a:txBody>
                  <a:tcPr anchor="ctr"/>
                </a:tc>
                <a:extLst>
                  <a:ext uri="{0D108BD9-81ED-4DB2-BD59-A6C34878D82A}">
                    <a16:rowId xmlns:a16="http://schemas.microsoft.com/office/drawing/2014/main" val="1979606559"/>
                  </a:ext>
                </a:extLst>
              </a:tr>
            </a:tbl>
          </a:graphicData>
        </a:graphic>
      </p:graphicFrame>
      <p:sp>
        <p:nvSpPr>
          <p:cNvPr id="4" name="Slide Number Placeholder 3">
            <a:extLst>
              <a:ext uri="{FF2B5EF4-FFF2-40B4-BE49-F238E27FC236}">
                <a16:creationId xmlns:a16="http://schemas.microsoft.com/office/drawing/2014/main" id="{40CF57CF-C18D-47D4-9D5A-AB65764EA741}"/>
              </a:ext>
            </a:extLst>
          </p:cNvPr>
          <p:cNvSpPr>
            <a:spLocks noGrp="1"/>
          </p:cNvSpPr>
          <p:nvPr>
            <p:ph type="sldNum" sz="quarter" idx="12"/>
          </p:nvPr>
        </p:nvSpPr>
        <p:spPr/>
        <p:txBody>
          <a:bodyPr/>
          <a:lstStyle/>
          <a:p>
            <a:fld id="{B32EB2AF-4328-4865-B7EE-0FFB7AA46E46}" type="slidenum">
              <a:rPr lang="en-GB" altLang="en-US" smtClean="0"/>
              <a:pPr/>
              <a:t>6</a:t>
            </a:fld>
            <a:endParaRPr lang="en-GB" altLang="en-US"/>
          </a:p>
        </p:txBody>
      </p:sp>
      <p:sp>
        <p:nvSpPr>
          <p:cNvPr id="5" name="Заголовок 1">
            <a:extLst>
              <a:ext uri="{FF2B5EF4-FFF2-40B4-BE49-F238E27FC236}">
                <a16:creationId xmlns:a16="http://schemas.microsoft.com/office/drawing/2014/main" id="{5A7A302C-003F-4F1F-9EE6-2489E77057E4}"/>
              </a:ext>
            </a:extLst>
          </p:cNvPr>
          <p:cNvSpPr>
            <a:spLocks noGrp="1"/>
          </p:cNvSpPr>
          <p:nvPr>
            <p:ph type="title"/>
          </p:nvPr>
        </p:nvSpPr>
        <p:spPr>
          <a:xfrm>
            <a:off x="609600" y="0"/>
            <a:ext cx="11277600" cy="533400"/>
          </a:xfrm>
        </p:spPr>
        <p:txBody>
          <a:bodyPr rtlCol="0">
            <a:noAutofit/>
          </a:bodyPr>
          <a:lstStyle/>
          <a:p>
            <a:pPr eaLnBrk="1" fontAlgn="auto" hangingPunct="1">
              <a:spcAft>
                <a:spcPts val="0"/>
              </a:spcAft>
              <a:defRPr/>
            </a:pPr>
            <a:r>
              <a:rPr lang="ro-RO" altLang="ru-RU" sz="3600" b="1" dirty="0">
                <a:latin typeface="Cambria" pitchFamily="18" charset="0"/>
              </a:rPr>
              <a:t>Obiective şi </a:t>
            </a:r>
            <a:r>
              <a:rPr lang="ro-RO" altLang="ru-RU" sz="3600" b="1" dirty="0" err="1">
                <a:latin typeface="Cambria" pitchFamily="18" charset="0"/>
              </a:rPr>
              <a:t>acţiuni</a:t>
            </a:r>
            <a:r>
              <a:rPr lang="ro-RO" altLang="ru-RU" sz="3600" b="1" dirty="0">
                <a:latin typeface="Cambria" pitchFamily="18" charset="0"/>
              </a:rPr>
              <a:t> 2018 </a:t>
            </a:r>
          </a:p>
        </p:txBody>
      </p:sp>
    </p:spTree>
    <p:extLst>
      <p:ext uri="{BB962C8B-B14F-4D97-AF65-F5344CB8AC3E}">
        <p14:creationId xmlns:p14="http://schemas.microsoft.com/office/powerpoint/2010/main" val="986931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585E4D9E-8D63-4107-AC66-B692FBBF3DE2}"/>
              </a:ext>
            </a:extLst>
          </p:cNvPr>
          <p:cNvGraphicFramePr>
            <a:graphicFrameLocks noGrp="1"/>
          </p:cNvGraphicFramePr>
          <p:nvPr>
            <p:ph idx="1"/>
            <p:extLst>
              <p:ext uri="{D42A27DB-BD31-4B8C-83A1-F6EECF244321}">
                <p14:modId xmlns:p14="http://schemas.microsoft.com/office/powerpoint/2010/main" val="2401421463"/>
              </p:ext>
            </p:extLst>
          </p:nvPr>
        </p:nvGraphicFramePr>
        <p:xfrm>
          <a:off x="114299" y="536576"/>
          <a:ext cx="11963401" cy="6827520"/>
        </p:xfrm>
        <a:graphic>
          <a:graphicData uri="http://schemas.openxmlformats.org/drawingml/2006/table">
            <a:tbl>
              <a:tblPr firstRow="1" bandRow="1">
                <a:tableStyleId>{5C22544A-7EE6-4342-B048-85BDC9FD1C3A}</a:tableStyleId>
              </a:tblPr>
              <a:tblGrid>
                <a:gridCol w="463100">
                  <a:extLst>
                    <a:ext uri="{9D8B030D-6E8A-4147-A177-3AD203B41FA5}">
                      <a16:colId xmlns:a16="http://schemas.microsoft.com/office/drawing/2014/main" val="801857601"/>
                    </a:ext>
                  </a:extLst>
                </a:gridCol>
                <a:gridCol w="4947100">
                  <a:extLst>
                    <a:ext uri="{9D8B030D-6E8A-4147-A177-3AD203B41FA5}">
                      <a16:colId xmlns:a16="http://schemas.microsoft.com/office/drawing/2014/main" val="697176765"/>
                    </a:ext>
                  </a:extLst>
                </a:gridCol>
                <a:gridCol w="687276">
                  <a:extLst>
                    <a:ext uri="{9D8B030D-6E8A-4147-A177-3AD203B41FA5}">
                      <a16:colId xmlns:a16="http://schemas.microsoft.com/office/drawing/2014/main" val="874060344"/>
                    </a:ext>
                  </a:extLst>
                </a:gridCol>
                <a:gridCol w="463100">
                  <a:extLst>
                    <a:ext uri="{9D8B030D-6E8A-4147-A177-3AD203B41FA5}">
                      <a16:colId xmlns:a16="http://schemas.microsoft.com/office/drawing/2014/main" val="1521980156"/>
                    </a:ext>
                  </a:extLst>
                </a:gridCol>
                <a:gridCol w="4640824">
                  <a:extLst>
                    <a:ext uri="{9D8B030D-6E8A-4147-A177-3AD203B41FA5}">
                      <a16:colId xmlns:a16="http://schemas.microsoft.com/office/drawing/2014/main" val="2211027099"/>
                    </a:ext>
                  </a:extLst>
                </a:gridCol>
                <a:gridCol w="762001">
                  <a:extLst>
                    <a:ext uri="{9D8B030D-6E8A-4147-A177-3AD203B41FA5}">
                      <a16:colId xmlns:a16="http://schemas.microsoft.com/office/drawing/2014/main" val="40436674"/>
                    </a:ext>
                  </a:extLst>
                </a:gridCol>
              </a:tblGrid>
              <a:tr h="0">
                <a:tc>
                  <a:txBody>
                    <a:bodyPr/>
                    <a:lstStyle/>
                    <a:p>
                      <a:pPr algn="ctr"/>
                      <a:r>
                        <a:rPr lang="ro-RO" sz="1400" dirty="0"/>
                        <a:t>Nr.</a:t>
                      </a:r>
                      <a:endParaRPr lang="en-US" sz="1400" dirty="0"/>
                    </a:p>
                  </a:txBody>
                  <a:tcPr anchor="ctr"/>
                </a:tc>
                <a:tc>
                  <a:txBody>
                    <a:bodyPr/>
                    <a:lstStyle/>
                    <a:p>
                      <a:pPr algn="ctr"/>
                      <a:r>
                        <a:rPr lang="ro-RO" dirty="0"/>
                        <a:t>Obiectivul</a:t>
                      </a:r>
                      <a:endParaRPr lang="en-US" dirty="0"/>
                    </a:p>
                  </a:txBody>
                  <a:tcPr anchor="ctr"/>
                </a:tc>
                <a:tc>
                  <a:txBody>
                    <a:bodyPr/>
                    <a:lstStyle/>
                    <a:p>
                      <a:pPr algn="ctr"/>
                      <a:r>
                        <a:rPr lang="en-US" sz="1400" dirty="0"/>
                        <a:t>Nr. ac</a:t>
                      </a:r>
                      <a:r>
                        <a:rPr lang="ro-RO" sz="1400" dirty="0"/>
                        <a:t>ț</a:t>
                      </a:r>
                      <a:r>
                        <a:rPr lang="en-US" sz="1400" dirty="0" err="1"/>
                        <a:t>iuni</a:t>
                      </a:r>
                      <a:endParaRPr lang="en-US" sz="1400" dirty="0"/>
                    </a:p>
                  </a:txBody>
                  <a:tcPr anchor="ctr"/>
                </a:tc>
                <a:tc>
                  <a:txBody>
                    <a:bodyPr/>
                    <a:lstStyle/>
                    <a:p>
                      <a:pPr algn="ctr"/>
                      <a:r>
                        <a:rPr lang="ro-RO" sz="1400" dirty="0"/>
                        <a:t>Nr.</a:t>
                      </a:r>
                      <a:endParaRPr lang="en-US" sz="1400" dirty="0"/>
                    </a:p>
                  </a:txBody>
                  <a:tcPr anchor="ctr"/>
                </a:tc>
                <a:tc>
                  <a:txBody>
                    <a:bodyPr/>
                    <a:lstStyle/>
                    <a:p>
                      <a:pPr algn="ctr"/>
                      <a:r>
                        <a:rPr lang="ro-RO" dirty="0"/>
                        <a:t>Obiectivul</a:t>
                      </a:r>
                      <a:endParaRPr lang="en-US" dirty="0"/>
                    </a:p>
                  </a:txBody>
                  <a:tcPr anchor="ctr"/>
                </a:tc>
                <a:tc>
                  <a:txBody>
                    <a:bodyPr/>
                    <a:lstStyle/>
                    <a:p>
                      <a:pPr algn="ctr"/>
                      <a:r>
                        <a:rPr lang="en-US" sz="1400" dirty="0"/>
                        <a:t>Nr. ac</a:t>
                      </a:r>
                      <a:r>
                        <a:rPr lang="ro-RO" sz="1400" dirty="0"/>
                        <a:t>ț</a:t>
                      </a:r>
                      <a:r>
                        <a:rPr lang="en-US" sz="1400" dirty="0" err="1"/>
                        <a:t>iuni</a:t>
                      </a:r>
                      <a:endParaRPr lang="en-US" sz="1400" dirty="0"/>
                    </a:p>
                  </a:txBody>
                  <a:tcPr anchor="ctr"/>
                </a:tc>
                <a:extLst>
                  <a:ext uri="{0D108BD9-81ED-4DB2-BD59-A6C34878D82A}">
                    <a16:rowId xmlns:a16="http://schemas.microsoft.com/office/drawing/2014/main" val="1184010199"/>
                  </a:ext>
                </a:extLst>
              </a:tr>
              <a:tr h="295437">
                <a:tc>
                  <a:txBody>
                    <a:bodyPr/>
                    <a:lstStyle/>
                    <a:p>
                      <a:r>
                        <a:rPr lang="ro-RO" sz="1400" dirty="0"/>
                        <a:t>23. </a:t>
                      </a:r>
                      <a:endParaRPr lang="en-US" sz="1400" dirty="0"/>
                    </a:p>
                  </a:txBody>
                  <a:tcPr anchor="ctr"/>
                </a:tc>
                <a:tc>
                  <a:txBody>
                    <a:bodyPr/>
                    <a:lstStyle/>
                    <a:p>
                      <a:r>
                        <a:rPr lang="en-US" sz="1500" dirty="0" err="1"/>
                        <a:t>Asigurarea</a:t>
                      </a:r>
                      <a:r>
                        <a:rPr lang="en-US" sz="1500" dirty="0"/>
                        <a:t> </a:t>
                      </a:r>
                      <a:r>
                        <a:rPr lang="en-US" sz="1500" dirty="0" err="1"/>
                        <a:t>funcționalității</a:t>
                      </a:r>
                      <a:r>
                        <a:rPr lang="en-US" sz="1500" dirty="0"/>
                        <a:t> </a:t>
                      </a:r>
                      <a:r>
                        <a:rPr lang="en-US" sz="1500" dirty="0" err="1"/>
                        <a:t>mecanismelor</a:t>
                      </a:r>
                      <a:r>
                        <a:rPr lang="en-US" sz="1500" dirty="0"/>
                        <a:t> </a:t>
                      </a:r>
                      <a:r>
                        <a:rPr lang="en-US" sz="1500" dirty="0" err="1"/>
                        <a:t>instituționale</a:t>
                      </a:r>
                      <a:r>
                        <a:rPr lang="en-US" sz="1500" dirty="0"/>
                        <a:t> </a:t>
                      </a:r>
                      <a:r>
                        <a:rPr lang="en-US" sz="1500" dirty="0" err="1"/>
                        <a:t>în</a:t>
                      </a:r>
                      <a:r>
                        <a:rPr lang="en-US" sz="1500" dirty="0"/>
                        <a:t> </a:t>
                      </a:r>
                      <a:r>
                        <a:rPr lang="en-US" sz="1500" dirty="0" err="1"/>
                        <a:t>domeniu</a:t>
                      </a:r>
                      <a:endParaRPr lang="en-US" sz="1500" dirty="0"/>
                    </a:p>
                  </a:txBody>
                  <a:tcPr anchor="ctr"/>
                </a:tc>
                <a:tc>
                  <a:txBody>
                    <a:bodyPr/>
                    <a:lstStyle/>
                    <a:p>
                      <a:pPr algn="ctr"/>
                      <a:r>
                        <a:rPr lang="ro-RO" sz="1600" b="1" dirty="0"/>
                        <a:t>3</a:t>
                      </a:r>
                      <a:endParaRPr lang="en-US" sz="1600" b="1" dirty="0"/>
                    </a:p>
                  </a:txBody>
                  <a:tcPr anchor="ctr"/>
                </a:tc>
                <a:tc>
                  <a:txBody>
                    <a:bodyPr/>
                    <a:lstStyle/>
                    <a:p>
                      <a:pPr algn="ctr"/>
                      <a:r>
                        <a:rPr lang="ro-RO" sz="1400" dirty="0"/>
                        <a:t>34.</a:t>
                      </a:r>
                      <a:endParaRPr lang="en-US" sz="1400" dirty="0"/>
                    </a:p>
                  </a:txBody>
                  <a:tcPr anchor="ctr"/>
                </a:tc>
                <a:tc>
                  <a:txBody>
                    <a:bodyPr/>
                    <a:lstStyle/>
                    <a:p>
                      <a:pPr algn="l"/>
                      <a:r>
                        <a:rPr lang="en-US" sz="1500" dirty="0" err="1"/>
                        <a:t>Efectuarea</a:t>
                      </a:r>
                      <a:r>
                        <a:rPr lang="en-US" sz="1500" dirty="0"/>
                        <a:t> </a:t>
                      </a:r>
                      <a:r>
                        <a:rPr lang="en-US" sz="1500" dirty="0" err="1"/>
                        <a:t>schimbărilor</a:t>
                      </a:r>
                      <a:r>
                        <a:rPr lang="en-US" sz="1500" dirty="0"/>
                        <a:t> </a:t>
                      </a:r>
                      <a:r>
                        <a:rPr lang="en-US" sz="1500" dirty="0" err="1"/>
                        <a:t>parametrice</a:t>
                      </a:r>
                      <a:r>
                        <a:rPr lang="en-US" sz="1500" dirty="0"/>
                        <a:t> </a:t>
                      </a:r>
                      <a:r>
                        <a:rPr lang="en-US" sz="1500" dirty="0" err="1"/>
                        <a:t>în</a:t>
                      </a:r>
                      <a:r>
                        <a:rPr lang="en-US" sz="1500" dirty="0"/>
                        <a:t> </a:t>
                      </a:r>
                      <a:r>
                        <a:rPr lang="en-US" sz="1500" dirty="0" err="1"/>
                        <a:t>sistemul</a:t>
                      </a:r>
                      <a:r>
                        <a:rPr lang="en-US" sz="1500" dirty="0"/>
                        <a:t> de </a:t>
                      </a:r>
                      <a:r>
                        <a:rPr lang="en-US" sz="1500" dirty="0" err="1"/>
                        <a:t>pensionare</a:t>
                      </a:r>
                      <a:r>
                        <a:rPr lang="en-US" sz="1500" dirty="0"/>
                        <a:t> </a:t>
                      </a:r>
                      <a:r>
                        <a:rPr lang="ro-RO" sz="1500" dirty="0"/>
                        <a:t>pentru </a:t>
                      </a:r>
                      <a:r>
                        <a:rPr lang="en-US" sz="1500" dirty="0" err="1"/>
                        <a:t>eficientiz</a:t>
                      </a:r>
                      <a:r>
                        <a:rPr lang="ro-RO" sz="1500" dirty="0" err="1"/>
                        <a:t>area</a:t>
                      </a:r>
                      <a:r>
                        <a:rPr lang="ro-RO" sz="1500" dirty="0"/>
                        <a:t> </a:t>
                      </a:r>
                      <a:r>
                        <a:rPr lang="en-US" sz="1500" dirty="0" err="1"/>
                        <a:t>formulelor</a:t>
                      </a:r>
                      <a:r>
                        <a:rPr lang="en-US" sz="1500" dirty="0"/>
                        <a:t> de </a:t>
                      </a:r>
                      <a:r>
                        <a:rPr lang="en-US" sz="1500" dirty="0" err="1"/>
                        <a:t>calcul</a:t>
                      </a:r>
                      <a:r>
                        <a:rPr lang="en-US" sz="1500" dirty="0"/>
                        <a:t> </a:t>
                      </a:r>
                    </a:p>
                  </a:txBody>
                  <a:tcPr anchor="ctr"/>
                </a:tc>
                <a:tc>
                  <a:txBody>
                    <a:bodyPr/>
                    <a:lstStyle/>
                    <a:p>
                      <a:pPr algn="ctr"/>
                      <a:r>
                        <a:rPr lang="ro-RO" sz="1600" b="1" dirty="0"/>
                        <a:t>2</a:t>
                      </a:r>
                      <a:endParaRPr lang="en-US" sz="1600" b="1" dirty="0"/>
                    </a:p>
                  </a:txBody>
                  <a:tcPr anchor="ctr"/>
                </a:tc>
                <a:extLst>
                  <a:ext uri="{0D108BD9-81ED-4DB2-BD59-A6C34878D82A}">
                    <a16:rowId xmlns:a16="http://schemas.microsoft.com/office/drawing/2014/main" val="381961234"/>
                  </a:ext>
                </a:extLst>
              </a:tr>
              <a:tr h="314167">
                <a:tc>
                  <a:txBody>
                    <a:bodyPr/>
                    <a:lstStyle/>
                    <a:p>
                      <a:r>
                        <a:rPr lang="ro-RO" sz="1400" dirty="0"/>
                        <a:t>24.</a:t>
                      </a:r>
                      <a:endParaRPr lang="en-US" sz="1400" dirty="0"/>
                    </a:p>
                  </a:txBody>
                  <a:tcPr anchor="ctr"/>
                </a:tc>
                <a:tc>
                  <a:txBody>
                    <a:bodyPr/>
                    <a:lstStyle/>
                    <a:p>
                      <a:r>
                        <a:rPr lang="en-US" sz="1500" dirty="0" err="1"/>
                        <a:t>Prevenirea</a:t>
                      </a:r>
                      <a:r>
                        <a:rPr lang="en-US" sz="1500" dirty="0"/>
                        <a:t> </a:t>
                      </a:r>
                      <a:r>
                        <a:rPr lang="en-US" sz="1500" dirty="0" err="1"/>
                        <a:t>traficului</a:t>
                      </a:r>
                      <a:r>
                        <a:rPr lang="en-US" sz="1500" dirty="0"/>
                        <a:t> de </a:t>
                      </a:r>
                      <a:r>
                        <a:rPr lang="en-US" sz="1500" dirty="0" err="1"/>
                        <a:t>ființe</a:t>
                      </a:r>
                      <a:r>
                        <a:rPr lang="en-US" sz="1500" dirty="0"/>
                        <a:t> </a:t>
                      </a:r>
                      <a:r>
                        <a:rPr lang="en-US" sz="1500" dirty="0" err="1"/>
                        <a:t>umane</a:t>
                      </a:r>
                      <a:r>
                        <a:rPr lang="en-US" sz="1500" dirty="0"/>
                        <a:t>, </a:t>
                      </a:r>
                      <a:r>
                        <a:rPr lang="en-US" sz="1500" dirty="0" err="1"/>
                        <a:t>și</a:t>
                      </a:r>
                      <a:r>
                        <a:rPr lang="en-US" sz="1500" dirty="0"/>
                        <a:t> </a:t>
                      </a:r>
                      <a:r>
                        <a:rPr lang="en-US" sz="1500" dirty="0" err="1"/>
                        <a:t>asigurarea</a:t>
                      </a:r>
                      <a:r>
                        <a:rPr lang="en-US" sz="1500" dirty="0"/>
                        <a:t> </a:t>
                      </a:r>
                      <a:r>
                        <a:rPr lang="en-US" sz="1500" dirty="0" err="1"/>
                        <a:t>protecției</a:t>
                      </a:r>
                      <a:r>
                        <a:rPr lang="en-US" sz="1500" dirty="0"/>
                        <a:t> </a:t>
                      </a:r>
                      <a:r>
                        <a:rPr lang="en-US" sz="1500" dirty="0" err="1"/>
                        <a:t>și</a:t>
                      </a:r>
                      <a:r>
                        <a:rPr lang="en-US" sz="1500" dirty="0"/>
                        <a:t> </a:t>
                      </a:r>
                      <a:r>
                        <a:rPr lang="en-US" sz="1500" dirty="0" err="1"/>
                        <a:t>asistenței</a:t>
                      </a:r>
                      <a:r>
                        <a:rPr lang="en-US" sz="1500" dirty="0"/>
                        <a:t> </a:t>
                      </a:r>
                      <a:r>
                        <a:rPr lang="en-US" sz="1500" dirty="0" err="1"/>
                        <a:t>sociale</a:t>
                      </a:r>
                      <a:r>
                        <a:rPr lang="en-US" sz="1500" dirty="0"/>
                        <a:t> a </a:t>
                      </a:r>
                      <a:r>
                        <a:rPr lang="en-US" sz="1500" dirty="0" err="1"/>
                        <a:t>victimelor</a:t>
                      </a:r>
                      <a:r>
                        <a:rPr lang="en-US" sz="1500" dirty="0"/>
                        <a:t> </a:t>
                      </a:r>
                      <a:r>
                        <a:rPr lang="ro-RO" sz="1500" dirty="0"/>
                        <a:t>TFU</a:t>
                      </a:r>
                      <a:endParaRPr lang="en-US" sz="1500" dirty="0"/>
                    </a:p>
                  </a:txBody>
                  <a:tcPr anchor="ctr"/>
                </a:tc>
                <a:tc>
                  <a:txBody>
                    <a:bodyPr/>
                    <a:lstStyle/>
                    <a:p>
                      <a:pPr algn="ctr"/>
                      <a:r>
                        <a:rPr lang="ro-RO" sz="1600" b="1" dirty="0"/>
                        <a:t>3</a:t>
                      </a:r>
                      <a:endParaRPr lang="en-US" sz="1600" b="1" dirty="0"/>
                    </a:p>
                  </a:txBody>
                  <a:tcPr anchor="ctr"/>
                </a:tc>
                <a:tc>
                  <a:txBody>
                    <a:bodyPr/>
                    <a:lstStyle/>
                    <a:p>
                      <a:pPr algn="ctr"/>
                      <a:r>
                        <a:rPr lang="ro-RO" sz="1400" dirty="0"/>
                        <a:t>35.</a:t>
                      </a:r>
                      <a:endParaRPr lang="en-US" sz="1400" dirty="0"/>
                    </a:p>
                  </a:txBody>
                  <a:tcPr anchor="ctr"/>
                </a:tc>
                <a:tc>
                  <a:txBody>
                    <a:bodyPr/>
                    <a:lstStyle/>
                    <a:p>
                      <a:pPr algn="l"/>
                      <a:r>
                        <a:rPr lang="pt-BR" sz="1600" dirty="0"/>
                        <a:t>Implementarea certificatelor electronice de concediu medical</a:t>
                      </a:r>
                      <a:endParaRPr lang="en-US" sz="1600" dirty="0"/>
                    </a:p>
                  </a:txBody>
                  <a:tcPr anchor="ctr"/>
                </a:tc>
                <a:tc>
                  <a:txBody>
                    <a:bodyPr/>
                    <a:lstStyle/>
                    <a:p>
                      <a:pPr algn="ctr"/>
                      <a:r>
                        <a:rPr lang="ro-RO" sz="1600" b="1" dirty="0"/>
                        <a:t>1</a:t>
                      </a:r>
                      <a:endParaRPr lang="en-US" sz="1600" b="1" dirty="0"/>
                    </a:p>
                  </a:txBody>
                  <a:tcPr anchor="ctr"/>
                </a:tc>
                <a:extLst>
                  <a:ext uri="{0D108BD9-81ED-4DB2-BD59-A6C34878D82A}">
                    <a16:rowId xmlns:a16="http://schemas.microsoft.com/office/drawing/2014/main" val="1907358656"/>
                  </a:ext>
                </a:extLst>
              </a:tr>
              <a:tr h="314167">
                <a:tc>
                  <a:txBody>
                    <a:bodyPr/>
                    <a:lstStyle/>
                    <a:p>
                      <a:r>
                        <a:rPr lang="ro-RO" sz="1400" dirty="0"/>
                        <a:t>25.</a:t>
                      </a:r>
                      <a:endParaRPr lang="en-US" sz="1400" dirty="0"/>
                    </a:p>
                  </a:txBody>
                  <a:tcPr anchor="ctr"/>
                </a:tc>
                <a:tc>
                  <a:txBody>
                    <a:bodyPr/>
                    <a:lstStyle/>
                    <a:p>
                      <a:r>
                        <a:rPr lang="it-IT" sz="1500" dirty="0"/>
                        <a:t>Promovarea comunicării nonviolente și excluderea stereotipurilor din societate</a:t>
                      </a:r>
                      <a:endParaRPr lang="en-US" sz="1500" dirty="0"/>
                    </a:p>
                  </a:txBody>
                  <a:tcPr anchor="ctr"/>
                </a:tc>
                <a:tc>
                  <a:txBody>
                    <a:bodyPr/>
                    <a:lstStyle/>
                    <a:p>
                      <a:pPr algn="ctr"/>
                      <a:r>
                        <a:rPr lang="ro-RO" sz="1600" b="1" dirty="0"/>
                        <a:t>3</a:t>
                      </a:r>
                      <a:endParaRPr lang="en-US" sz="1600" b="1" dirty="0"/>
                    </a:p>
                  </a:txBody>
                  <a:tcPr anchor="ctr"/>
                </a:tc>
                <a:tc>
                  <a:txBody>
                    <a:bodyPr/>
                    <a:lstStyle/>
                    <a:p>
                      <a:pPr algn="ctr"/>
                      <a:r>
                        <a:rPr lang="ro-RO" sz="1400" dirty="0"/>
                        <a:t>36.</a:t>
                      </a:r>
                      <a:endParaRPr lang="en-US" sz="1400" dirty="0"/>
                    </a:p>
                  </a:txBody>
                  <a:tcPr anchor="ctr"/>
                </a:tc>
                <a:tc>
                  <a:txBody>
                    <a:bodyPr/>
                    <a:lstStyle/>
                    <a:p>
                      <a:pPr algn="l"/>
                      <a:r>
                        <a:rPr lang="en-US" sz="1500" dirty="0" err="1"/>
                        <a:t>Asigurarea</a:t>
                      </a:r>
                      <a:r>
                        <a:rPr lang="en-US" sz="1500" dirty="0"/>
                        <a:t> </a:t>
                      </a:r>
                      <a:r>
                        <a:rPr lang="en-US" sz="1500" dirty="0" err="1"/>
                        <a:t>drepturilor</a:t>
                      </a:r>
                      <a:r>
                        <a:rPr lang="en-US" sz="1500" dirty="0"/>
                        <a:t> de </a:t>
                      </a:r>
                      <a:r>
                        <a:rPr lang="en-US" sz="1500" dirty="0" err="1"/>
                        <a:t>securitate</a:t>
                      </a:r>
                      <a:r>
                        <a:rPr lang="en-US" sz="1500" dirty="0"/>
                        <a:t> </a:t>
                      </a:r>
                      <a:r>
                        <a:rPr lang="en-US" sz="1500" dirty="0" err="1"/>
                        <a:t>socială</a:t>
                      </a:r>
                      <a:r>
                        <a:rPr lang="en-US" sz="1500" dirty="0"/>
                        <a:t> </a:t>
                      </a:r>
                      <a:r>
                        <a:rPr lang="en-US" sz="1500" dirty="0" err="1"/>
                        <a:t>pentru</a:t>
                      </a:r>
                      <a:r>
                        <a:rPr lang="en-US" sz="1500" dirty="0"/>
                        <a:t> </a:t>
                      </a:r>
                      <a:r>
                        <a:rPr lang="en-US" sz="1500" dirty="0" err="1"/>
                        <a:t>lucrătorii</a:t>
                      </a:r>
                      <a:r>
                        <a:rPr lang="en-US" sz="1500" dirty="0"/>
                        <a:t> </a:t>
                      </a:r>
                      <a:r>
                        <a:rPr lang="en-US" sz="1500" dirty="0" err="1"/>
                        <a:t>migrați</a:t>
                      </a:r>
                      <a:r>
                        <a:rPr lang="en-US" sz="1500" dirty="0"/>
                        <a:t> </a:t>
                      </a:r>
                      <a:r>
                        <a:rPr lang="en-US" sz="1500" dirty="0" err="1"/>
                        <a:t>în</a:t>
                      </a:r>
                      <a:r>
                        <a:rPr lang="en-US" sz="1500" dirty="0"/>
                        <a:t> </a:t>
                      </a:r>
                      <a:r>
                        <a:rPr lang="en-US" sz="1500" dirty="0" err="1"/>
                        <a:t>baza</a:t>
                      </a:r>
                      <a:r>
                        <a:rPr lang="en-US" sz="1500" dirty="0"/>
                        <a:t> </a:t>
                      </a:r>
                      <a:r>
                        <a:rPr lang="en-US" sz="1500" dirty="0" err="1"/>
                        <a:t>acordurilor</a:t>
                      </a:r>
                      <a:r>
                        <a:rPr lang="en-US" sz="1500" dirty="0"/>
                        <a:t> </a:t>
                      </a:r>
                      <a:r>
                        <a:rPr lang="en-US" sz="1500" dirty="0" err="1"/>
                        <a:t>bilaterale</a:t>
                      </a:r>
                      <a:endParaRPr lang="en-US" sz="1500" dirty="0"/>
                    </a:p>
                  </a:txBody>
                  <a:tcPr anchor="ctr"/>
                </a:tc>
                <a:tc>
                  <a:txBody>
                    <a:bodyPr/>
                    <a:lstStyle/>
                    <a:p>
                      <a:pPr algn="ctr"/>
                      <a:r>
                        <a:rPr lang="ro-RO" sz="1600" b="1" dirty="0"/>
                        <a:t>2</a:t>
                      </a:r>
                      <a:endParaRPr lang="en-US" sz="1600" b="1" dirty="0"/>
                    </a:p>
                  </a:txBody>
                  <a:tcPr anchor="ctr"/>
                </a:tc>
                <a:extLst>
                  <a:ext uri="{0D108BD9-81ED-4DB2-BD59-A6C34878D82A}">
                    <a16:rowId xmlns:a16="http://schemas.microsoft.com/office/drawing/2014/main" val="485152351"/>
                  </a:ext>
                </a:extLst>
              </a:tr>
              <a:tr h="314167">
                <a:tc>
                  <a:txBody>
                    <a:bodyPr/>
                    <a:lstStyle/>
                    <a:p>
                      <a:r>
                        <a:rPr lang="ro-RO" sz="1400" dirty="0"/>
                        <a:t>26.</a:t>
                      </a:r>
                      <a:endParaRPr lang="en-US" sz="1400" dirty="0"/>
                    </a:p>
                  </a:txBody>
                  <a:tcPr anchor="ctr"/>
                </a:tc>
                <a:tc>
                  <a:txBody>
                    <a:bodyPr/>
                    <a:lstStyle/>
                    <a:p>
                      <a:r>
                        <a:rPr lang="en-US" sz="1500" dirty="0" err="1"/>
                        <a:t>Promovarea</a:t>
                      </a:r>
                      <a:r>
                        <a:rPr lang="en-US" sz="1500" dirty="0"/>
                        <a:t> </a:t>
                      </a:r>
                      <a:r>
                        <a:rPr lang="en-US" sz="1500" dirty="0" err="1"/>
                        <a:t>incluziunii</a:t>
                      </a:r>
                      <a:r>
                        <a:rPr lang="en-US" sz="1500" dirty="0"/>
                        <a:t> </a:t>
                      </a:r>
                      <a:r>
                        <a:rPr lang="en-US" sz="1500" dirty="0" err="1"/>
                        <a:t>sociale</a:t>
                      </a:r>
                      <a:r>
                        <a:rPr lang="en-US" sz="1500" dirty="0"/>
                        <a:t> a </a:t>
                      </a:r>
                      <a:r>
                        <a:rPr lang="en-US" sz="1500" dirty="0" err="1"/>
                        <a:t>persoanelor</a:t>
                      </a:r>
                      <a:r>
                        <a:rPr lang="en-US" sz="1500" dirty="0"/>
                        <a:t> cu </a:t>
                      </a:r>
                      <a:r>
                        <a:rPr lang="en-US" sz="1500" dirty="0" err="1"/>
                        <a:t>dizabilități</a:t>
                      </a:r>
                      <a:r>
                        <a:rPr lang="en-US" sz="1500" dirty="0"/>
                        <a:t> </a:t>
                      </a:r>
                    </a:p>
                  </a:txBody>
                  <a:tcPr anchor="ctr"/>
                </a:tc>
                <a:tc>
                  <a:txBody>
                    <a:bodyPr/>
                    <a:lstStyle/>
                    <a:p>
                      <a:pPr algn="ctr"/>
                      <a:r>
                        <a:rPr lang="ro-RO" sz="1600" b="1" dirty="0"/>
                        <a:t>4</a:t>
                      </a:r>
                      <a:endParaRPr lang="en-US" sz="1600" b="1" dirty="0"/>
                    </a:p>
                  </a:txBody>
                  <a:tcPr anchor="ctr"/>
                </a:tc>
                <a:tc>
                  <a:txBody>
                    <a:bodyPr/>
                    <a:lstStyle/>
                    <a:p>
                      <a:pPr algn="ctr"/>
                      <a:r>
                        <a:rPr lang="ro-RO" sz="1400" dirty="0"/>
                        <a:t>37.</a:t>
                      </a:r>
                      <a:endParaRPr lang="en-US" sz="1400" dirty="0"/>
                    </a:p>
                  </a:txBody>
                  <a:tcPr anchor="ctr"/>
                </a:tc>
                <a:tc>
                  <a:txBody>
                    <a:bodyPr/>
                    <a:lstStyle/>
                    <a:p>
                      <a:pPr algn="l"/>
                      <a:r>
                        <a:rPr lang="en-US" sz="1500" b="1" dirty="0" err="1">
                          <a:solidFill>
                            <a:srgbClr val="FF0000"/>
                          </a:solidFill>
                        </a:rPr>
                        <a:t>Elaborarea</a:t>
                      </a:r>
                      <a:r>
                        <a:rPr lang="en-US" sz="1500" b="1" dirty="0">
                          <a:solidFill>
                            <a:srgbClr val="FF0000"/>
                          </a:solidFill>
                        </a:rPr>
                        <a:t> </a:t>
                      </a:r>
                      <a:r>
                        <a:rPr lang="en-US" sz="1500" b="1" dirty="0" err="1">
                          <a:solidFill>
                            <a:srgbClr val="FF0000"/>
                          </a:solidFill>
                        </a:rPr>
                        <a:t>cadrului</a:t>
                      </a:r>
                      <a:r>
                        <a:rPr lang="en-US" sz="1500" b="1" dirty="0">
                          <a:solidFill>
                            <a:srgbClr val="FF0000"/>
                          </a:solidFill>
                        </a:rPr>
                        <a:t> </a:t>
                      </a:r>
                      <a:r>
                        <a:rPr lang="en-US" sz="1500" b="1" dirty="0" err="1">
                          <a:solidFill>
                            <a:srgbClr val="FF0000"/>
                          </a:solidFill>
                        </a:rPr>
                        <a:t>normativ</a:t>
                      </a:r>
                      <a:r>
                        <a:rPr lang="en-US" sz="1500" b="1" dirty="0">
                          <a:solidFill>
                            <a:srgbClr val="FF0000"/>
                          </a:solidFill>
                        </a:rPr>
                        <a:t> </a:t>
                      </a:r>
                      <a:r>
                        <a:rPr lang="en-US" sz="1500" b="1" dirty="0" err="1">
                          <a:solidFill>
                            <a:srgbClr val="FF0000"/>
                          </a:solidFill>
                        </a:rPr>
                        <a:t>în</a:t>
                      </a:r>
                      <a:r>
                        <a:rPr lang="en-US" sz="1500" b="1" dirty="0">
                          <a:solidFill>
                            <a:srgbClr val="FF0000"/>
                          </a:solidFill>
                        </a:rPr>
                        <a:t> </a:t>
                      </a:r>
                      <a:r>
                        <a:rPr lang="en-US" sz="1500" b="1" dirty="0" err="1">
                          <a:solidFill>
                            <a:srgbClr val="FF0000"/>
                          </a:solidFill>
                        </a:rPr>
                        <a:t>domeniul</a:t>
                      </a:r>
                      <a:r>
                        <a:rPr lang="en-US" sz="1500" b="1" dirty="0">
                          <a:solidFill>
                            <a:srgbClr val="FF0000"/>
                          </a:solidFill>
                        </a:rPr>
                        <a:t> </a:t>
                      </a:r>
                      <a:r>
                        <a:rPr lang="en-US" sz="1500" b="1" dirty="0" err="1">
                          <a:solidFill>
                            <a:srgbClr val="FF0000"/>
                          </a:solidFill>
                        </a:rPr>
                        <a:t>finanţării</a:t>
                      </a:r>
                      <a:r>
                        <a:rPr lang="en-US" sz="1500" b="1" dirty="0">
                          <a:solidFill>
                            <a:srgbClr val="FF0000"/>
                          </a:solidFill>
                        </a:rPr>
                        <a:t> </a:t>
                      </a:r>
                      <a:r>
                        <a:rPr lang="en-US" sz="1500" b="1" dirty="0" err="1">
                          <a:solidFill>
                            <a:srgbClr val="FF0000"/>
                          </a:solidFill>
                        </a:rPr>
                        <a:t>sistemului</a:t>
                      </a:r>
                      <a:r>
                        <a:rPr lang="en-US" sz="1500" b="1" dirty="0">
                          <a:solidFill>
                            <a:srgbClr val="FF0000"/>
                          </a:solidFill>
                        </a:rPr>
                        <a:t> de </a:t>
                      </a:r>
                      <a:r>
                        <a:rPr lang="en-US" sz="1500" b="1" dirty="0" err="1">
                          <a:solidFill>
                            <a:srgbClr val="FF0000"/>
                          </a:solidFill>
                        </a:rPr>
                        <a:t>asigurări</a:t>
                      </a:r>
                      <a:r>
                        <a:rPr lang="en-US" sz="1500" b="1" dirty="0">
                          <a:solidFill>
                            <a:srgbClr val="FF0000"/>
                          </a:solidFill>
                        </a:rPr>
                        <a:t> </a:t>
                      </a:r>
                      <a:r>
                        <a:rPr lang="en-US" sz="1500" b="1" dirty="0" err="1">
                          <a:solidFill>
                            <a:srgbClr val="FF0000"/>
                          </a:solidFill>
                        </a:rPr>
                        <a:t>obligatorii</a:t>
                      </a:r>
                      <a:r>
                        <a:rPr lang="en-US" sz="1500" b="1" dirty="0">
                          <a:solidFill>
                            <a:srgbClr val="FF0000"/>
                          </a:solidFill>
                        </a:rPr>
                        <a:t> de </a:t>
                      </a:r>
                      <a:r>
                        <a:rPr lang="en-US" sz="1500" b="1" dirty="0" err="1">
                          <a:solidFill>
                            <a:srgbClr val="FF0000"/>
                          </a:solidFill>
                        </a:rPr>
                        <a:t>asistenţă</a:t>
                      </a:r>
                      <a:r>
                        <a:rPr lang="en-US" sz="1500" b="1" dirty="0">
                          <a:solidFill>
                            <a:srgbClr val="FF0000"/>
                          </a:solidFill>
                        </a:rPr>
                        <a:t> </a:t>
                      </a:r>
                      <a:r>
                        <a:rPr lang="en-US" sz="1500" b="1" dirty="0" err="1">
                          <a:solidFill>
                            <a:srgbClr val="FF0000"/>
                          </a:solidFill>
                        </a:rPr>
                        <a:t>medicală</a:t>
                      </a:r>
                      <a:endParaRPr lang="en-US" sz="1500" b="1" dirty="0">
                        <a:solidFill>
                          <a:srgbClr val="FF0000"/>
                        </a:solidFill>
                      </a:endParaRPr>
                    </a:p>
                  </a:txBody>
                  <a:tcPr anchor="ctr"/>
                </a:tc>
                <a:tc>
                  <a:txBody>
                    <a:bodyPr/>
                    <a:lstStyle/>
                    <a:p>
                      <a:pPr algn="ctr"/>
                      <a:r>
                        <a:rPr lang="ro-RO" sz="1600" b="1" dirty="0"/>
                        <a:t>4</a:t>
                      </a:r>
                      <a:endParaRPr lang="en-US" sz="1600" b="1" dirty="0"/>
                    </a:p>
                  </a:txBody>
                  <a:tcPr anchor="ctr"/>
                </a:tc>
                <a:extLst>
                  <a:ext uri="{0D108BD9-81ED-4DB2-BD59-A6C34878D82A}">
                    <a16:rowId xmlns:a16="http://schemas.microsoft.com/office/drawing/2014/main" val="4192522831"/>
                  </a:ext>
                </a:extLst>
              </a:tr>
              <a:tr h="314167">
                <a:tc>
                  <a:txBody>
                    <a:bodyPr/>
                    <a:lstStyle/>
                    <a:p>
                      <a:r>
                        <a:rPr lang="ro-RO" sz="1400" dirty="0"/>
                        <a:t>27.</a:t>
                      </a:r>
                      <a:endParaRPr lang="en-US" sz="1400" dirty="0"/>
                    </a:p>
                  </a:txBody>
                  <a:tcPr anchor="ctr"/>
                </a:tc>
                <a:tc>
                  <a:txBody>
                    <a:bodyPr/>
                    <a:lstStyle/>
                    <a:p>
                      <a:r>
                        <a:rPr lang="en-US" sz="1500" dirty="0" err="1"/>
                        <a:t>Dezvoltarea</a:t>
                      </a:r>
                      <a:r>
                        <a:rPr lang="en-US" sz="1500" dirty="0"/>
                        <a:t> </a:t>
                      </a:r>
                      <a:r>
                        <a:rPr lang="en-US" sz="1500" dirty="0" err="1"/>
                        <a:t>politicilor</a:t>
                      </a:r>
                      <a:r>
                        <a:rPr lang="en-US" sz="1500" dirty="0"/>
                        <a:t> proactive de </a:t>
                      </a:r>
                      <a:r>
                        <a:rPr lang="en-US" sz="1500" dirty="0" err="1"/>
                        <a:t>protecție</a:t>
                      </a:r>
                      <a:r>
                        <a:rPr lang="en-US" sz="1500" dirty="0"/>
                        <a:t> a </a:t>
                      </a:r>
                      <a:r>
                        <a:rPr lang="en-US" sz="1500" dirty="0" err="1"/>
                        <a:t>drepturilor</a:t>
                      </a:r>
                      <a:r>
                        <a:rPr lang="en-US" sz="1500" dirty="0"/>
                        <a:t> </a:t>
                      </a:r>
                      <a:r>
                        <a:rPr lang="en-US" sz="1500" dirty="0" err="1"/>
                        <a:t>copilului</a:t>
                      </a:r>
                      <a:r>
                        <a:rPr lang="en-US" sz="1500" dirty="0"/>
                        <a:t> </a:t>
                      </a:r>
                      <a:r>
                        <a:rPr lang="en-US" sz="1500" dirty="0" err="1"/>
                        <a:t>și</a:t>
                      </a:r>
                      <a:r>
                        <a:rPr lang="en-US" sz="1500" dirty="0"/>
                        <a:t> de </a:t>
                      </a:r>
                      <a:r>
                        <a:rPr lang="en-US" sz="1500" dirty="0" err="1"/>
                        <a:t>susţinere</a:t>
                      </a:r>
                      <a:r>
                        <a:rPr lang="en-US" sz="1500" dirty="0"/>
                        <a:t> a </a:t>
                      </a:r>
                      <a:r>
                        <a:rPr lang="en-US" sz="1500" dirty="0" err="1"/>
                        <a:t>familiilor</a:t>
                      </a:r>
                      <a:r>
                        <a:rPr lang="en-US" sz="1500" dirty="0"/>
                        <a:t> cu </a:t>
                      </a:r>
                      <a:r>
                        <a:rPr lang="en-US" sz="1500" dirty="0" err="1"/>
                        <a:t>copii</a:t>
                      </a:r>
                      <a:endParaRPr lang="en-US" sz="1500" dirty="0"/>
                    </a:p>
                  </a:txBody>
                  <a:tcPr anchor="ctr"/>
                </a:tc>
                <a:tc>
                  <a:txBody>
                    <a:bodyPr/>
                    <a:lstStyle/>
                    <a:p>
                      <a:pPr algn="ctr"/>
                      <a:r>
                        <a:rPr lang="ro-RO" sz="1600" b="1" dirty="0"/>
                        <a:t>10</a:t>
                      </a:r>
                      <a:endParaRPr lang="en-US" sz="1600" b="1" dirty="0"/>
                    </a:p>
                  </a:txBody>
                  <a:tcPr anchor="ctr"/>
                </a:tc>
                <a:tc>
                  <a:txBody>
                    <a:bodyPr/>
                    <a:lstStyle/>
                    <a:p>
                      <a:pPr algn="ctr"/>
                      <a:r>
                        <a:rPr lang="ro-RO" sz="1400" dirty="0"/>
                        <a:t>38.</a:t>
                      </a:r>
                      <a:endParaRPr lang="en-US" sz="1400" dirty="0"/>
                    </a:p>
                  </a:txBody>
                  <a:tcPr anchor="ctr"/>
                </a:tc>
                <a:tc>
                  <a:txBody>
                    <a:bodyPr/>
                    <a:lstStyle/>
                    <a:p>
                      <a:pPr algn="l"/>
                      <a:r>
                        <a:rPr lang="ro-RO" sz="1500" dirty="0"/>
                        <a:t>P</a:t>
                      </a:r>
                      <a:r>
                        <a:rPr lang="en-US" sz="1500" dirty="0" err="1"/>
                        <a:t>erfecționarea</a:t>
                      </a:r>
                      <a:r>
                        <a:rPr lang="en-US" sz="1500" dirty="0"/>
                        <a:t> </a:t>
                      </a:r>
                      <a:r>
                        <a:rPr lang="en-US" sz="1500" dirty="0" err="1"/>
                        <a:t>cadrului</a:t>
                      </a:r>
                      <a:r>
                        <a:rPr lang="en-US" sz="1500" dirty="0"/>
                        <a:t> </a:t>
                      </a:r>
                      <a:r>
                        <a:rPr lang="en-US" sz="1500" dirty="0" err="1"/>
                        <a:t>normativ</a:t>
                      </a:r>
                      <a:r>
                        <a:rPr lang="en-US" sz="1500" dirty="0"/>
                        <a:t> </a:t>
                      </a:r>
                      <a:r>
                        <a:rPr lang="en-US" sz="1500" dirty="0" err="1"/>
                        <a:t>în</a:t>
                      </a:r>
                      <a:r>
                        <a:rPr lang="en-US" sz="1500" dirty="0"/>
                        <a:t> </a:t>
                      </a:r>
                      <a:r>
                        <a:rPr lang="en-US" sz="1500" dirty="0" err="1"/>
                        <a:t>domeniul</a:t>
                      </a:r>
                      <a:r>
                        <a:rPr lang="en-US" sz="1500" dirty="0"/>
                        <a:t> </a:t>
                      </a:r>
                      <a:r>
                        <a:rPr lang="en-US" sz="1500" dirty="0" err="1"/>
                        <a:t>muncii</a:t>
                      </a:r>
                      <a:r>
                        <a:rPr lang="en-US" sz="1500" dirty="0"/>
                        <a:t> </a:t>
                      </a:r>
                      <a:r>
                        <a:rPr lang="en-US" sz="1500" dirty="0" err="1"/>
                        <a:t>pentru</a:t>
                      </a:r>
                      <a:r>
                        <a:rPr lang="en-US" sz="1500" dirty="0"/>
                        <a:t> </a:t>
                      </a:r>
                      <a:r>
                        <a:rPr lang="en-US" sz="1500" dirty="0" err="1"/>
                        <a:t>asigurarea</a:t>
                      </a:r>
                      <a:r>
                        <a:rPr lang="en-US" sz="1500" dirty="0"/>
                        <a:t> </a:t>
                      </a:r>
                      <a:r>
                        <a:rPr lang="en-US" sz="1500" dirty="0" err="1"/>
                        <a:t>echilibru</a:t>
                      </a:r>
                      <a:r>
                        <a:rPr lang="ro-RO" sz="1500" dirty="0"/>
                        <a:t>lui</a:t>
                      </a:r>
                      <a:r>
                        <a:rPr lang="en-US" sz="1500" dirty="0"/>
                        <a:t> </a:t>
                      </a:r>
                      <a:r>
                        <a:rPr lang="en-US" sz="1500" dirty="0" err="1"/>
                        <a:t>între</a:t>
                      </a:r>
                      <a:r>
                        <a:rPr lang="en-US" sz="1500" dirty="0"/>
                        <a:t> </a:t>
                      </a:r>
                      <a:r>
                        <a:rPr lang="en-US" sz="1500" dirty="0" err="1"/>
                        <a:t>drepturile</a:t>
                      </a:r>
                      <a:r>
                        <a:rPr lang="en-US" sz="1500" dirty="0"/>
                        <a:t> </a:t>
                      </a:r>
                      <a:r>
                        <a:rPr lang="en-US" sz="1500" dirty="0" err="1"/>
                        <a:t>și</a:t>
                      </a:r>
                      <a:r>
                        <a:rPr lang="en-US" sz="1500" dirty="0"/>
                        <a:t> </a:t>
                      </a:r>
                      <a:r>
                        <a:rPr lang="en-US" sz="1500" dirty="0" err="1"/>
                        <a:t>interesele</a:t>
                      </a:r>
                      <a:r>
                        <a:rPr lang="en-US" sz="1500" dirty="0"/>
                        <a:t> </a:t>
                      </a:r>
                      <a:r>
                        <a:rPr lang="en-US" sz="1500" dirty="0" err="1"/>
                        <a:t>angajatorilor</a:t>
                      </a:r>
                      <a:r>
                        <a:rPr lang="en-US" sz="1500" dirty="0"/>
                        <a:t> </a:t>
                      </a:r>
                      <a:r>
                        <a:rPr lang="en-US" sz="1500" dirty="0" err="1"/>
                        <a:t>și</a:t>
                      </a:r>
                      <a:r>
                        <a:rPr lang="en-US" sz="1500" dirty="0"/>
                        <a:t> </a:t>
                      </a:r>
                      <a:r>
                        <a:rPr lang="en-US" sz="1500" dirty="0" err="1"/>
                        <a:t>salariaților</a:t>
                      </a:r>
                      <a:endParaRPr lang="en-US" sz="1500" dirty="0"/>
                    </a:p>
                  </a:txBody>
                  <a:tcPr anchor="ctr"/>
                </a:tc>
                <a:tc>
                  <a:txBody>
                    <a:bodyPr/>
                    <a:lstStyle/>
                    <a:p>
                      <a:pPr algn="ctr"/>
                      <a:r>
                        <a:rPr lang="ro-RO" sz="1600" b="1" dirty="0"/>
                        <a:t>3</a:t>
                      </a:r>
                      <a:endParaRPr lang="en-US" sz="1600" b="1" dirty="0"/>
                    </a:p>
                  </a:txBody>
                  <a:tcPr anchor="ctr"/>
                </a:tc>
                <a:extLst>
                  <a:ext uri="{0D108BD9-81ED-4DB2-BD59-A6C34878D82A}">
                    <a16:rowId xmlns:a16="http://schemas.microsoft.com/office/drawing/2014/main" val="94320433"/>
                  </a:ext>
                </a:extLst>
              </a:tr>
              <a:tr h="314167">
                <a:tc>
                  <a:txBody>
                    <a:bodyPr/>
                    <a:lstStyle/>
                    <a:p>
                      <a:r>
                        <a:rPr lang="ro-RO" sz="1400" dirty="0"/>
                        <a:t>28.</a:t>
                      </a:r>
                      <a:endParaRPr lang="en-US" sz="1400" dirty="0"/>
                    </a:p>
                  </a:txBody>
                  <a:tcPr anchor="ctr"/>
                </a:tc>
                <a:tc>
                  <a:txBody>
                    <a:bodyPr/>
                    <a:lstStyle/>
                    <a:p>
                      <a:pPr marL="0" indent="0"/>
                      <a:r>
                        <a:rPr lang="it-IT" sz="1500" dirty="0"/>
                        <a:t>Asigurarea accesului la servicii sociale de calitate pentru grupurile defavorizate </a:t>
                      </a:r>
                      <a:endParaRPr lang="en-US" sz="1500" dirty="0"/>
                    </a:p>
                  </a:txBody>
                  <a:tcPr anchor="ctr"/>
                </a:tc>
                <a:tc>
                  <a:txBody>
                    <a:bodyPr/>
                    <a:lstStyle/>
                    <a:p>
                      <a:pPr algn="ctr"/>
                      <a:r>
                        <a:rPr lang="ro-RO" sz="1600" b="1" dirty="0"/>
                        <a:t>5</a:t>
                      </a:r>
                      <a:endParaRPr lang="en-US" sz="1600" b="1" dirty="0"/>
                    </a:p>
                  </a:txBody>
                  <a:tcPr anchor="ctr"/>
                </a:tc>
                <a:tc>
                  <a:txBody>
                    <a:bodyPr/>
                    <a:lstStyle/>
                    <a:p>
                      <a:pPr algn="ctr"/>
                      <a:r>
                        <a:rPr lang="ro-RO" sz="1400" dirty="0"/>
                        <a:t>39.</a:t>
                      </a:r>
                      <a:endParaRPr lang="en-US" sz="1400" dirty="0"/>
                    </a:p>
                  </a:txBody>
                  <a:tcPr anchor="ctr"/>
                </a:tc>
                <a:tc>
                  <a:txBody>
                    <a:bodyPr/>
                    <a:lstStyle/>
                    <a:p>
                      <a:pPr algn="l"/>
                      <a:r>
                        <a:rPr lang="en-US" sz="1500" b="1" dirty="0" err="1">
                          <a:solidFill>
                            <a:srgbClr val="FF0000"/>
                          </a:solidFill>
                        </a:rPr>
                        <a:t>Asigurarea</a:t>
                      </a:r>
                      <a:r>
                        <a:rPr lang="en-US" sz="1500" b="1" dirty="0">
                          <a:solidFill>
                            <a:srgbClr val="FF0000"/>
                          </a:solidFill>
                        </a:rPr>
                        <a:t> </a:t>
                      </a:r>
                      <a:r>
                        <a:rPr lang="en-US" sz="1500" b="1" dirty="0" err="1">
                          <a:solidFill>
                            <a:srgbClr val="FF0000"/>
                          </a:solidFill>
                        </a:rPr>
                        <a:t>transpunerii</a:t>
                      </a:r>
                      <a:r>
                        <a:rPr lang="en-US" sz="1500" b="1" dirty="0">
                          <a:solidFill>
                            <a:srgbClr val="FF0000"/>
                          </a:solidFill>
                        </a:rPr>
                        <a:t> </a:t>
                      </a:r>
                      <a:r>
                        <a:rPr lang="en-US" sz="1500" b="1" dirty="0" err="1">
                          <a:solidFill>
                            <a:srgbClr val="FF0000"/>
                          </a:solidFill>
                        </a:rPr>
                        <a:t>directivelor</a:t>
                      </a:r>
                      <a:r>
                        <a:rPr lang="en-US" sz="1500" b="1" dirty="0">
                          <a:solidFill>
                            <a:srgbClr val="FF0000"/>
                          </a:solidFill>
                        </a:rPr>
                        <a:t> UE pe </a:t>
                      </a:r>
                      <a:r>
                        <a:rPr lang="en-US" sz="1500" b="1" dirty="0" err="1">
                          <a:solidFill>
                            <a:srgbClr val="FF0000"/>
                          </a:solidFill>
                        </a:rPr>
                        <a:t>domeniul</a:t>
                      </a:r>
                      <a:r>
                        <a:rPr lang="en-US" sz="1500" b="1" dirty="0">
                          <a:solidFill>
                            <a:srgbClr val="FF0000"/>
                          </a:solidFill>
                        </a:rPr>
                        <a:t> </a:t>
                      </a:r>
                      <a:r>
                        <a:rPr lang="en-US" sz="1500" b="1" dirty="0" err="1">
                          <a:solidFill>
                            <a:srgbClr val="FF0000"/>
                          </a:solidFill>
                        </a:rPr>
                        <a:t>securității</a:t>
                      </a:r>
                      <a:r>
                        <a:rPr lang="en-US" sz="1500" b="1" dirty="0">
                          <a:solidFill>
                            <a:srgbClr val="FF0000"/>
                          </a:solidFill>
                        </a:rPr>
                        <a:t> </a:t>
                      </a:r>
                      <a:r>
                        <a:rPr lang="en-US" sz="1500" b="1" dirty="0" err="1">
                          <a:solidFill>
                            <a:srgbClr val="FF0000"/>
                          </a:solidFill>
                        </a:rPr>
                        <a:t>și</a:t>
                      </a:r>
                      <a:r>
                        <a:rPr lang="en-US" sz="1500" b="1" dirty="0">
                          <a:solidFill>
                            <a:srgbClr val="FF0000"/>
                          </a:solidFill>
                        </a:rPr>
                        <a:t> </a:t>
                      </a:r>
                      <a:r>
                        <a:rPr lang="en-US" sz="1500" b="1" dirty="0" err="1">
                          <a:solidFill>
                            <a:srgbClr val="FF0000"/>
                          </a:solidFill>
                        </a:rPr>
                        <a:t>sănătății</a:t>
                      </a:r>
                      <a:r>
                        <a:rPr lang="en-US" sz="1500" b="1" dirty="0">
                          <a:solidFill>
                            <a:srgbClr val="FF0000"/>
                          </a:solidFill>
                        </a:rPr>
                        <a:t> </a:t>
                      </a:r>
                      <a:r>
                        <a:rPr lang="en-US" sz="1500" b="1" dirty="0" err="1">
                          <a:solidFill>
                            <a:srgbClr val="FF0000"/>
                          </a:solidFill>
                        </a:rPr>
                        <a:t>în</a:t>
                      </a:r>
                      <a:r>
                        <a:rPr lang="en-US" sz="1500" b="1" dirty="0">
                          <a:solidFill>
                            <a:srgbClr val="FF0000"/>
                          </a:solidFill>
                        </a:rPr>
                        <a:t> </a:t>
                      </a:r>
                      <a:r>
                        <a:rPr lang="en-US" sz="1500" b="1" dirty="0" err="1">
                          <a:solidFill>
                            <a:srgbClr val="FF0000"/>
                          </a:solidFill>
                        </a:rPr>
                        <a:t>muncă</a:t>
                      </a:r>
                      <a:r>
                        <a:rPr lang="en-US" sz="1500" b="1" dirty="0">
                          <a:solidFill>
                            <a:srgbClr val="FF0000"/>
                          </a:solidFill>
                        </a:rPr>
                        <a:t> </a:t>
                      </a:r>
                      <a:r>
                        <a:rPr lang="en-US" sz="1500" b="1" dirty="0" err="1">
                          <a:solidFill>
                            <a:srgbClr val="FF0000"/>
                          </a:solidFill>
                        </a:rPr>
                        <a:t>în</a:t>
                      </a:r>
                      <a:r>
                        <a:rPr lang="en-US" sz="1500" b="1" dirty="0">
                          <a:solidFill>
                            <a:srgbClr val="FF0000"/>
                          </a:solidFill>
                        </a:rPr>
                        <a:t> </a:t>
                      </a:r>
                      <a:r>
                        <a:rPr lang="en-US" sz="1500" b="1" dirty="0" err="1">
                          <a:solidFill>
                            <a:srgbClr val="FF0000"/>
                          </a:solidFill>
                        </a:rPr>
                        <a:t>legislația</a:t>
                      </a:r>
                      <a:r>
                        <a:rPr lang="en-US" sz="1500" b="1" dirty="0">
                          <a:solidFill>
                            <a:srgbClr val="FF0000"/>
                          </a:solidFill>
                        </a:rPr>
                        <a:t> </a:t>
                      </a:r>
                      <a:r>
                        <a:rPr lang="en-US" sz="1500" b="1" dirty="0" err="1">
                          <a:solidFill>
                            <a:srgbClr val="FF0000"/>
                          </a:solidFill>
                        </a:rPr>
                        <a:t>națională</a:t>
                      </a:r>
                      <a:r>
                        <a:rPr lang="en-US" sz="1500" b="1" dirty="0">
                          <a:solidFill>
                            <a:srgbClr val="FF0000"/>
                          </a:solidFill>
                        </a:rPr>
                        <a:t> </a:t>
                      </a:r>
                    </a:p>
                  </a:txBody>
                  <a:tcPr anchor="ctr"/>
                </a:tc>
                <a:tc>
                  <a:txBody>
                    <a:bodyPr/>
                    <a:lstStyle/>
                    <a:p>
                      <a:pPr algn="ctr"/>
                      <a:r>
                        <a:rPr lang="ro-RO" sz="1600" b="1" dirty="0"/>
                        <a:t>1</a:t>
                      </a:r>
                      <a:endParaRPr lang="en-US" sz="1600" b="1" dirty="0"/>
                    </a:p>
                  </a:txBody>
                  <a:tcPr anchor="ctr"/>
                </a:tc>
                <a:extLst>
                  <a:ext uri="{0D108BD9-81ED-4DB2-BD59-A6C34878D82A}">
                    <a16:rowId xmlns:a16="http://schemas.microsoft.com/office/drawing/2014/main" val="88540804"/>
                  </a:ext>
                </a:extLst>
              </a:tr>
              <a:tr h="314167">
                <a:tc>
                  <a:txBody>
                    <a:bodyPr/>
                    <a:lstStyle/>
                    <a:p>
                      <a:r>
                        <a:rPr lang="ro-RO" sz="1400" dirty="0"/>
                        <a:t>29.</a:t>
                      </a:r>
                      <a:endParaRPr lang="en-US" sz="1400" dirty="0"/>
                    </a:p>
                  </a:txBody>
                  <a:tcPr anchor="ctr"/>
                </a:tc>
                <a:tc>
                  <a:txBody>
                    <a:bodyPr/>
                    <a:lstStyle/>
                    <a:p>
                      <a:r>
                        <a:rPr lang="pt-BR" sz="1500" dirty="0"/>
                        <a:t>Eficientizarea Programului de ajutor social</a:t>
                      </a:r>
                      <a:endParaRPr lang="en-US" sz="1500" dirty="0"/>
                    </a:p>
                  </a:txBody>
                  <a:tcPr anchor="ctr"/>
                </a:tc>
                <a:tc>
                  <a:txBody>
                    <a:bodyPr/>
                    <a:lstStyle/>
                    <a:p>
                      <a:pPr algn="ctr"/>
                      <a:r>
                        <a:rPr lang="ro-RO" sz="1600" b="1" dirty="0"/>
                        <a:t>3</a:t>
                      </a:r>
                      <a:endParaRPr lang="en-US" sz="1600" b="1" dirty="0"/>
                    </a:p>
                  </a:txBody>
                  <a:tcPr anchor="ctr"/>
                </a:tc>
                <a:tc>
                  <a:txBody>
                    <a:bodyPr/>
                    <a:lstStyle/>
                    <a:p>
                      <a:pPr algn="ctr"/>
                      <a:r>
                        <a:rPr lang="ro-RO" sz="1400" dirty="0"/>
                        <a:t>40.</a:t>
                      </a:r>
                      <a:endParaRPr lang="en-US" sz="1400" dirty="0"/>
                    </a:p>
                  </a:txBody>
                  <a:tcPr anchor="ctr"/>
                </a:tc>
                <a:tc>
                  <a:txBody>
                    <a:bodyPr/>
                    <a:lstStyle/>
                    <a:p>
                      <a:pPr algn="l"/>
                      <a:r>
                        <a:rPr lang="pt-BR" sz="1500" dirty="0"/>
                        <a:t>Reorganizarea sistemului de ocupare a forței de muncă</a:t>
                      </a:r>
                      <a:endParaRPr lang="en-US" sz="1500" dirty="0"/>
                    </a:p>
                  </a:txBody>
                  <a:tcPr anchor="ctr"/>
                </a:tc>
                <a:tc>
                  <a:txBody>
                    <a:bodyPr/>
                    <a:lstStyle/>
                    <a:p>
                      <a:pPr algn="ctr"/>
                      <a:r>
                        <a:rPr lang="ro-RO" sz="1600" b="1" dirty="0"/>
                        <a:t>5</a:t>
                      </a:r>
                      <a:endParaRPr lang="en-US" sz="1600" b="1" dirty="0"/>
                    </a:p>
                  </a:txBody>
                  <a:tcPr anchor="ctr"/>
                </a:tc>
                <a:extLst>
                  <a:ext uri="{0D108BD9-81ED-4DB2-BD59-A6C34878D82A}">
                    <a16:rowId xmlns:a16="http://schemas.microsoft.com/office/drawing/2014/main" val="1857313423"/>
                  </a:ext>
                </a:extLst>
              </a:tr>
              <a:tr h="314167">
                <a:tc>
                  <a:txBody>
                    <a:bodyPr/>
                    <a:lstStyle/>
                    <a:p>
                      <a:r>
                        <a:rPr lang="ro-RO" sz="1400" dirty="0"/>
                        <a:t>30.</a:t>
                      </a:r>
                      <a:endParaRPr lang="en-US" sz="1400" dirty="0"/>
                    </a:p>
                  </a:txBody>
                  <a:tcPr anchor="ctr"/>
                </a:tc>
                <a:tc>
                  <a:txBody>
                    <a:bodyPr/>
                    <a:lstStyle/>
                    <a:p>
                      <a:r>
                        <a:rPr lang="en-US" sz="1500" dirty="0" err="1"/>
                        <a:t>Dezvoltarea</a:t>
                      </a:r>
                      <a:r>
                        <a:rPr lang="en-US" sz="1500" dirty="0"/>
                        <a:t> </a:t>
                      </a:r>
                      <a:r>
                        <a:rPr lang="en-US" sz="1500" dirty="0" err="1"/>
                        <a:t>asistenței</a:t>
                      </a:r>
                      <a:r>
                        <a:rPr lang="en-US" sz="1500" dirty="0"/>
                        <a:t> </a:t>
                      </a:r>
                      <a:r>
                        <a:rPr lang="en-US" sz="1500" dirty="0" err="1"/>
                        <a:t>sociale</a:t>
                      </a:r>
                      <a:r>
                        <a:rPr lang="en-US" sz="1500" dirty="0"/>
                        <a:t> </a:t>
                      </a:r>
                      <a:r>
                        <a:rPr lang="en-US" sz="1500" dirty="0" err="1"/>
                        <a:t>pentru</a:t>
                      </a:r>
                      <a:r>
                        <a:rPr lang="en-US" sz="1500" dirty="0"/>
                        <a:t> a </a:t>
                      </a:r>
                      <a:r>
                        <a:rPr lang="en-US" sz="1500" dirty="0" err="1"/>
                        <a:t>spori</a:t>
                      </a:r>
                      <a:r>
                        <a:rPr lang="en-US" sz="1500" dirty="0"/>
                        <a:t> </a:t>
                      </a:r>
                      <a:r>
                        <a:rPr lang="en-US" sz="1500" dirty="0" err="1"/>
                        <a:t>nivelul</a:t>
                      </a:r>
                      <a:r>
                        <a:rPr lang="en-US" sz="1500" dirty="0"/>
                        <a:t> de </a:t>
                      </a:r>
                      <a:r>
                        <a:rPr lang="en-US" sz="1500" dirty="0" err="1"/>
                        <a:t>protecție</a:t>
                      </a:r>
                      <a:r>
                        <a:rPr lang="en-US" sz="1500" dirty="0"/>
                        <a:t> a </a:t>
                      </a:r>
                      <a:r>
                        <a:rPr lang="en-US" sz="1500" dirty="0" err="1"/>
                        <a:t>cetățenilor</a:t>
                      </a:r>
                      <a:r>
                        <a:rPr lang="en-US" sz="1500" dirty="0"/>
                        <a:t>, </a:t>
                      </a:r>
                      <a:r>
                        <a:rPr lang="en-US" sz="1500" dirty="0" err="1"/>
                        <a:t>familiilor</a:t>
                      </a:r>
                      <a:r>
                        <a:rPr lang="en-US" sz="1500" dirty="0"/>
                        <a:t> </a:t>
                      </a:r>
                      <a:r>
                        <a:rPr lang="en-US" sz="1500" dirty="0" err="1"/>
                        <a:t>și</a:t>
                      </a:r>
                      <a:r>
                        <a:rPr lang="en-US" sz="1500" dirty="0"/>
                        <a:t> </a:t>
                      </a:r>
                      <a:r>
                        <a:rPr lang="en-US" sz="1500" dirty="0" err="1"/>
                        <a:t>coeziunea</a:t>
                      </a:r>
                      <a:r>
                        <a:rPr lang="en-US" sz="1500" dirty="0"/>
                        <a:t> </a:t>
                      </a:r>
                      <a:r>
                        <a:rPr lang="en-US" sz="1500" dirty="0" err="1"/>
                        <a:t>socială</a:t>
                      </a:r>
                      <a:endParaRPr lang="en-US" sz="1500" dirty="0"/>
                    </a:p>
                  </a:txBody>
                  <a:tcPr anchor="ctr"/>
                </a:tc>
                <a:tc>
                  <a:txBody>
                    <a:bodyPr/>
                    <a:lstStyle/>
                    <a:p>
                      <a:pPr algn="ctr"/>
                      <a:r>
                        <a:rPr lang="ro-RO" sz="1600" b="1" dirty="0"/>
                        <a:t>2</a:t>
                      </a:r>
                      <a:endParaRPr lang="en-US" sz="1600" b="1" dirty="0"/>
                    </a:p>
                  </a:txBody>
                  <a:tcPr anchor="ctr"/>
                </a:tc>
                <a:tc>
                  <a:txBody>
                    <a:bodyPr/>
                    <a:lstStyle/>
                    <a:p>
                      <a:pPr algn="ctr"/>
                      <a:r>
                        <a:rPr lang="ro-RO" sz="1400" dirty="0"/>
                        <a:t>41.</a:t>
                      </a:r>
                      <a:endParaRPr lang="en-US" sz="1400" dirty="0"/>
                    </a:p>
                  </a:txBody>
                  <a:tcPr anchor="ctr"/>
                </a:tc>
                <a:tc>
                  <a:txBody>
                    <a:bodyPr/>
                    <a:lstStyle/>
                    <a:p>
                      <a:pPr algn="l"/>
                      <a:r>
                        <a:rPr lang="en-US" sz="1500" dirty="0" err="1"/>
                        <a:t>Asigurarea</a:t>
                      </a:r>
                      <a:r>
                        <a:rPr lang="en-US" sz="1500" dirty="0"/>
                        <a:t> </a:t>
                      </a:r>
                      <a:r>
                        <a:rPr lang="en-US" sz="1500" dirty="0" err="1"/>
                        <a:t>drepturilor</a:t>
                      </a:r>
                      <a:r>
                        <a:rPr lang="en-US" sz="1500" dirty="0"/>
                        <a:t> </a:t>
                      </a:r>
                      <a:r>
                        <a:rPr lang="en-US" sz="1500" dirty="0" err="1"/>
                        <a:t>cetățenilor</a:t>
                      </a:r>
                      <a:r>
                        <a:rPr lang="en-US" sz="1500" dirty="0"/>
                        <a:t> care </a:t>
                      </a:r>
                      <a:r>
                        <a:rPr lang="en-US" sz="1500" dirty="0" err="1"/>
                        <a:t>emigrează</a:t>
                      </a:r>
                      <a:r>
                        <a:rPr lang="en-US" sz="1500" dirty="0"/>
                        <a:t> cu </a:t>
                      </a:r>
                      <a:r>
                        <a:rPr lang="en-US" sz="1500" dirty="0" err="1"/>
                        <a:t>scop</a:t>
                      </a:r>
                      <a:r>
                        <a:rPr lang="en-US" sz="1500" dirty="0"/>
                        <a:t> de </a:t>
                      </a:r>
                      <a:r>
                        <a:rPr lang="en-US" sz="1500" dirty="0" err="1"/>
                        <a:t>muncă</a:t>
                      </a:r>
                      <a:r>
                        <a:rPr lang="en-US" sz="1500" dirty="0"/>
                        <a:t> </a:t>
                      </a:r>
                      <a:r>
                        <a:rPr lang="en-US" sz="1500" dirty="0" err="1"/>
                        <a:t>și</a:t>
                      </a:r>
                      <a:r>
                        <a:rPr lang="en-US" sz="1500" dirty="0"/>
                        <a:t> </a:t>
                      </a:r>
                      <a:r>
                        <a:rPr lang="en-US" sz="1500" dirty="0" err="1"/>
                        <a:t>asigurarea</a:t>
                      </a:r>
                      <a:r>
                        <a:rPr lang="en-US" sz="1500" dirty="0"/>
                        <a:t> </a:t>
                      </a:r>
                      <a:r>
                        <a:rPr lang="en-US" sz="1500" dirty="0" err="1"/>
                        <a:t>reintegrării</a:t>
                      </a:r>
                      <a:r>
                        <a:rPr lang="en-US" sz="1500" dirty="0"/>
                        <a:t> </a:t>
                      </a:r>
                      <a:r>
                        <a:rPr lang="ro-RO" sz="1500" dirty="0"/>
                        <a:t>celor </a:t>
                      </a:r>
                      <a:r>
                        <a:rPr lang="en-US" sz="1500" dirty="0" err="1"/>
                        <a:t>reveniți</a:t>
                      </a:r>
                      <a:endParaRPr lang="en-US" sz="1500" dirty="0"/>
                    </a:p>
                  </a:txBody>
                  <a:tcPr anchor="ctr"/>
                </a:tc>
                <a:tc>
                  <a:txBody>
                    <a:bodyPr/>
                    <a:lstStyle/>
                    <a:p>
                      <a:pPr algn="ctr"/>
                      <a:r>
                        <a:rPr lang="ro-RO" sz="1600" b="1" dirty="0"/>
                        <a:t>3</a:t>
                      </a:r>
                      <a:endParaRPr lang="en-US" sz="1600" b="1" dirty="0"/>
                    </a:p>
                  </a:txBody>
                  <a:tcPr anchor="ctr"/>
                </a:tc>
                <a:extLst>
                  <a:ext uri="{0D108BD9-81ED-4DB2-BD59-A6C34878D82A}">
                    <a16:rowId xmlns:a16="http://schemas.microsoft.com/office/drawing/2014/main" val="3738091744"/>
                  </a:ext>
                </a:extLst>
              </a:tr>
              <a:tr h="314167">
                <a:tc>
                  <a:txBody>
                    <a:bodyPr/>
                    <a:lstStyle/>
                    <a:p>
                      <a:r>
                        <a:rPr lang="ro-RO" sz="1400" dirty="0"/>
                        <a:t>31.</a:t>
                      </a:r>
                      <a:endParaRPr lang="en-US" sz="1400" dirty="0"/>
                    </a:p>
                  </a:txBody>
                  <a:tcPr anchor="ctr"/>
                </a:tc>
                <a:tc>
                  <a:txBody>
                    <a:bodyPr/>
                    <a:lstStyle/>
                    <a:p>
                      <a:r>
                        <a:rPr lang="en-US" sz="1500" b="0" dirty="0" err="1"/>
                        <a:t>Asigurarea</a:t>
                      </a:r>
                      <a:r>
                        <a:rPr lang="en-US" sz="1500" b="0" dirty="0"/>
                        <a:t> </a:t>
                      </a:r>
                      <a:r>
                        <a:rPr lang="en-US" sz="1500" b="0" dirty="0" err="1"/>
                        <a:t>stabilităţii</a:t>
                      </a:r>
                      <a:r>
                        <a:rPr lang="en-US" sz="1500" b="0" dirty="0"/>
                        <a:t>, </a:t>
                      </a:r>
                      <a:r>
                        <a:rPr lang="en-US" sz="1500" b="0" dirty="0" err="1"/>
                        <a:t>durabilităţii</a:t>
                      </a:r>
                      <a:r>
                        <a:rPr lang="en-US" sz="1500" b="0" dirty="0"/>
                        <a:t> şi </a:t>
                      </a:r>
                      <a:r>
                        <a:rPr lang="en-US" sz="1500" b="0" dirty="0" err="1"/>
                        <a:t>transparenţei</a:t>
                      </a:r>
                      <a:r>
                        <a:rPr lang="en-US" sz="1500" b="0" dirty="0"/>
                        <a:t> </a:t>
                      </a:r>
                      <a:r>
                        <a:rPr lang="en-US" sz="1500" b="0" dirty="0" err="1"/>
                        <a:t>sistemului</a:t>
                      </a:r>
                      <a:r>
                        <a:rPr lang="en-US" sz="1500" b="0" dirty="0"/>
                        <a:t> public de </a:t>
                      </a:r>
                      <a:r>
                        <a:rPr lang="en-US" sz="1500" b="0" dirty="0" err="1"/>
                        <a:t>asigurări</a:t>
                      </a:r>
                      <a:r>
                        <a:rPr lang="en-US" sz="1500" b="0" dirty="0"/>
                        <a:t> </a:t>
                      </a:r>
                      <a:r>
                        <a:rPr lang="en-US" sz="1500" b="0" dirty="0" err="1"/>
                        <a:t>sociale</a:t>
                      </a:r>
                      <a:endParaRPr lang="en-US" sz="1500" b="0" dirty="0"/>
                    </a:p>
                  </a:txBody>
                  <a:tcPr anchor="ctr"/>
                </a:tc>
                <a:tc>
                  <a:txBody>
                    <a:bodyPr/>
                    <a:lstStyle/>
                    <a:p>
                      <a:pPr algn="ctr"/>
                      <a:r>
                        <a:rPr lang="ro-RO" sz="1600" b="1" dirty="0"/>
                        <a:t>1</a:t>
                      </a:r>
                      <a:endParaRPr lang="en-US" sz="1600" b="1" dirty="0"/>
                    </a:p>
                  </a:txBody>
                  <a:tcPr anchor="ctr"/>
                </a:tc>
                <a:tc>
                  <a:txBody>
                    <a:bodyPr/>
                    <a:lstStyle/>
                    <a:p>
                      <a:pPr algn="ctr"/>
                      <a:r>
                        <a:rPr lang="ro-RO" sz="1400" dirty="0"/>
                        <a:t>42.</a:t>
                      </a:r>
                      <a:endParaRPr lang="en-US" sz="1400" dirty="0"/>
                    </a:p>
                  </a:txBody>
                  <a:tcPr anchor="ctr"/>
                </a:tc>
                <a:tc>
                  <a:txBody>
                    <a:bodyPr/>
                    <a:lstStyle/>
                    <a:p>
                      <a:pPr algn="l"/>
                      <a:r>
                        <a:rPr lang="en-US" sz="1500" dirty="0" err="1"/>
                        <a:t>Asigurarea</a:t>
                      </a:r>
                      <a:r>
                        <a:rPr lang="en-US" sz="1500" dirty="0"/>
                        <a:t> </a:t>
                      </a:r>
                      <a:r>
                        <a:rPr lang="en-US" sz="1500" dirty="0" err="1"/>
                        <a:t>integrării</a:t>
                      </a:r>
                      <a:r>
                        <a:rPr lang="en-US" sz="1500" dirty="0"/>
                        <a:t> şi </a:t>
                      </a:r>
                      <a:r>
                        <a:rPr lang="en-US" sz="1500" dirty="0" err="1"/>
                        <a:t>participării</a:t>
                      </a:r>
                      <a:r>
                        <a:rPr lang="en-US" sz="1500" dirty="0"/>
                        <a:t> </a:t>
                      </a:r>
                      <a:r>
                        <a:rPr lang="en-US" sz="1500" dirty="0" err="1"/>
                        <a:t>depline</a:t>
                      </a:r>
                      <a:r>
                        <a:rPr lang="en-US" sz="1500" dirty="0"/>
                        <a:t> a </a:t>
                      </a:r>
                      <a:r>
                        <a:rPr lang="en-US" sz="1500" dirty="0" err="1"/>
                        <a:t>persoanelor</a:t>
                      </a:r>
                      <a:r>
                        <a:rPr lang="en-US" sz="1500" dirty="0"/>
                        <a:t> </a:t>
                      </a:r>
                      <a:r>
                        <a:rPr lang="en-US" sz="1500" dirty="0" err="1"/>
                        <a:t>în</a:t>
                      </a:r>
                      <a:r>
                        <a:rPr lang="en-US" sz="1500" dirty="0"/>
                        <a:t> </a:t>
                      </a:r>
                      <a:r>
                        <a:rPr lang="en-US" sz="1500" dirty="0" err="1"/>
                        <a:t>etate</a:t>
                      </a:r>
                      <a:r>
                        <a:rPr lang="en-US" sz="1500" dirty="0"/>
                        <a:t> </a:t>
                      </a:r>
                      <a:r>
                        <a:rPr lang="en-US" sz="1500" dirty="0" err="1"/>
                        <a:t>în</a:t>
                      </a:r>
                      <a:r>
                        <a:rPr lang="en-US" sz="1500" dirty="0"/>
                        <a:t> </a:t>
                      </a:r>
                      <a:r>
                        <a:rPr lang="en-US" sz="1500" dirty="0" err="1"/>
                        <a:t>societate</a:t>
                      </a:r>
                      <a:endParaRPr lang="en-US" sz="1500" dirty="0"/>
                    </a:p>
                  </a:txBody>
                  <a:tcPr anchor="ctr"/>
                </a:tc>
                <a:tc>
                  <a:txBody>
                    <a:bodyPr/>
                    <a:lstStyle/>
                    <a:p>
                      <a:pPr algn="ctr"/>
                      <a:r>
                        <a:rPr lang="ro-RO" sz="1600" b="1" dirty="0"/>
                        <a:t>3</a:t>
                      </a:r>
                      <a:endParaRPr lang="en-US" sz="1600" b="1" dirty="0"/>
                    </a:p>
                  </a:txBody>
                  <a:tcPr anchor="ctr"/>
                </a:tc>
                <a:extLst>
                  <a:ext uri="{0D108BD9-81ED-4DB2-BD59-A6C34878D82A}">
                    <a16:rowId xmlns:a16="http://schemas.microsoft.com/office/drawing/2014/main" val="3645382262"/>
                  </a:ext>
                </a:extLst>
              </a:tr>
              <a:tr h="314167">
                <a:tc>
                  <a:txBody>
                    <a:bodyPr/>
                    <a:lstStyle/>
                    <a:p>
                      <a:r>
                        <a:rPr lang="ro-RO" sz="1400" dirty="0"/>
                        <a:t>32.</a:t>
                      </a:r>
                      <a:endParaRPr lang="en-US" sz="1400" dirty="0"/>
                    </a:p>
                  </a:txBody>
                  <a:tcPr anchor="ctr"/>
                </a:tc>
                <a:tc>
                  <a:txBody>
                    <a:bodyPr/>
                    <a:lstStyle/>
                    <a:p>
                      <a:r>
                        <a:rPr lang="ro-RO" sz="1500" dirty="0"/>
                        <a:t>C</a:t>
                      </a:r>
                      <a:r>
                        <a:rPr lang="en-US" sz="1500" dirty="0" err="1"/>
                        <a:t>onsolidarea</a:t>
                      </a:r>
                      <a:r>
                        <a:rPr lang="en-US" sz="1500" dirty="0"/>
                        <a:t> </a:t>
                      </a:r>
                      <a:r>
                        <a:rPr lang="en-US" sz="1500" dirty="0" err="1"/>
                        <a:t>mecanismului</a:t>
                      </a:r>
                      <a:r>
                        <a:rPr lang="en-US" sz="1500" dirty="0"/>
                        <a:t> de </a:t>
                      </a:r>
                      <a:r>
                        <a:rPr lang="en-US" sz="1500" dirty="0" err="1"/>
                        <a:t>stabilire</a:t>
                      </a:r>
                      <a:r>
                        <a:rPr lang="en-US" sz="1500" dirty="0"/>
                        <a:t> a </a:t>
                      </a:r>
                      <a:r>
                        <a:rPr lang="en-US" sz="1500" dirty="0" err="1"/>
                        <a:t>prestațiilor</a:t>
                      </a:r>
                      <a:r>
                        <a:rPr lang="en-US" sz="1500" dirty="0"/>
                        <a:t> de </a:t>
                      </a:r>
                      <a:r>
                        <a:rPr lang="en-US" sz="1500" dirty="0" err="1"/>
                        <a:t>asigurări</a:t>
                      </a:r>
                      <a:r>
                        <a:rPr lang="en-US" sz="1500" dirty="0"/>
                        <a:t> </a:t>
                      </a:r>
                      <a:r>
                        <a:rPr lang="en-US" sz="1500" dirty="0" err="1"/>
                        <a:t>sociale</a:t>
                      </a:r>
                      <a:r>
                        <a:rPr lang="en-US" sz="1500" dirty="0"/>
                        <a:t> </a:t>
                      </a:r>
                      <a:r>
                        <a:rPr lang="en-US" sz="1500" dirty="0" err="1"/>
                        <a:t>în</a:t>
                      </a:r>
                      <a:r>
                        <a:rPr lang="en-US" sz="1500" dirty="0"/>
                        <a:t> </a:t>
                      </a:r>
                      <a:r>
                        <a:rPr lang="en-US" sz="1500" dirty="0" err="1"/>
                        <a:t>baza</a:t>
                      </a:r>
                      <a:r>
                        <a:rPr lang="en-US" sz="1500" dirty="0"/>
                        <a:t> </a:t>
                      </a:r>
                      <a:r>
                        <a:rPr lang="en-US" sz="1500" dirty="0" err="1"/>
                        <a:t>contribuțiilor</a:t>
                      </a:r>
                      <a:r>
                        <a:rPr lang="en-US" sz="1500" dirty="0"/>
                        <a:t> de </a:t>
                      </a:r>
                      <a:r>
                        <a:rPr lang="en-US" sz="1500" dirty="0" err="1"/>
                        <a:t>asigurări</a:t>
                      </a:r>
                      <a:r>
                        <a:rPr lang="en-US" sz="1500" dirty="0"/>
                        <a:t> </a:t>
                      </a:r>
                      <a:r>
                        <a:rPr lang="en-US" sz="1500" dirty="0" err="1"/>
                        <a:t>sociale</a:t>
                      </a:r>
                      <a:endParaRPr lang="en-US" sz="1500" dirty="0"/>
                    </a:p>
                  </a:txBody>
                  <a:tcPr anchor="ctr"/>
                </a:tc>
                <a:tc>
                  <a:txBody>
                    <a:bodyPr/>
                    <a:lstStyle/>
                    <a:p>
                      <a:pPr algn="ctr"/>
                      <a:r>
                        <a:rPr lang="ro-RO" sz="1600" b="1" dirty="0"/>
                        <a:t>4</a:t>
                      </a:r>
                      <a:endParaRPr lang="en-US" sz="1600" b="1" dirty="0"/>
                    </a:p>
                  </a:txBody>
                  <a:tcPr anchor="ctr"/>
                </a:tc>
                <a:tc>
                  <a:txBody>
                    <a:bodyPr/>
                    <a:lstStyle/>
                    <a:p>
                      <a:pPr algn="ctr"/>
                      <a:r>
                        <a:rPr lang="ro-RO" sz="1400" dirty="0"/>
                        <a:t>43.</a:t>
                      </a:r>
                      <a:endParaRPr lang="en-US" sz="1400" dirty="0"/>
                    </a:p>
                  </a:txBody>
                  <a:tcPr anchor="ctr"/>
                </a:tc>
                <a:tc>
                  <a:txBody>
                    <a:bodyPr/>
                    <a:lstStyle/>
                    <a:p>
                      <a:pPr algn="l"/>
                      <a:r>
                        <a:rPr lang="en-US" sz="1500" dirty="0" err="1"/>
                        <a:t>Asigurarea</a:t>
                      </a:r>
                      <a:r>
                        <a:rPr lang="en-US" sz="1500" dirty="0"/>
                        <a:t> </a:t>
                      </a:r>
                      <a:r>
                        <a:rPr lang="en-US" sz="1500" dirty="0" err="1"/>
                        <a:t>unui</a:t>
                      </a:r>
                      <a:r>
                        <a:rPr lang="en-US" sz="1500" dirty="0"/>
                        <a:t> management </a:t>
                      </a:r>
                      <a:r>
                        <a:rPr lang="en-US" sz="1500" dirty="0" err="1"/>
                        <a:t>eficient</a:t>
                      </a:r>
                      <a:r>
                        <a:rPr lang="en-US" sz="1500" dirty="0"/>
                        <a:t> al </a:t>
                      </a:r>
                      <a:r>
                        <a:rPr lang="en-US" sz="1500" dirty="0" err="1"/>
                        <a:t>ajutoarelor</a:t>
                      </a:r>
                      <a:r>
                        <a:rPr lang="en-US" sz="1500" dirty="0"/>
                        <a:t> </a:t>
                      </a:r>
                      <a:r>
                        <a:rPr lang="en-US" sz="1500" dirty="0" err="1"/>
                        <a:t>umanitare</a:t>
                      </a:r>
                      <a:r>
                        <a:rPr lang="en-US" sz="1500" dirty="0"/>
                        <a:t> </a:t>
                      </a:r>
                      <a:r>
                        <a:rPr lang="en-US" sz="1500" dirty="0" err="1"/>
                        <a:t>focusat</a:t>
                      </a:r>
                      <a:r>
                        <a:rPr lang="en-US" sz="1500" dirty="0"/>
                        <a:t> pe </a:t>
                      </a:r>
                      <a:r>
                        <a:rPr lang="en-US" sz="1500" dirty="0" err="1"/>
                        <a:t>necesitățil</a:t>
                      </a:r>
                      <a:r>
                        <a:rPr lang="ro-RO" sz="1500" dirty="0"/>
                        <a:t>e</a:t>
                      </a:r>
                      <a:r>
                        <a:rPr lang="en-US" sz="1500" dirty="0"/>
                        <a:t> </a:t>
                      </a:r>
                      <a:r>
                        <a:rPr lang="en-US" sz="1500" dirty="0" err="1"/>
                        <a:t>celor</a:t>
                      </a:r>
                      <a:r>
                        <a:rPr lang="en-US" sz="1500" dirty="0"/>
                        <a:t> </a:t>
                      </a:r>
                      <a:r>
                        <a:rPr lang="en-US" sz="1500" dirty="0" err="1"/>
                        <a:t>mai</a:t>
                      </a:r>
                      <a:r>
                        <a:rPr lang="en-US" sz="1500" dirty="0"/>
                        <a:t> </a:t>
                      </a:r>
                      <a:r>
                        <a:rPr lang="en-US" sz="1500" dirty="0" err="1"/>
                        <a:t>nevoiașe</a:t>
                      </a:r>
                      <a:r>
                        <a:rPr lang="en-US" sz="1500" dirty="0"/>
                        <a:t> </a:t>
                      </a:r>
                      <a:r>
                        <a:rPr lang="en-US" sz="1500" dirty="0" err="1"/>
                        <a:t>persoane</a:t>
                      </a:r>
                      <a:endParaRPr lang="en-US" sz="1500" dirty="0"/>
                    </a:p>
                  </a:txBody>
                  <a:tcPr anchor="ctr"/>
                </a:tc>
                <a:tc>
                  <a:txBody>
                    <a:bodyPr/>
                    <a:lstStyle/>
                    <a:p>
                      <a:pPr algn="ctr"/>
                      <a:r>
                        <a:rPr lang="ro-RO" sz="1600" b="1" dirty="0"/>
                        <a:t>4</a:t>
                      </a:r>
                      <a:endParaRPr lang="en-US" sz="1600" b="1" dirty="0"/>
                    </a:p>
                  </a:txBody>
                  <a:tcPr anchor="ctr"/>
                </a:tc>
                <a:extLst>
                  <a:ext uri="{0D108BD9-81ED-4DB2-BD59-A6C34878D82A}">
                    <a16:rowId xmlns:a16="http://schemas.microsoft.com/office/drawing/2014/main" val="34400911"/>
                  </a:ext>
                </a:extLst>
              </a:tr>
              <a:tr h="390366">
                <a:tc>
                  <a:txBody>
                    <a:bodyPr/>
                    <a:lstStyle/>
                    <a:p>
                      <a:r>
                        <a:rPr lang="ro-RO" sz="1400" dirty="0"/>
                        <a:t>33.</a:t>
                      </a:r>
                      <a:endParaRPr lang="en-US" sz="1400" dirty="0"/>
                    </a:p>
                  </a:txBody>
                  <a:tcPr anchor="ctr"/>
                </a:tc>
                <a:tc>
                  <a:txBody>
                    <a:bodyPr/>
                    <a:lstStyle/>
                    <a:p>
                      <a:r>
                        <a:rPr lang="en-US" sz="1500" dirty="0" err="1"/>
                        <a:t>Continuarea</a:t>
                      </a:r>
                      <a:r>
                        <a:rPr lang="en-US" sz="1500" dirty="0"/>
                        <a:t> </a:t>
                      </a:r>
                      <a:r>
                        <a:rPr lang="en-US" sz="1500" dirty="0" err="1"/>
                        <a:t>procesului</a:t>
                      </a:r>
                      <a:r>
                        <a:rPr lang="en-US" sz="1500" dirty="0"/>
                        <a:t> de </a:t>
                      </a:r>
                      <a:r>
                        <a:rPr lang="en-US" sz="1500" dirty="0" err="1"/>
                        <a:t>unificare</a:t>
                      </a:r>
                      <a:r>
                        <a:rPr lang="en-US" sz="1500" dirty="0"/>
                        <a:t> a </a:t>
                      </a:r>
                      <a:r>
                        <a:rPr lang="en-US" sz="1500" dirty="0" err="1"/>
                        <a:t>condițiilor</a:t>
                      </a:r>
                      <a:r>
                        <a:rPr lang="en-US" sz="1500" dirty="0"/>
                        <a:t> de </a:t>
                      </a:r>
                      <a:r>
                        <a:rPr lang="en-US" sz="1500" dirty="0" err="1"/>
                        <a:t>pensionare</a:t>
                      </a:r>
                      <a:r>
                        <a:rPr lang="en-US" sz="1500" dirty="0"/>
                        <a:t> </a:t>
                      </a:r>
                      <a:r>
                        <a:rPr lang="en-US" sz="1500" dirty="0" err="1"/>
                        <a:t>pentru</a:t>
                      </a:r>
                      <a:r>
                        <a:rPr lang="en-US" sz="1500" dirty="0"/>
                        <a:t> </a:t>
                      </a:r>
                      <a:r>
                        <a:rPr lang="en-US" sz="1500" dirty="0" err="1"/>
                        <a:t>toate</a:t>
                      </a:r>
                      <a:r>
                        <a:rPr lang="en-US" sz="1500" dirty="0"/>
                        <a:t> </a:t>
                      </a:r>
                      <a:r>
                        <a:rPr lang="en-US" sz="1500" dirty="0" err="1"/>
                        <a:t>categoriile</a:t>
                      </a:r>
                      <a:r>
                        <a:rPr lang="en-US" sz="1500" dirty="0"/>
                        <a:t> de </a:t>
                      </a:r>
                      <a:r>
                        <a:rPr lang="en-US" sz="1500" dirty="0" err="1"/>
                        <a:t>persoane</a:t>
                      </a:r>
                      <a:endParaRPr lang="en-US" sz="1500" dirty="0"/>
                    </a:p>
                  </a:txBody>
                  <a:tcPr anchor="ctr"/>
                </a:tc>
                <a:tc>
                  <a:txBody>
                    <a:bodyPr/>
                    <a:lstStyle/>
                    <a:p>
                      <a:pPr algn="ctr"/>
                      <a:r>
                        <a:rPr lang="ro-RO" sz="1600" b="1" dirty="0"/>
                        <a:t>1</a:t>
                      </a:r>
                      <a:endParaRPr lang="en-US" sz="1600" b="1" dirty="0"/>
                    </a:p>
                  </a:txBody>
                  <a:tcPr anchor="ctr"/>
                </a:tc>
                <a:tc>
                  <a:txBody>
                    <a:bodyPr/>
                    <a:lstStyle/>
                    <a:p>
                      <a:pPr algn="ctr"/>
                      <a:endParaRPr lang="en-US" sz="1400" dirty="0"/>
                    </a:p>
                  </a:txBody>
                  <a:tcPr anchor="ctr"/>
                </a:tc>
                <a:tc>
                  <a:txBody>
                    <a:bodyPr/>
                    <a:lstStyle/>
                    <a:p>
                      <a:pPr algn="l"/>
                      <a:endParaRPr lang="en-US" sz="1500" dirty="0"/>
                    </a:p>
                  </a:txBody>
                  <a:tcPr anchor="ctr"/>
                </a:tc>
                <a:tc>
                  <a:txBody>
                    <a:bodyPr/>
                    <a:lstStyle/>
                    <a:p>
                      <a:pPr algn="ctr"/>
                      <a:endParaRPr lang="en-US" sz="1600" b="1" dirty="0"/>
                    </a:p>
                  </a:txBody>
                  <a:tcPr anchor="ctr"/>
                </a:tc>
                <a:extLst>
                  <a:ext uri="{0D108BD9-81ED-4DB2-BD59-A6C34878D82A}">
                    <a16:rowId xmlns:a16="http://schemas.microsoft.com/office/drawing/2014/main" val="1979606559"/>
                  </a:ext>
                </a:extLst>
              </a:tr>
            </a:tbl>
          </a:graphicData>
        </a:graphic>
      </p:graphicFrame>
      <p:sp>
        <p:nvSpPr>
          <p:cNvPr id="4" name="Slide Number Placeholder 3">
            <a:extLst>
              <a:ext uri="{FF2B5EF4-FFF2-40B4-BE49-F238E27FC236}">
                <a16:creationId xmlns:a16="http://schemas.microsoft.com/office/drawing/2014/main" id="{40CF57CF-C18D-47D4-9D5A-AB65764EA741}"/>
              </a:ext>
            </a:extLst>
          </p:cNvPr>
          <p:cNvSpPr>
            <a:spLocks noGrp="1"/>
          </p:cNvSpPr>
          <p:nvPr>
            <p:ph type="sldNum" sz="quarter" idx="12"/>
          </p:nvPr>
        </p:nvSpPr>
        <p:spPr/>
        <p:txBody>
          <a:bodyPr/>
          <a:lstStyle/>
          <a:p>
            <a:fld id="{B32EB2AF-4328-4865-B7EE-0FFB7AA46E46}" type="slidenum">
              <a:rPr lang="en-GB" altLang="en-US" smtClean="0"/>
              <a:pPr/>
              <a:t>7</a:t>
            </a:fld>
            <a:endParaRPr lang="en-GB" altLang="en-US"/>
          </a:p>
        </p:txBody>
      </p:sp>
      <p:sp>
        <p:nvSpPr>
          <p:cNvPr id="5" name="Заголовок 1">
            <a:extLst>
              <a:ext uri="{FF2B5EF4-FFF2-40B4-BE49-F238E27FC236}">
                <a16:creationId xmlns:a16="http://schemas.microsoft.com/office/drawing/2014/main" id="{5A7A302C-003F-4F1F-9EE6-2489E77057E4}"/>
              </a:ext>
            </a:extLst>
          </p:cNvPr>
          <p:cNvSpPr>
            <a:spLocks noGrp="1"/>
          </p:cNvSpPr>
          <p:nvPr>
            <p:ph type="title"/>
          </p:nvPr>
        </p:nvSpPr>
        <p:spPr>
          <a:xfrm>
            <a:off x="609600" y="0"/>
            <a:ext cx="11277600" cy="533400"/>
          </a:xfrm>
        </p:spPr>
        <p:txBody>
          <a:bodyPr rtlCol="0">
            <a:noAutofit/>
          </a:bodyPr>
          <a:lstStyle/>
          <a:p>
            <a:pPr eaLnBrk="1" fontAlgn="auto" hangingPunct="1">
              <a:spcAft>
                <a:spcPts val="0"/>
              </a:spcAft>
              <a:defRPr/>
            </a:pPr>
            <a:r>
              <a:rPr lang="ro-RO" altLang="ru-RU" sz="3600" b="1" dirty="0">
                <a:latin typeface="Cambria" pitchFamily="18" charset="0"/>
              </a:rPr>
              <a:t>Obiective şi </a:t>
            </a:r>
            <a:r>
              <a:rPr lang="ro-RO" altLang="ru-RU" sz="3600" b="1" dirty="0" err="1">
                <a:latin typeface="Cambria" pitchFamily="18" charset="0"/>
              </a:rPr>
              <a:t>acţiuni</a:t>
            </a:r>
            <a:r>
              <a:rPr lang="ro-RO" altLang="ru-RU" sz="3600" b="1" dirty="0">
                <a:latin typeface="Cambria" pitchFamily="18" charset="0"/>
              </a:rPr>
              <a:t> 2018 </a:t>
            </a:r>
          </a:p>
        </p:txBody>
      </p:sp>
    </p:spTree>
    <p:extLst>
      <p:ext uri="{BB962C8B-B14F-4D97-AF65-F5344CB8AC3E}">
        <p14:creationId xmlns:p14="http://schemas.microsoft.com/office/powerpoint/2010/main" val="3304910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914400"/>
          </a:xfrm>
        </p:spPr>
        <p:txBody>
          <a:bodyPr rtlCol="0">
            <a:normAutofit/>
          </a:bodyPr>
          <a:lstStyle/>
          <a:p>
            <a:pPr eaLnBrk="1" fontAlgn="auto" hangingPunct="1">
              <a:spcAft>
                <a:spcPts val="0"/>
              </a:spcAft>
              <a:defRPr/>
            </a:pPr>
            <a:r>
              <a:rPr lang="ro-RO" sz="3600" b="1" dirty="0">
                <a:latin typeface="Cambria" pitchFamily="18" charset="0"/>
              </a:rPr>
              <a:t>Documente de politic si acte normative  </a:t>
            </a:r>
            <a:endParaRPr lang="ru-RU" sz="3600" b="1" dirty="0"/>
          </a:p>
        </p:txBody>
      </p:sp>
      <p:sp>
        <p:nvSpPr>
          <p:cNvPr id="3" name="Content Placeholder 2"/>
          <p:cNvSpPr>
            <a:spLocks noGrp="1"/>
          </p:cNvSpPr>
          <p:nvPr>
            <p:ph idx="1"/>
          </p:nvPr>
        </p:nvSpPr>
        <p:spPr>
          <a:xfrm>
            <a:off x="609600" y="1066800"/>
            <a:ext cx="11049000" cy="5486400"/>
          </a:xfrm>
        </p:spPr>
        <p:txBody>
          <a:bodyPr rtlCol="0">
            <a:normAutofit/>
          </a:bodyPr>
          <a:lstStyle/>
          <a:p>
            <a:pPr marL="344488" indent="-227013" eaLnBrk="1" fontAlgn="auto" hangingPunct="1">
              <a:lnSpc>
                <a:spcPct val="110000"/>
              </a:lnSpc>
              <a:spcBef>
                <a:spcPts val="1200"/>
              </a:spcBef>
              <a:spcAft>
                <a:spcPts val="0"/>
              </a:spcAft>
              <a:buFont typeface="Wingdings" panose="05000000000000000000" pitchFamily="2" charset="2"/>
              <a:buChar char="§"/>
              <a:defRPr/>
            </a:pPr>
            <a:r>
              <a:rPr lang="ro-RO" sz="2400" dirty="0">
                <a:solidFill>
                  <a:schemeClr val="accent4">
                    <a:lumMod val="75000"/>
                  </a:schemeClr>
                </a:solidFill>
                <a:latin typeface="Cambria" panose="02040503050406030204" pitchFamily="18" charset="0"/>
              </a:rPr>
              <a:t> </a:t>
            </a:r>
            <a:r>
              <a:rPr lang="ro-RO" sz="2400" dirty="0">
                <a:solidFill>
                  <a:srgbClr val="FF0000"/>
                </a:solidFill>
                <a:latin typeface="Cambria" panose="02040503050406030204" pitchFamily="18" charset="0"/>
              </a:rPr>
              <a:t>STRATEGIA NAȚIONALĂ DE DEZVOLTARE „MOLDOVA 2030”:</a:t>
            </a:r>
          </a:p>
          <a:p>
            <a:pPr marL="344488" indent="53975" eaLnBrk="1" fontAlgn="auto" hangingPunct="1">
              <a:lnSpc>
                <a:spcPct val="110000"/>
              </a:lnSpc>
              <a:spcBef>
                <a:spcPts val="1200"/>
              </a:spcBef>
              <a:spcAft>
                <a:spcPts val="0"/>
              </a:spcAft>
              <a:buNone/>
              <a:defRPr/>
            </a:pPr>
            <a:r>
              <a:rPr lang="ro-RO" sz="2000" dirty="0">
                <a:solidFill>
                  <a:schemeClr val="accent4">
                    <a:lumMod val="75000"/>
                  </a:schemeClr>
                </a:solidFill>
                <a:latin typeface="Cambria" panose="02040503050406030204" pitchFamily="18" charset="0"/>
              </a:rPr>
              <a:t>3.	</a:t>
            </a:r>
            <a:r>
              <a:rPr lang="ro-RO" sz="2000" dirty="0">
                <a:latin typeface="Cambria" panose="02040503050406030204" pitchFamily="18" charset="0"/>
              </a:rPr>
              <a:t>Ameliorarea condițiilor de muncă și reducerea ocupării informale;</a:t>
            </a:r>
          </a:p>
          <a:p>
            <a:pPr marL="398462" indent="0" eaLnBrk="1" fontAlgn="auto" hangingPunct="1">
              <a:lnSpc>
                <a:spcPct val="110000"/>
              </a:lnSpc>
              <a:spcBef>
                <a:spcPts val="1200"/>
              </a:spcBef>
              <a:spcAft>
                <a:spcPts val="0"/>
              </a:spcAft>
              <a:buNone/>
              <a:defRPr/>
            </a:pPr>
            <a:r>
              <a:rPr lang="ro-RO" sz="2000" b="1" dirty="0">
                <a:latin typeface="Cambria" panose="02040503050406030204" pitchFamily="18" charset="0"/>
              </a:rPr>
              <a:t>5.	Asigurarea dreptului fundamental la cea mai bună sănătate fizică și mintală;</a:t>
            </a:r>
          </a:p>
          <a:p>
            <a:pPr marL="855662" indent="-457200" eaLnBrk="1" fontAlgn="auto" hangingPunct="1">
              <a:lnSpc>
                <a:spcPct val="110000"/>
              </a:lnSpc>
              <a:spcBef>
                <a:spcPts val="1200"/>
              </a:spcBef>
              <a:spcAft>
                <a:spcPts val="0"/>
              </a:spcAft>
              <a:buAutoNum type="arabicPeriod" startAt="6"/>
              <a:defRPr/>
            </a:pPr>
            <a:r>
              <a:rPr lang="it-IT" sz="2000" dirty="0">
                <a:latin typeface="Cambria" panose="02040503050406030204" pitchFamily="18" charset="0"/>
              </a:rPr>
              <a:t>Fortificarea unei societăți solidare și incluzive</a:t>
            </a:r>
            <a:r>
              <a:rPr lang="ro-RO" sz="2000" dirty="0">
                <a:latin typeface="Cambria" panose="02040503050406030204" pitchFamily="18" charset="0"/>
              </a:rPr>
              <a:t>;</a:t>
            </a:r>
          </a:p>
          <a:p>
            <a:pPr marL="855662" indent="-457200" eaLnBrk="1" fontAlgn="auto" hangingPunct="1">
              <a:lnSpc>
                <a:spcPct val="110000"/>
              </a:lnSpc>
              <a:spcBef>
                <a:spcPts val="1200"/>
              </a:spcBef>
              <a:spcAft>
                <a:spcPts val="0"/>
              </a:spcAft>
              <a:buAutoNum type="arabicPeriod" startAt="7"/>
              <a:defRPr/>
            </a:pPr>
            <a:r>
              <a:rPr lang="it-IT" sz="2000" dirty="0">
                <a:latin typeface="Cambria" panose="02040503050406030204" pitchFamily="18" charset="0"/>
              </a:rPr>
              <a:t>Asigurarea unui echilibru între muncă și familie</a:t>
            </a:r>
            <a:r>
              <a:rPr lang="ro-RO" sz="2000" dirty="0">
                <a:latin typeface="Cambria" panose="02040503050406030204" pitchFamily="18" charset="0"/>
              </a:rPr>
              <a:t>;</a:t>
            </a:r>
          </a:p>
          <a:p>
            <a:pPr marL="855662" indent="-457200" eaLnBrk="1" fontAlgn="auto" hangingPunct="1">
              <a:lnSpc>
                <a:spcPct val="110000"/>
              </a:lnSpc>
              <a:spcBef>
                <a:spcPts val="1200"/>
              </a:spcBef>
              <a:spcAft>
                <a:spcPts val="0"/>
              </a:spcAft>
              <a:buAutoNum type="arabicPeriod" startAt="10"/>
              <a:defRPr/>
            </a:pPr>
            <a:r>
              <a:rPr lang="ro-RO" sz="2000" dirty="0">
                <a:latin typeface="Cambria" panose="02040503050406030204" pitchFamily="18" charset="0"/>
              </a:rPr>
              <a:t>Asigurarea dreptului fundamental la un mediu sănătos și sigur.</a:t>
            </a:r>
          </a:p>
          <a:p>
            <a:pPr marL="461963" indent="-461963" eaLnBrk="1" fontAlgn="auto" hangingPunct="1">
              <a:lnSpc>
                <a:spcPct val="110000"/>
              </a:lnSpc>
              <a:spcBef>
                <a:spcPts val="1200"/>
              </a:spcBef>
              <a:spcAft>
                <a:spcPts val="0"/>
              </a:spcAft>
              <a:buFont typeface="Wingdings" panose="05000000000000000000" pitchFamily="2" charset="2"/>
              <a:buChar char="§"/>
              <a:defRPr/>
            </a:pPr>
            <a:r>
              <a:rPr lang="ro-RO" sz="2400" dirty="0">
                <a:solidFill>
                  <a:srgbClr val="FF0000"/>
                </a:solidFill>
                <a:latin typeface="Cambria" panose="02040503050406030204" pitchFamily="18" charset="0"/>
              </a:rPr>
              <a:t>PLANUL DE ACȚIUNI ANTICORUPȚIE ÎN SECTORUL OCROTIRII SĂNĂTĂŢII ŞI ASIGURĂRILOR MEDICALE PENTRU ANII 2018-2020</a:t>
            </a:r>
          </a:p>
          <a:p>
            <a:pPr marL="461963" indent="-461963" eaLnBrk="1" fontAlgn="auto" hangingPunct="1">
              <a:lnSpc>
                <a:spcPct val="110000"/>
              </a:lnSpc>
              <a:spcBef>
                <a:spcPts val="1200"/>
              </a:spcBef>
              <a:spcAft>
                <a:spcPts val="0"/>
              </a:spcAft>
              <a:buFont typeface="Wingdings" panose="05000000000000000000" pitchFamily="2" charset="2"/>
              <a:buChar char="§"/>
              <a:defRPr/>
            </a:pPr>
            <a:r>
              <a:rPr lang="ro-RO" sz="2400" dirty="0">
                <a:solidFill>
                  <a:srgbClr val="FF0000"/>
                </a:solidFill>
                <a:latin typeface="Cambria" panose="02040503050406030204" pitchFamily="18" charset="0"/>
              </a:rPr>
              <a:t>LEGEA MALPRAXISULUI</a:t>
            </a:r>
          </a:p>
          <a:p>
            <a:pPr marL="461963" indent="-461963" eaLnBrk="1" fontAlgn="auto" hangingPunct="1">
              <a:lnSpc>
                <a:spcPct val="110000"/>
              </a:lnSpc>
              <a:spcBef>
                <a:spcPts val="1200"/>
              </a:spcBef>
              <a:spcAft>
                <a:spcPts val="0"/>
              </a:spcAft>
              <a:buFont typeface="Wingdings" panose="05000000000000000000" pitchFamily="2" charset="2"/>
              <a:buChar char="§"/>
              <a:defRPr/>
            </a:pPr>
            <a:r>
              <a:rPr lang="it-IT" sz="2400" dirty="0">
                <a:solidFill>
                  <a:srgbClr val="FF0000"/>
                </a:solidFill>
                <a:latin typeface="Cambria" panose="02040503050406030204" pitchFamily="18" charset="0"/>
              </a:rPr>
              <a:t>CODULUI SĂNĂTĂȚII AL REPUBLICII MOLDOVA</a:t>
            </a:r>
            <a:endParaRPr lang="ro-RO" sz="2400" dirty="0">
              <a:solidFill>
                <a:srgbClr val="FF0000"/>
              </a:solidFill>
              <a:latin typeface="Cambria" panose="02040503050406030204" pitchFamily="18" charset="0"/>
            </a:endParaRPr>
          </a:p>
        </p:txBody>
      </p:sp>
    </p:spTree>
    <p:extLst>
      <p:ext uri="{BB962C8B-B14F-4D97-AF65-F5344CB8AC3E}">
        <p14:creationId xmlns:p14="http://schemas.microsoft.com/office/powerpoint/2010/main" val="334069809"/>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6492"/>
            <a:ext cx="10972800" cy="1281146"/>
          </a:xfrm>
        </p:spPr>
        <p:txBody>
          <a:bodyPr>
            <a:normAutofit/>
          </a:bodyPr>
          <a:lstStyle/>
          <a:p>
            <a:r>
              <a:rPr lang="ro-RO" sz="3600" b="1" dirty="0">
                <a:latin typeface="Cambria" panose="02040503050406030204" pitchFamily="18" charset="0"/>
                <a:cs typeface="Times New Roman" panose="02020603050405020304" pitchFamily="18" charset="0"/>
              </a:rPr>
              <a:t>Priorități </a:t>
            </a:r>
            <a:r>
              <a:rPr lang="en-US" sz="3600" b="1" dirty="0">
                <a:latin typeface="Cambria" panose="02040503050406030204" pitchFamily="18" charset="0"/>
                <a:cs typeface="Times New Roman" panose="02020603050405020304" pitchFamily="18" charset="0"/>
              </a:rPr>
              <a:t>in S</a:t>
            </a:r>
            <a:r>
              <a:rPr lang="ro-RO" sz="3600" b="1" dirty="0" err="1">
                <a:latin typeface="Cambria" panose="02040503050406030204" pitchFamily="18" charset="0"/>
                <a:cs typeface="Times New Roman" panose="02020603050405020304" pitchFamily="18" charset="0"/>
              </a:rPr>
              <a:t>istem</a:t>
            </a:r>
            <a:r>
              <a:rPr lang="en-US" sz="3600" b="1" dirty="0">
                <a:latin typeface="Cambria" panose="02040503050406030204" pitchFamily="18" charset="0"/>
                <a:cs typeface="Times New Roman" panose="02020603050405020304" pitchFamily="18" charset="0"/>
              </a:rPr>
              <a:t>ul</a:t>
            </a:r>
            <a:r>
              <a:rPr lang="ro-RO" sz="3600" b="1" dirty="0">
                <a:latin typeface="Cambria" panose="02040503050406030204" pitchFamily="18" charset="0"/>
                <a:cs typeface="Times New Roman" panose="02020603050405020304" pitchFamily="18" charset="0"/>
              </a:rPr>
              <a:t> de sănătate </a:t>
            </a:r>
            <a:endParaRPr lang="ru-RU" sz="3600" b="1" dirty="0">
              <a:latin typeface="Cambria" panose="02040503050406030204" pitchFamily="18"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26167282"/>
              </p:ext>
            </p:extLst>
          </p:nvPr>
        </p:nvGraphicFramePr>
        <p:xfrm>
          <a:off x="609600" y="1600200"/>
          <a:ext cx="109728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4F8B96CD-6AC1-460B-AE08-9A49BC620C67}" type="slidenum">
              <a:rPr lang="ru-RU" smtClean="0">
                <a:solidFill>
                  <a:prstClr val="black">
                    <a:tint val="75000"/>
                  </a:prstClr>
                </a:solidFill>
              </a:rPr>
              <a:pPr/>
              <a:t>9</a:t>
            </a:fld>
            <a:endParaRPr lang="ru-RU">
              <a:solidFill>
                <a:prstClr val="black">
                  <a:tint val="75000"/>
                </a:prstClr>
              </a:solidFill>
            </a:endParaRPr>
          </a:p>
        </p:txBody>
      </p:sp>
    </p:spTree>
    <p:extLst>
      <p:ext uri="{BB962C8B-B14F-4D97-AF65-F5344CB8AC3E}">
        <p14:creationId xmlns:p14="http://schemas.microsoft.com/office/powerpoint/2010/main" val="1943770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12115800" cy="914400"/>
          </a:xfrm>
        </p:spPr>
        <p:txBody>
          <a:bodyPr rtlCol="0">
            <a:noAutofit/>
          </a:bodyPr>
          <a:lstStyle/>
          <a:p>
            <a:pPr eaLnBrk="1" fontAlgn="auto" hangingPunct="1">
              <a:spcAft>
                <a:spcPts val="0"/>
              </a:spcAft>
              <a:defRPr/>
            </a:pPr>
            <a:r>
              <a:rPr lang="ro-RO" sz="3600" b="1" dirty="0">
                <a:latin typeface="Cambria" pitchFamily="18" charset="0"/>
              </a:rPr>
              <a:t>Implementarea </a:t>
            </a:r>
            <a:r>
              <a:rPr lang="en-US" sz="3600" b="1" dirty="0">
                <a:latin typeface="Cambria" pitchFamily="18" charset="0"/>
              </a:rPr>
              <a:t>PNAA </a:t>
            </a:r>
            <a:r>
              <a:rPr lang="ro-RO" sz="3600" b="1" dirty="0">
                <a:latin typeface="Cambria" pitchFamily="18" charset="0"/>
              </a:rPr>
              <a:t>RM – UE 2017-2019 </a:t>
            </a:r>
            <a:endParaRPr lang="ru-RU" sz="3600" b="1" dirty="0"/>
          </a:p>
        </p:txBody>
      </p:sp>
      <p:sp>
        <p:nvSpPr>
          <p:cNvPr id="3" name="Content Placeholder 2"/>
          <p:cNvSpPr>
            <a:spLocks noGrp="1"/>
          </p:cNvSpPr>
          <p:nvPr>
            <p:ph idx="1"/>
          </p:nvPr>
        </p:nvSpPr>
        <p:spPr>
          <a:xfrm>
            <a:off x="228600" y="914400"/>
            <a:ext cx="11658600" cy="6172200"/>
          </a:xfrm>
        </p:spPr>
        <p:txBody>
          <a:bodyPr rtlCol="0">
            <a:noAutofit/>
          </a:bodyPr>
          <a:lstStyle/>
          <a:p>
            <a:pPr marL="0" indent="0" eaLnBrk="1" fontAlgn="auto" hangingPunct="1">
              <a:spcBef>
                <a:spcPts val="600"/>
              </a:spcBef>
              <a:spcAft>
                <a:spcPts val="0"/>
              </a:spcAft>
              <a:buNone/>
              <a:defRPr/>
            </a:pPr>
            <a:r>
              <a:rPr lang="ro-RO" sz="2200" b="1" dirty="0">
                <a:latin typeface="Cambria" panose="02040503050406030204" pitchFamily="18" charset="0"/>
              </a:rPr>
              <a:t>Realizate 25 de acțiuni:</a:t>
            </a:r>
            <a:endParaRPr lang="en-US" sz="2200" b="1" dirty="0">
              <a:latin typeface="Cambria" panose="02040503050406030204" pitchFamily="18" charset="0"/>
            </a:endParaRPr>
          </a:p>
          <a:p>
            <a:pPr marL="0" indent="0" eaLnBrk="1" fontAlgn="auto" hangingPunct="1">
              <a:spcBef>
                <a:spcPts val="600"/>
              </a:spcBef>
              <a:spcAft>
                <a:spcPts val="0"/>
              </a:spcAft>
              <a:buNone/>
              <a:defRPr/>
            </a:pPr>
            <a:endParaRPr lang="ro-RO" sz="2200" b="1" dirty="0">
              <a:latin typeface="Cambria" panose="02040503050406030204" pitchFamily="18" charset="0"/>
            </a:endParaRPr>
          </a:p>
          <a:p>
            <a:pPr marL="461963" indent="-344488" eaLnBrk="1" fontAlgn="auto" hangingPunct="1">
              <a:spcBef>
                <a:spcPts val="600"/>
              </a:spcBef>
              <a:spcAft>
                <a:spcPts val="0"/>
              </a:spcAft>
              <a:buFontTx/>
              <a:buChar char="-"/>
              <a:defRPr/>
            </a:pPr>
            <a:r>
              <a:rPr lang="ro-RO" sz="2200" dirty="0">
                <a:latin typeface="Cambria" panose="02040503050406030204" pitchFamily="18" charset="0"/>
              </a:rPr>
              <a:t>Legea nr. 102/2017 de Parlament a proiectului de lege „cu privire la dispozitivele medicale”</a:t>
            </a:r>
            <a:endParaRPr lang="en-US" sz="2200" dirty="0">
              <a:latin typeface="Cambria" panose="02040503050406030204" pitchFamily="18" charset="0"/>
            </a:endParaRPr>
          </a:p>
          <a:p>
            <a:pPr marL="461963" indent="-344488" eaLnBrk="1" fontAlgn="auto" hangingPunct="1">
              <a:spcBef>
                <a:spcPts val="600"/>
              </a:spcBef>
              <a:spcAft>
                <a:spcPts val="0"/>
              </a:spcAft>
              <a:buFontTx/>
              <a:buChar char="-"/>
              <a:defRPr/>
            </a:pPr>
            <a:r>
              <a:rPr lang="ro-RO" sz="2200" dirty="0">
                <a:latin typeface="Cambria" panose="02040503050406030204" pitchFamily="18" charset="0"/>
              </a:rPr>
              <a:t>Regulament</a:t>
            </a:r>
            <a:r>
              <a:rPr lang="en-US" sz="2200" dirty="0">
                <a:latin typeface="Cambria" panose="02040503050406030204" pitchFamily="18" charset="0"/>
              </a:rPr>
              <a:t>ul</a:t>
            </a:r>
            <a:r>
              <a:rPr lang="ro-RO" sz="2200" dirty="0">
                <a:latin typeface="Cambria" panose="02040503050406030204" pitchFamily="18" charset="0"/>
              </a:rPr>
              <a:t> sanitar privind materialele și obiectele fabricate din folie de celuloză regenerată care vin în contact cu produsele alimentare (HG nr. 493/2017)  </a:t>
            </a:r>
          </a:p>
          <a:p>
            <a:pPr marL="461963" indent="-344488" eaLnBrk="1" fontAlgn="auto" hangingPunct="1">
              <a:spcBef>
                <a:spcPts val="600"/>
              </a:spcBef>
              <a:spcAft>
                <a:spcPts val="0"/>
              </a:spcAft>
              <a:buFontTx/>
              <a:buChar char="-"/>
              <a:defRPr/>
            </a:pPr>
            <a:r>
              <a:rPr lang="en-US" sz="2200" dirty="0">
                <a:latin typeface="Cambria" panose="02040503050406030204" pitchFamily="18" charset="0"/>
              </a:rPr>
              <a:t>HG </a:t>
            </a:r>
            <a:r>
              <a:rPr lang="ro-RO" sz="2200" dirty="0">
                <a:latin typeface="Cambria" panose="02040503050406030204" pitchFamily="18" charset="0"/>
              </a:rPr>
              <a:t>nr. 580/2017 din privind materialele și obiectele care conțin  monomerul clorură de vinil și care vin în contact cu produsele alimentare</a:t>
            </a:r>
          </a:p>
          <a:p>
            <a:pPr marL="461963" indent="-344488" eaLnBrk="1" fontAlgn="auto" hangingPunct="1">
              <a:spcBef>
                <a:spcPts val="600"/>
              </a:spcBef>
              <a:spcAft>
                <a:spcPts val="0"/>
              </a:spcAft>
              <a:buFontTx/>
              <a:buChar char="-"/>
              <a:defRPr/>
            </a:pPr>
            <a:r>
              <a:rPr lang="ro-RO" sz="2200" dirty="0">
                <a:latin typeface="Cambria" panose="02040503050406030204" pitchFamily="18" charset="0"/>
              </a:rPr>
              <a:t>Regulamentul sanitar privind limitarea utilizării anumitor </a:t>
            </a:r>
            <a:r>
              <a:rPr lang="ro-RO" sz="2200" dirty="0" err="1">
                <a:latin typeface="Cambria" panose="02040503050406030204" pitchFamily="18" charset="0"/>
              </a:rPr>
              <a:t>derivaţi</a:t>
            </a:r>
            <a:r>
              <a:rPr lang="ro-RO" sz="2200" dirty="0">
                <a:latin typeface="Cambria" panose="02040503050406030204" pitchFamily="18" charset="0"/>
              </a:rPr>
              <a:t> </a:t>
            </a:r>
            <a:r>
              <a:rPr lang="ro-RO" sz="2200" dirty="0" err="1">
                <a:latin typeface="Cambria" panose="02040503050406030204" pitchFamily="18" charset="0"/>
              </a:rPr>
              <a:t>epoxidici</a:t>
            </a:r>
            <a:r>
              <a:rPr lang="ro-RO" sz="2200" dirty="0">
                <a:latin typeface="Cambria" panose="02040503050406030204" pitchFamily="18" charset="0"/>
              </a:rPr>
              <a:t> în materialele şi obiectele destinate să vină în contact cu produse alimentare (HG nr. 548, 11 iulie 2017).</a:t>
            </a:r>
          </a:p>
          <a:p>
            <a:pPr marL="461963" indent="-344488" eaLnBrk="1" fontAlgn="auto" hangingPunct="1">
              <a:spcBef>
                <a:spcPts val="600"/>
              </a:spcBef>
              <a:spcAft>
                <a:spcPts val="0"/>
              </a:spcAft>
              <a:buFontTx/>
              <a:buChar char="-"/>
              <a:defRPr/>
            </a:pPr>
            <a:r>
              <a:rPr lang="ro-RO" sz="2200" dirty="0">
                <a:latin typeface="Cambria" panose="02040503050406030204" pitchFamily="18" charset="0"/>
              </a:rPr>
              <a:t>Regulamentul sanitar de stabilire a </a:t>
            </a:r>
            <a:r>
              <a:rPr lang="ro-RO" sz="2200" dirty="0" err="1">
                <a:latin typeface="Cambria" panose="02040503050406030204" pitchFamily="18" charset="0"/>
              </a:rPr>
              <a:t>condiţiilor</a:t>
            </a:r>
            <a:r>
              <a:rPr lang="ro-RO" sz="2200" dirty="0">
                <a:latin typeface="Cambria" panose="02040503050406030204" pitchFamily="18" charset="0"/>
              </a:rPr>
              <a:t> specifice şi a procedurilor detaliate pentru importul de articole de bucătărie din material plastic pe bază de poliamidă şi melamină originare sau expediate din Republica Populară Chineză şi din Regiunea Administrativă Specială Hong Kong a Republicii Populare Chineze (HG nr. 968 din 14.11.2017).</a:t>
            </a:r>
          </a:p>
          <a:p>
            <a:pPr marL="461963" indent="-344488" eaLnBrk="1" fontAlgn="auto" hangingPunct="1">
              <a:spcBef>
                <a:spcPts val="600"/>
              </a:spcBef>
              <a:spcAft>
                <a:spcPts val="0"/>
              </a:spcAft>
              <a:buFontTx/>
              <a:buChar char="-"/>
              <a:defRPr/>
            </a:pPr>
            <a:r>
              <a:rPr lang="ro-RO" sz="2200" dirty="0">
                <a:latin typeface="Cambria" panose="02040503050406030204" pitchFamily="18" charset="0"/>
              </a:rPr>
              <a:t>Modificată </a:t>
            </a:r>
            <a:r>
              <a:rPr lang="en-US" sz="2200" dirty="0">
                <a:latin typeface="Cambria" panose="02040503050406030204" pitchFamily="18" charset="0"/>
              </a:rPr>
              <a:t>HG </a:t>
            </a:r>
            <a:r>
              <a:rPr lang="ro-RO" sz="2200" dirty="0">
                <a:latin typeface="Cambria" panose="02040503050406030204" pitchFamily="18" charset="0"/>
              </a:rPr>
              <a:t>nr. 520 din 22 iunie 2010 cu privire la aprobarea Regulamentului sanitar privind </a:t>
            </a:r>
            <a:r>
              <a:rPr lang="ro-RO" sz="2200" dirty="0" err="1">
                <a:latin typeface="Cambria" panose="02040503050406030204" pitchFamily="18" charset="0"/>
              </a:rPr>
              <a:t>contaminanţii</a:t>
            </a:r>
            <a:r>
              <a:rPr lang="ro-RO" sz="2200" dirty="0">
                <a:latin typeface="Cambria" panose="02040503050406030204" pitchFamily="18" charset="0"/>
              </a:rPr>
              <a:t> din produsele alimentare - prin HG nr. 1017 din 28.11.2017.</a:t>
            </a:r>
          </a:p>
        </p:txBody>
      </p:sp>
    </p:spTree>
    <p:extLst>
      <p:ext uri="{BB962C8B-B14F-4D97-AF65-F5344CB8AC3E}">
        <p14:creationId xmlns:p14="http://schemas.microsoft.com/office/powerpoint/2010/main" val="4132930995"/>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12115800" cy="914400"/>
          </a:xfrm>
        </p:spPr>
        <p:txBody>
          <a:bodyPr rtlCol="0">
            <a:noAutofit/>
          </a:bodyPr>
          <a:lstStyle/>
          <a:p>
            <a:pPr eaLnBrk="1" fontAlgn="auto" hangingPunct="1">
              <a:spcAft>
                <a:spcPts val="0"/>
              </a:spcAft>
              <a:defRPr/>
            </a:pPr>
            <a:r>
              <a:rPr lang="ro-RO" sz="3600" b="1" dirty="0">
                <a:latin typeface="Cambria" pitchFamily="18" charset="0"/>
              </a:rPr>
              <a:t>Implementarea </a:t>
            </a:r>
            <a:r>
              <a:rPr lang="en-US" sz="3600" b="1" dirty="0">
                <a:latin typeface="Cambria" pitchFamily="18" charset="0"/>
              </a:rPr>
              <a:t>PNAA </a:t>
            </a:r>
            <a:r>
              <a:rPr lang="ro-RO" sz="3600" b="1" dirty="0">
                <a:latin typeface="Cambria" pitchFamily="18" charset="0"/>
              </a:rPr>
              <a:t>RM – UE 2017-2019 </a:t>
            </a:r>
            <a:endParaRPr lang="ru-RU" sz="3600" b="1" dirty="0"/>
          </a:p>
        </p:txBody>
      </p:sp>
      <p:sp>
        <p:nvSpPr>
          <p:cNvPr id="3" name="Content Placeholder 2"/>
          <p:cNvSpPr>
            <a:spLocks noGrp="1"/>
          </p:cNvSpPr>
          <p:nvPr>
            <p:ph idx="1"/>
          </p:nvPr>
        </p:nvSpPr>
        <p:spPr>
          <a:xfrm>
            <a:off x="228600" y="914400"/>
            <a:ext cx="11734800" cy="5943600"/>
          </a:xfrm>
        </p:spPr>
        <p:txBody>
          <a:bodyPr rtlCol="0">
            <a:noAutofit/>
          </a:bodyPr>
          <a:lstStyle/>
          <a:p>
            <a:pPr eaLnBrk="1" fontAlgn="auto" hangingPunct="1">
              <a:spcBef>
                <a:spcPts val="600"/>
              </a:spcBef>
              <a:spcAft>
                <a:spcPts val="0"/>
              </a:spcAft>
              <a:buFont typeface="Wingdings" panose="05000000000000000000" pitchFamily="2" charset="2"/>
              <a:buChar char="§"/>
              <a:defRPr/>
            </a:pPr>
            <a:r>
              <a:rPr lang="ro-RO" sz="2200" dirty="0">
                <a:latin typeface="Cambria" panose="02040503050406030204" pitchFamily="18" charset="0"/>
              </a:rPr>
              <a:t>Regulamentul sanitar privind eliberarea N-</a:t>
            </a:r>
            <a:r>
              <a:rPr lang="ro-RO" sz="2200" dirty="0" err="1">
                <a:latin typeface="Cambria" panose="02040503050406030204" pitchFamily="18" charset="0"/>
              </a:rPr>
              <a:t>nitrozaminelor</a:t>
            </a:r>
            <a:r>
              <a:rPr lang="ro-RO" sz="2200" dirty="0">
                <a:latin typeface="Cambria" panose="02040503050406030204" pitchFamily="18" charset="0"/>
              </a:rPr>
              <a:t> și a substanțelor N-</a:t>
            </a:r>
            <a:r>
              <a:rPr lang="ro-RO" sz="2200" dirty="0" err="1">
                <a:latin typeface="Cambria" panose="02040503050406030204" pitchFamily="18" charset="0"/>
              </a:rPr>
              <a:t>nitrozabile</a:t>
            </a:r>
            <a:r>
              <a:rPr lang="ro-RO" sz="2200" dirty="0">
                <a:latin typeface="Cambria" panose="02040503050406030204" pitchFamily="18" charset="0"/>
              </a:rPr>
              <a:t> din tetinele și suzetele fabricate din elastomeri sau cauciuc (HG nr. 780 din 04.10.2017).</a:t>
            </a:r>
          </a:p>
          <a:p>
            <a:pPr eaLnBrk="1" fontAlgn="auto" hangingPunct="1">
              <a:spcBef>
                <a:spcPts val="600"/>
              </a:spcBef>
              <a:spcAft>
                <a:spcPts val="0"/>
              </a:spcAft>
              <a:buFont typeface="Wingdings" panose="05000000000000000000" pitchFamily="2" charset="2"/>
              <a:buChar char="§"/>
              <a:defRPr/>
            </a:pPr>
            <a:r>
              <a:rPr lang="ro-RO" sz="2200" dirty="0">
                <a:latin typeface="Cambria" panose="02040503050406030204" pitchFamily="18" charset="0"/>
              </a:rPr>
              <a:t>Regulamentul sanitar privind suplimentele alimentare - HG. 674 din 28.08.17.</a:t>
            </a:r>
          </a:p>
          <a:p>
            <a:pPr eaLnBrk="1" fontAlgn="auto" hangingPunct="1">
              <a:spcBef>
                <a:spcPts val="600"/>
              </a:spcBef>
              <a:spcAft>
                <a:spcPts val="0"/>
              </a:spcAft>
              <a:buFont typeface="Wingdings" panose="05000000000000000000" pitchFamily="2" charset="2"/>
              <a:buChar char="§"/>
              <a:defRPr/>
            </a:pPr>
            <a:r>
              <a:rPr lang="ro-RO" sz="2200" dirty="0">
                <a:latin typeface="Cambria" panose="02040503050406030204" pitchFamily="18" charset="0"/>
              </a:rPr>
              <a:t>Regulamentul sanitar privind protecția sănătății lucrătorilor împotriva riscurilor legate de expunerea la agenții cancerigeni sau mutageni la locul de muncă (HG nr. 775 din 02.10.2017).</a:t>
            </a:r>
          </a:p>
          <a:p>
            <a:pPr eaLnBrk="1" fontAlgn="auto" hangingPunct="1">
              <a:spcBef>
                <a:spcPts val="600"/>
              </a:spcBef>
              <a:spcAft>
                <a:spcPts val="0"/>
              </a:spcAft>
              <a:buFont typeface="Wingdings" panose="05000000000000000000" pitchFamily="2" charset="2"/>
              <a:buChar char="§"/>
              <a:defRPr/>
            </a:pPr>
            <a:r>
              <a:rPr lang="ro-RO" sz="2200" dirty="0">
                <a:latin typeface="Cambria" panose="02040503050406030204" pitchFamily="18" charset="0"/>
              </a:rPr>
              <a:t>Lista de </a:t>
            </a:r>
            <a:r>
              <a:rPr lang="ro-RO" sz="2200" dirty="0" err="1">
                <a:latin typeface="Cambria" panose="02040503050406030204" pitchFamily="18" charset="0"/>
              </a:rPr>
              <a:t>menţiuni</a:t>
            </a:r>
            <a:r>
              <a:rPr lang="ro-RO" sz="2200" dirty="0">
                <a:latin typeface="Cambria" panose="02040503050406030204" pitchFamily="18" charset="0"/>
              </a:rPr>
              <a:t> de sănătate permise, înscrise pe produsele alimentare, altele decât cele care se referă la reducerea riscului de îmbolnăvire şi la dezvoltarea şi sănătatea copiilor- HG nr. 1100 din 19 </a:t>
            </a:r>
            <a:r>
              <a:rPr lang="ro-RO" sz="2200" dirty="0" err="1">
                <a:latin typeface="Cambria" panose="02040503050406030204" pitchFamily="18" charset="0"/>
              </a:rPr>
              <a:t>decembr</a:t>
            </a:r>
            <a:r>
              <a:rPr lang="ro-RO" sz="2200" dirty="0">
                <a:latin typeface="Cambria" panose="02040503050406030204" pitchFamily="18" charset="0"/>
              </a:rPr>
              <a:t> ie 2017.</a:t>
            </a:r>
          </a:p>
          <a:p>
            <a:pPr eaLnBrk="1" fontAlgn="auto" hangingPunct="1">
              <a:spcBef>
                <a:spcPts val="600"/>
              </a:spcBef>
              <a:spcAft>
                <a:spcPts val="0"/>
              </a:spcAft>
              <a:buFont typeface="Wingdings" panose="05000000000000000000" pitchFamily="2" charset="2"/>
              <a:buChar char="§"/>
              <a:defRPr/>
            </a:pPr>
            <a:r>
              <a:rPr lang="ro-RO" sz="2200" dirty="0">
                <a:latin typeface="Cambria" panose="02040503050406030204" pitchFamily="18" charset="0"/>
              </a:rPr>
              <a:t>Modificată </a:t>
            </a:r>
            <a:r>
              <a:rPr lang="en-US" sz="2200" dirty="0">
                <a:latin typeface="Cambria" panose="02040503050406030204" pitchFamily="18" charset="0"/>
              </a:rPr>
              <a:t>HG </a:t>
            </a:r>
            <a:r>
              <a:rPr lang="ro-RO" sz="2200" dirty="0">
                <a:latin typeface="Cambria" panose="02040503050406030204" pitchFamily="18" charset="0"/>
              </a:rPr>
              <a:t>nr. 196 din 25.03.2011 „Pentru aprobarea Regulamentului sanitar privind </a:t>
            </a:r>
            <a:r>
              <a:rPr lang="ro-RO" sz="2200" dirty="0" err="1">
                <a:latin typeface="Cambria" panose="02040503050406030204" pitchFamily="18" charset="0"/>
              </a:rPr>
              <a:t>menţiunile</a:t>
            </a:r>
            <a:r>
              <a:rPr lang="ro-RO" sz="2200" dirty="0">
                <a:latin typeface="Cambria" panose="02040503050406030204" pitchFamily="18" charset="0"/>
              </a:rPr>
              <a:t> </a:t>
            </a:r>
            <a:r>
              <a:rPr lang="ro-RO" sz="2200" dirty="0" err="1">
                <a:latin typeface="Cambria" panose="02040503050406030204" pitchFamily="18" charset="0"/>
              </a:rPr>
              <a:t>nutriţionale</a:t>
            </a:r>
            <a:r>
              <a:rPr lang="ro-RO" sz="2200" dirty="0">
                <a:latin typeface="Cambria" panose="02040503050406030204" pitchFamily="18" charset="0"/>
              </a:rPr>
              <a:t> şi de sănătate înscrise pe produsele alimentare –HG nr. 1099 din 19 decembrie 2017.</a:t>
            </a:r>
          </a:p>
          <a:p>
            <a:pPr eaLnBrk="1" fontAlgn="auto" hangingPunct="1">
              <a:spcBef>
                <a:spcPts val="600"/>
              </a:spcBef>
              <a:spcAft>
                <a:spcPts val="0"/>
              </a:spcAft>
              <a:buFont typeface="Wingdings" panose="05000000000000000000" pitchFamily="2" charset="2"/>
              <a:buChar char="§"/>
              <a:defRPr/>
            </a:pPr>
            <a:r>
              <a:rPr lang="ro-RO" sz="2200" dirty="0">
                <a:latin typeface="Cambria" panose="02040503050406030204" pitchFamily="18" charset="0"/>
              </a:rPr>
              <a:t>Regulamentul privind adaosul de vitamine şi minerale, precum şi de anumite </a:t>
            </a:r>
            <a:r>
              <a:rPr lang="ro-RO" sz="2200" dirty="0" err="1">
                <a:latin typeface="Cambria" panose="02040503050406030204" pitchFamily="18" charset="0"/>
              </a:rPr>
              <a:t>substanţe</a:t>
            </a:r>
            <a:r>
              <a:rPr lang="ro-RO" sz="2200" dirty="0">
                <a:latin typeface="Cambria" panose="02040503050406030204" pitchFamily="18" charset="0"/>
              </a:rPr>
              <a:t> de alt tip în produsele alimentare (HG. nr. 899 din 03.11.2017).</a:t>
            </a:r>
          </a:p>
          <a:p>
            <a:pPr eaLnBrk="1" fontAlgn="auto" hangingPunct="1">
              <a:spcBef>
                <a:spcPts val="600"/>
              </a:spcBef>
              <a:spcAft>
                <a:spcPts val="0"/>
              </a:spcAft>
              <a:buFont typeface="Wingdings" panose="05000000000000000000" pitchFamily="2" charset="2"/>
              <a:buChar char="§"/>
              <a:defRPr/>
            </a:pPr>
            <a:r>
              <a:rPr lang="ro-RO" sz="2200" dirty="0">
                <a:latin typeface="Cambria" panose="02040503050406030204" pitchFamily="18" charset="0"/>
              </a:rPr>
              <a:t>Regulamentul sanitar privind alimentele destinate sugarilor şi copiilor de vîrstă mică, alimentele destinate unor scopuri medicale special şi înlocuitorii unei diete totale pentru controlul </a:t>
            </a:r>
            <a:r>
              <a:rPr lang="ro-RO" sz="2200" dirty="0" err="1">
                <a:latin typeface="Cambria" panose="02040503050406030204" pitchFamily="18" charset="0"/>
              </a:rPr>
              <a:t>greutăţii</a:t>
            </a:r>
            <a:r>
              <a:rPr lang="ro-RO" sz="2200" dirty="0">
                <a:latin typeface="Cambria" panose="02040503050406030204" pitchFamily="18" charset="0"/>
              </a:rPr>
              <a:t> (HG 179/2018).</a:t>
            </a:r>
          </a:p>
        </p:txBody>
      </p:sp>
    </p:spTree>
    <p:extLst>
      <p:ext uri="{BB962C8B-B14F-4D97-AF65-F5344CB8AC3E}">
        <p14:creationId xmlns:p14="http://schemas.microsoft.com/office/powerpoint/2010/main" val="877273315"/>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D4592-501B-4715-9E0F-EF8AA8D4C825}"/>
              </a:ext>
            </a:extLst>
          </p:cNvPr>
          <p:cNvSpPr>
            <a:spLocks noGrp="1"/>
          </p:cNvSpPr>
          <p:nvPr>
            <p:ph type="title"/>
          </p:nvPr>
        </p:nvSpPr>
        <p:spPr>
          <a:xfrm>
            <a:off x="609600" y="274638"/>
            <a:ext cx="10972800" cy="1401762"/>
          </a:xfrm>
        </p:spPr>
        <p:txBody>
          <a:bodyPr/>
          <a:lstStyle/>
          <a:p>
            <a:br>
              <a:rPr lang="en-US" altLang="en-US" sz="4000" b="1" dirty="0">
                <a:latin typeface="Calibri" panose="020F0502020204030204" pitchFamily="34" charset="0"/>
                <a:ea typeface="Calibri" panose="020F0502020204030204" pitchFamily="34" charset="0"/>
                <a:cs typeface="Times New Roman" panose="02020603050405020304" pitchFamily="18" charset="0"/>
              </a:rPr>
            </a:br>
            <a:r>
              <a:rPr lang="en-US" altLang="en-US" sz="4000" b="1" dirty="0">
                <a:latin typeface="Calibri" panose="020F0502020204030204" pitchFamily="34" charset="0"/>
                <a:ea typeface="Calibri" panose="020F0502020204030204" pitchFamily="34" charset="0"/>
                <a:cs typeface="Times New Roman" panose="02020603050405020304" pitchFamily="18" charset="0"/>
              </a:rPr>
              <a:t>“Delivering Together for Change: we can’t think of a better way to move forward</a:t>
            </a:r>
            <a:r>
              <a:rPr lang="en-US" altLang="en-US" b="1" dirty="0">
                <a:latin typeface="Calibri" panose="020F0502020204030204" pitchFamily="34" charset="0"/>
                <a:ea typeface="Calibri" panose="020F0502020204030204" pitchFamily="34" charset="0"/>
                <a:cs typeface="Times New Roman" panose="02020603050405020304" pitchFamily="18" charset="0"/>
              </a:rPr>
              <a:t>!”</a:t>
            </a:r>
            <a:br>
              <a:rPr lang="en-GB" altLang="en-US" b="1" dirty="0">
                <a:latin typeface="Calibri" panose="020F0502020204030204" pitchFamily="34" charset="0"/>
                <a:cs typeface="Calibri" panose="020F0502020204030204" pitchFamily="34" charset="0"/>
              </a:rPr>
            </a:br>
            <a:endParaRPr lang="en-US" dirty="0"/>
          </a:p>
        </p:txBody>
      </p:sp>
      <p:pic>
        <p:nvPicPr>
          <p:cNvPr id="5" name="Content Placeholder 4">
            <a:extLst>
              <a:ext uri="{FF2B5EF4-FFF2-40B4-BE49-F238E27FC236}">
                <a16:creationId xmlns:a16="http://schemas.microsoft.com/office/drawing/2014/main" id="{ABA8B064-48BA-4653-9429-970ABD31817E}"/>
              </a:ext>
            </a:extLst>
          </p:cNvPr>
          <p:cNvPicPr>
            <a:picLocks noGrp="1" noChangeAspect="1"/>
          </p:cNvPicPr>
          <p:nvPr>
            <p:ph idx="1"/>
          </p:nvPr>
        </p:nvPicPr>
        <p:blipFill>
          <a:blip r:embed="rId2"/>
          <a:stretch>
            <a:fillRect/>
          </a:stretch>
        </p:blipFill>
        <p:spPr>
          <a:xfrm>
            <a:off x="3276600" y="2641329"/>
            <a:ext cx="5855425" cy="4215050"/>
          </a:xfrm>
          <a:prstGeom prst="rect">
            <a:avLst/>
          </a:prstGeom>
        </p:spPr>
      </p:pic>
      <p:sp>
        <p:nvSpPr>
          <p:cNvPr id="4" name="Slide Number Placeholder 3">
            <a:extLst>
              <a:ext uri="{FF2B5EF4-FFF2-40B4-BE49-F238E27FC236}">
                <a16:creationId xmlns:a16="http://schemas.microsoft.com/office/drawing/2014/main" id="{61D5998B-41DD-4F12-A143-BFDC8C37225D}"/>
              </a:ext>
            </a:extLst>
          </p:cNvPr>
          <p:cNvSpPr>
            <a:spLocks noGrp="1"/>
          </p:cNvSpPr>
          <p:nvPr>
            <p:ph type="sldNum" sz="quarter" idx="12"/>
          </p:nvPr>
        </p:nvSpPr>
        <p:spPr/>
        <p:txBody>
          <a:bodyPr/>
          <a:lstStyle/>
          <a:p>
            <a:fld id="{B32EB2AF-4328-4865-B7EE-0FFB7AA46E46}" type="slidenum">
              <a:rPr lang="en-GB" altLang="en-US" smtClean="0"/>
              <a:pPr/>
              <a:t>12</a:t>
            </a:fld>
            <a:endParaRPr lang="en-GB" altLang="en-US"/>
          </a:p>
        </p:txBody>
      </p:sp>
    </p:spTree>
    <p:extLst>
      <p:ext uri="{BB962C8B-B14F-4D97-AF65-F5344CB8AC3E}">
        <p14:creationId xmlns:p14="http://schemas.microsoft.com/office/powerpoint/2010/main" val="37367181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4608</TotalTime>
  <Words>1235</Words>
  <Application>Microsoft Office PowerPoint</Application>
  <PresentationFormat>Widescreen</PresentationFormat>
  <Paragraphs>213</Paragraphs>
  <Slides>12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Cambria</vt:lpstr>
      <vt:lpstr>Symbol</vt:lpstr>
      <vt:lpstr>Times New Roman</vt:lpstr>
      <vt:lpstr>Wingdings</vt:lpstr>
      <vt:lpstr>Office Theme</vt:lpstr>
      <vt:lpstr>Plan Acţiuni  Ministerul Sănătăţii, Muncii și Protecției Sociale 2018</vt:lpstr>
      <vt:lpstr>Elemente </vt:lpstr>
      <vt:lpstr>Documente de politici </vt:lpstr>
      <vt:lpstr>Componente  Plan Acțiuni MSMPS 2018</vt:lpstr>
      <vt:lpstr>Conținut Plan Acţiuni Ministerul Sănătății, Muncii și Protecției Sociale 2018</vt:lpstr>
      <vt:lpstr>Obiective şi acţiuni 2018 </vt:lpstr>
      <vt:lpstr>Obiective şi acţiuni 2018 </vt:lpstr>
      <vt:lpstr>Documente de politic si acte normative  </vt:lpstr>
      <vt:lpstr>Priorități in Sistemul de sănătate </vt:lpstr>
      <vt:lpstr>Implementarea PNAA RM – UE 2017-2019 </vt:lpstr>
      <vt:lpstr>Implementarea PNAA RM – UE 2017-2019 </vt:lpstr>
      <vt:lpstr> “Delivering Together for Change: we can’t think of a better way to move forward!” </vt:lpstr>
    </vt:vector>
  </TitlesOfParts>
  <Company>World Health Organization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Evaluarea Performanţelor în Sănătate Atelier de lucru 5 – 6 Septembrie 2011</dc:title>
  <dc:creator>Tatiana Paduraru</dc:creator>
  <cp:lastModifiedBy>User</cp:lastModifiedBy>
  <cp:revision>319</cp:revision>
  <cp:lastPrinted>2015-12-11T06:49:34Z</cp:lastPrinted>
  <dcterms:created xsi:type="dcterms:W3CDTF">2011-09-01T08:23:47Z</dcterms:created>
  <dcterms:modified xsi:type="dcterms:W3CDTF">2018-06-08T10:37:51Z</dcterms:modified>
</cp:coreProperties>
</file>