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charts/chart2.xml" ContentType="application/vnd.openxmlformats-officedocument.drawingml.chart+xml"/>
  <Override PartName="/ppt/notesSlides/notesSlide7.xml" ContentType="application/vnd.openxmlformats-officedocument.presentationml.notesSlide+xml"/>
  <Override PartName="/ppt/charts/chart3.xml" ContentType="application/vnd.openxmlformats-officedocument.drawingml.chart+xml"/>
  <Override PartName="/ppt/notesSlides/notesSlide8.xml" ContentType="application/vnd.openxmlformats-officedocument.presentationml.notesSlide+xml"/>
  <Override PartName="/ppt/charts/chart4.xml" ContentType="application/vnd.openxmlformats-officedocument.drawingml.chart+xml"/>
  <Override PartName="/ppt/notesSlides/notesSlide9.xml" ContentType="application/vnd.openxmlformats-officedocument.presentationml.notesSlide+xml"/>
  <Override PartName="/ppt/charts/chart5.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6.xml" ContentType="application/vnd.openxmlformats-officedocument.drawingml.chart+xml"/>
  <Override PartName="/ppt/theme/themeOverride1.xml" ContentType="application/vnd.openxmlformats-officedocument.themeOverride+xml"/>
  <Override PartName="/ppt/notesSlides/notesSlide12.xml" ContentType="application/vnd.openxmlformats-officedocument.presentationml.notesSlide+xml"/>
  <Override PartName="/ppt/charts/chart7.xml" ContentType="application/vnd.openxmlformats-officedocument.drawingml.chart+xml"/>
  <Override PartName="/ppt/theme/themeOverride2.xml" ContentType="application/vnd.openxmlformats-officedocument.themeOverride+xml"/>
  <Override PartName="/ppt/notesSlides/notesSlide13.xml" ContentType="application/vnd.openxmlformats-officedocument.presentationml.notesSlide+xml"/>
  <Override PartName="/ppt/charts/chart8.xml" ContentType="application/vnd.openxmlformats-officedocument.drawingml.chart+xml"/>
  <Override PartName="/ppt/theme/themeOverride3.xml" ContentType="application/vnd.openxmlformats-officedocument.themeOverride+xml"/>
  <Override PartName="/ppt/charts/chart9.xml" ContentType="application/vnd.openxmlformats-officedocument.drawingml.chart+xml"/>
  <Override PartName="/ppt/notesSlides/notesSlide14.xml" ContentType="application/vnd.openxmlformats-officedocument.presentationml.notesSlide+xml"/>
  <Override PartName="/ppt/charts/chart10.xml" ContentType="application/vnd.openxmlformats-officedocument.drawingml.chart+xml"/>
  <Override PartName="/ppt/notesSlides/notesSlide15.xml" ContentType="application/vnd.openxmlformats-officedocument.presentationml.notesSlide+xml"/>
  <Override PartName="/ppt/charts/chart11.xml" ContentType="application/vnd.openxmlformats-officedocument.drawingml.chart+xml"/>
  <Override PartName="/ppt/notesSlides/notesSlide16.xml" ContentType="application/vnd.openxmlformats-officedocument.presentationml.notesSlide+xml"/>
  <Override PartName="/ppt/charts/chart12.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3.xml" ContentType="application/vnd.openxmlformats-officedocument.drawingml.chart+xml"/>
  <Override PartName="/ppt/notesSlides/notesSlide19.xml" ContentType="application/vnd.openxmlformats-officedocument.presentationml.notesSlide+xml"/>
  <Override PartName="/ppt/charts/chart14.xml" ContentType="application/vnd.openxmlformats-officedocument.drawingml.chart+xml"/>
  <Override PartName="/ppt/notesSlides/notesSlide20.xml" ContentType="application/vnd.openxmlformats-officedocument.presentationml.notesSlide+xml"/>
  <Override PartName="/ppt/charts/chart15.xml" ContentType="application/vnd.openxmlformats-officedocument.drawingml.chart+xml"/>
  <Override PartName="/ppt/notesSlides/notesSlide21.xml" ContentType="application/vnd.openxmlformats-officedocument.presentationml.notesSlide+xml"/>
  <Override PartName="/ppt/charts/chart16.xml" ContentType="application/vnd.openxmlformats-officedocument.drawingml.chart+xml"/>
  <Override PartName="/ppt/charts/chart17.xml" ContentType="application/vnd.openxmlformats-officedocument.drawingml.chart+xml"/>
  <Override PartName="/ppt/notesSlides/notesSlide22.xml" ContentType="application/vnd.openxmlformats-officedocument.presentationml.notesSlide+xml"/>
  <Override PartName="/ppt/charts/chart18.xml" ContentType="application/vnd.openxmlformats-officedocument.drawingml.chart+xml"/>
  <Override PartName="/ppt/charts/chart19.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style1.xml" ContentType="application/vnd.ms-office.chartstyle+xml"/>
  <Override PartName="/ppt/charts/colors1.xml" ContentType="application/vnd.ms-office.chartcolorstyle+xml"/>
  <Override PartName="/ppt/charts/style2.xml" ContentType="application/vnd.ms-office.chartstyle+xml"/>
  <Override PartName="/ppt/charts/colors2.xml" ContentType="application/vnd.ms-office.chartcolorstyle+xml"/>
  <Override PartName="/ppt/charts/style3.xml" ContentType="application/vnd.ms-office.chartstyle+xml"/>
  <Override PartName="/ppt/charts/colors3.xml" ContentType="application/vnd.ms-office.chartcolor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handoutMasterIdLst>
    <p:handoutMasterId r:id="rId35"/>
  </p:handoutMasterIdLst>
  <p:sldIdLst>
    <p:sldId id="259" r:id="rId2"/>
    <p:sldId id="260" r:id="rId3"/>
    <p:sldId id="324" r:id="rId4"/>
    <p:sldId id="310" r:id="rId5"/>
    <p:sldId id="284" r:id="rId6"/>
    <p:sldId id="305" r:id="rId7"/>
    <p:sldId id="309" r:id="rId8"/>
    <p:sldId id="286" r:id="rId9"/>
    <p:sldId id="275" r:id="rId10"/>
    <p:sldId id="326" r:id="rId11"/>
    <p:sldId id="277" r:id="rId12"/>
    <p:sldId id="273" r:id="rId13"/>
    <p:sldId id="266" r:id="rId14"/>
    <p:sldId id="288" r:id="rId15"/>
    <p:sldId id="268" r:id="rId16"/>
    <p:sldId id="274" r:id="rId17"/>
    <p:sldId id="289" r:id="rId18"/>
    <p:sldId id="292" r:id="rId19"/>
    <p:sldId id="304" r:id="rId20"/>
    <p:sldId id="311" r:id="rId21"/>
    <p:sldId id="312" r:id="rId22"/>
    <p:sldId id="321" r:id="rId23"/>
    <p:sldId id="313" r:id="rId24"/>
    <p:sldId id="322" r:id="rId25"/>
    <p:sldId id="314" r:id="rId26"/>
    <p:sldId id="315" r:id="rId27"/>
    <p:sldId id="316" r:id="rId28"/>
    <p:sldId id="317" r:id="rId29"/>
    <p:sldId id="318" r:id="rId30"/>
    <p:sldId id="319" r:id="rId31"/>
    <p:sldId id="320" r:id="rId32"/>
    <p:sldId id="272" r:id="rId33"/>
  </p:sldIdLst>
  <p:sldSz cx="12192000" cy="6858000"/>
  <p:notesSz cx="6797675" cy="9926638"/>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99" autoAdjust="0"/>
    <p:restoredTop sz="71928" autoAdjust="0"/>
  </p:normalViewPr>
  <p:slideViewPr>
    <p:cSldViewPr>
      <p:cViewPr varScale="1">
        <p:scale>
          <a:sx n="83" d="100"/>
          <a:sy n="83" d="100"/>
        </p:scale>
        <p:origin x="-1626" y="-84"/>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oleObject" Target="https://d.docs.live.net/55e511a6a058490b/ODA/ODA%202016/Tables_and_Graphs_2016_final.xlsx" TargetMode="External"/></Relationships>
</file>

<file path=ppt/charts/_rels/chart2.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oleObject" Target="https://d.docs.live.net/55e511a6a058490b/ODA/ODA%202016/Tables_and_Graphs_2016_final.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https://d.docs.live.net/55e511a6a058490b/ODA/ODA%202016/Tables_and_Graphs_2016_final.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https://d.docs.live.net/55e511a6a058490b/ODA/ODA%202016/Tables_and_Graphs_2016_final.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https://d.docs.live.net/55e511a6a058490b/ODA/ODA%202016/Tables_and_Graphs_2016_final.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https://d.docs.live.net/55e511a6a058490b/ODA/ODA%202016/Tables_and_Graphs_2016_final.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https://d.docs.live.net/55e511a6a058490b/ODA/ODA%202016/Tables_and_Graphs_2016_final.xlsx" TargetMode="External"/></Relationships>
</file>

<file path=ppt/charts/_rels/chart8.xml.rels><?xml version="1.0" encoding="UTF-8" standalone="yes"?>
<Relationships xmlns="http://schemas.openxmlformats.org/package/2006/relationships"><Relationship Id="rId2" Type="http://schemas.openxmlformats.org/officeDocument/2006/relationships/oleObject" Target="NULL" TargetMode="External"/><Relationship Id="rId1" Type="http://schemas.openxmlformats.org/officeDocument/2006/relationships/themeOverride" Target="../theme/themeOverride3.xml"/></Relationships>
</file>

<file path=ppt/charts/_rels/chart9.xml.rels><?xml version="1.0" encoding="UTF-8" standalone="yes"?>
<Relationships xmlns="http://schemas.openxmlformats.org/package/2006/relationships"><Relationship Id="rId1" Type="http://schemas.openxmlformats.org/officeDocument/2006/relationships/oleObject" Target="https://d.docs.live.net/55e511a6a058490b/ODA/ODA%202016/Tables_and_Graphs_2016_final.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https://d.docs.live.net/55e511a6a058490b/ODA/ODA%202016/Tables_and_Graphs_2016_final.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https://d.docs.live.net/55e511a6a058490b/ODA/ODA%202016/Tables_and_Graphs_2016_final.xlsx" TargetMode="External"/></Relationships>
</file>

<file path=ppt/charts/_rels/chart1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oleObject" Target="https://d.docs.live.net/55e511a6a058490b/ODA/ODA%202016/Tables_and_Graphs_2016_final.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https://d.docs.live.net/55e511a6a058490b/ODA/ODA%202016/Tables_and_Graphs_2016_final.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https://d.docs.live.net/55e511a6a058490b/ODA/ODA%202016/Tables_and_Graphs_2016_final.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https://d.docs.live.net/55e511a6a058490b/ODA/ODA%202016/Tables_and_Graphs_2016_final.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https://d.docs.live.net/55e511a6a058490b/ODA/ODA%202016/Tables_and_Graphs_2016_final.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https://d.docs.live.net/55e511a6a058490b/ODA/ODA%202016/Tables_and_Graphs_2016_final.xlsx" TargetMode="External"/></Relationships>
</file>

<file path=ppt/charts/_rels/chart18.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oleObject" Target="https://d.docs.live.net/55e511a6a058490b/ODA/ODA%202016/Tables_and_Graphs_2016_final.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https://d.docs.live.net/55e511a6a058490b/ODA/ODA%202016/Tables_and_Graphs_2016_final.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'[Tables_and_Graphs_2016_final.xlsx]Figure 2'!$C$1</c:f>
              <c:strCache>
                <c:ptCount val="1"/>
                <c:pt idx="0">
                  <c:v>Grant</c:v>
                </c:pt>
              </c:strCache>
            </c:strRef>
          </c:tx>
          <c:spPr>
            <a:solidFill>
              <a:srgbClr val="0070C0"/>
            </a:solidFill>
            <a:ln>
              <a:noFill/>
            </a:ln>
            <a:effectLst/>
          </c:spPr>
          <c:invertIfNegative val="0"/>
          <c:cat>
            <c:strRef>
              <c:f>'[Tables_and_Graphs_2016_final.xlsx]Figure 2'!$B$2:$B$18</c:f>
              <c:strCache>
                <c:ptCount val="17"/>
                <c:pt idx="0">
                  <c:v>IAEA</c:v>
                </c:pt>
                <c:pt idx="1">
                  <c:v>WB</c:v>
                </c:pt>
                <c:pt idx="2">
                  <c:v>GF</c:v>
                </c:pt>
                <c:pt idx="3">
                  <c:v>GIZ</c:v>
                </c:pt>
                <c:pt idx="4">
                  <c:v>Czech Government</c:v>
                </c:pt>
                <c:pt idx="5">
                  <c:v>Japan Government</c:v>
                </c:pt>
                <c:pt idx="6">
                  <c:v>Romania Government</c:v>
                </c:pt>
                <c:pt idx="7">
                  <c:v>WHO</c:v>
                </c:pt>
                <c:pt idx="8">
                  <c:v>UNDP</c:v>
                </c:pt>
                <c:pt idx="9">
                  <c:v>SDC</c:v>
                </c:pt>
                <c:pt idx="10">
                  <c:v>TIKA</c:v>
                </c:pt>
                <c:pt idx="11">
                  <c:v>EU</c:v>
                </c:pt>
                <c:pt idx="12">
                  <c:v>UNAIDS</c:v>
                </c:pt>
                <c:pt idx="13">
                  <c:v>UNECE</c:v>
                </c:pt>
                <c:pt idx="14">
                  <c:v>UNFPA</c:v>
                </c:pt>
                <c:pt idx="15">
                  <c:v>UNICEF</c:v>
                </c:pt>
                <c:pt idx="16">
                  <c:v>UNODC</c:v>
                </c:pt>
              </c:strCache>
            </c:strRef>
          </c:cat>
          <c:val>
            <c:numRef>
              <c:f>'[Tables_and_Graphs_2016_final.xlsx]Figure 2'!$C$2:$C$18</c:f>
              <c:numCache>
                <c:formatCode>#,##0</c:formatCode>
                <c:ptCount val="17"/>
                <c:pt idx="0">
                  <c:v>639157</c:v>
                </c:pt>
                <c:pt idx="1">
                  <c:v>130000</c:v>
                </c:pt>
                <c:pt idx="2">
                  <c:v>7655772</c:v>
                </c:pt>
                <c:pt idx="3">
                  <c:v>878965</c:v>
                </c:pt>
                <c:pt idx="4">
                  <c:v>36110</c:v>
                </c:pt>
                <c:pt idx="5">
                  <c:v>1349392</c:v>
                </c:pt>
                <c:pt idx="6">
                  <c:v>0</c:v>
                </c:pt>
                <c:pt idx="7">
                  <c:v>3269239</c:v>
                </c:pt>
                <c:pt idx="8">
                  <c:v>1280090</c:v>
                </c:pt>
                <c:pt idx="9">
                  <c:v>5182398</c:v>
                </c:pt>
                <c:pt idx="10">
                  <c:v>337672</c:v>
                </c:pt>
                <c:pt idx="11">
                  <c:v>130451</c:v>
                </c:pt>
                <c:pt idx="12">
                  <c:v>32000</c:v>
                </c:pt>
                <c:pt idx="13">
                  <c:v>95917</c:v>
                </c:pt>
                <c:pt idx="14">
                  <c:v>323988</c:v>
                </c:pt>
                <c:pt idx="15">
                  <c:v>260000</c:v>
                </c:pt>
                <c:pt idx="16">
                  <c:v>63000</c:v>
                </c:pt>
              </c:numCache>
            </c:numRef>
          </c:val>
          <c:extLst xmlns:c16r2="http://schemas.microsoft.com/office/drawing/2015/06/chart">
            <c:ext xmlns:c16="http://schemas.microsoft.com/office/drawing/2014/chart" uri="{C3380CC4-5D6E-409C-BE32-E72D297353CC}">
              <c16:uniqueId val="{00000000-42A1-4A9E-8D48-21785D279517}"/>
            </c:ext>
          </c:extLst>
        </c:ser>
        <c:ser>
          <c:idx val="1"/>
          <c:order val="1"/>
          <c:tx>
            <c:strRef>
              <c:f>'[Tables_and_Graphs_2016_final.xlsx]Figure 2'!$D$1</c:f>
              <c:strCache>
                <c:ptCount val="1"/>
                <c:pt idx="0">
                  <c:v>Soft Loan</c:v>
                </c:pt>
              </c:strCache>
            </c:strRef>
          </c:tx>
          <c:spPr>
            <a:solidFill>
              <a:srgbClr val="FF0000"/>
            </a:solidFill>
            <a:ln>
              <a:noFill/>
            </a:ln>
            <a:effectLst/>
          </c:spPr>
          <c:invertIfNegative val="0"/>
          <c:cat>
            <c:strRef>
              <c:f>'[Tables_and_Graphs_2016_final.xlsx]Figure 2'!$B$2:$B$18</c:f>
              <c:strCache>
                <c:ptCount val="17"/>
                <c:pt idx="0">
                  <c:v>IAEA</c:v>
                </c:pt>
                <c:pt idx="1">
                  <c:v>WB</c:v>
                </c:pt>
                <c:pt idx="2">
                  <c:v>GF</c:v>
                </c:pt>
                <c:pt idx="3">
                  <c:v>GIZ</c:v>
                </c:pt>
                <c:pt idx="4">
                  <c:v>Czech Government</c:v>
                </c:pt>
                <c:pt idx="5">
                  <c:v>Japan Government</c:v>
                </c:pt>
                <c:pt idx="6">
                  <c:v>Romania Government</c:v>
                </c:pt>
                <c:pt idx="7">
                  <c:v>WHO</c:v>
                </c:pt>
                <c:pt idx="8">
                  <c:v>UNDP</c:v>
                </c:pt>
                <c:pt idx="9">
                  <c:v>SDC</c:v>
                </c:pt>
                <c:pt idx="10">
                  <c:v>TIKA</c:v>
                </c:pt>
                <c:pt idx="11">
                  <c:v>EU</c:v>
                </c:pt>
                <c:pt idx="12">
                  <c:v>UNAIDS</c:v>
                </c:pt>
                <c:pt idx="13">
                  <c:v>UNECE</c:v>
                </c:pt>
                <c:pt idx="14">
                  <c:v>UNFPA</c:v>
                </c:pt>
                <c:pt idx="15">
                  <c:v>UNICEF</c:v>
                </c:pt>
                <c:pt idx="16">
                  <c:v>UNODC</c:v>
                </c:pt>
              </c:strCache>
            </c:strRef>
          </c:cat>
          <c:val>
            <c:numRef>
              <c:f>'[Tables_and_Graphs_2016_final.xlsx]Figure 2'!$D$2:$D$18</c:f>
              <c:numCache>
                <c:formatCode>#,##0</c:formatCode>
                <c:ptCount val="17"/>
                <c:pt idx="1">
                  <c:v>8377102</c:v>
                </c:pt>
                <c:pt idx="5">
                  <c:v>601398</c:v>
                </c:pt>
              </c:numCache>
            </c:numRef>
          </c:val>
          <c:extLst xmlns:c16r2="http://schemas.microsoft.com/office/drawing/2015/06/chart">
            <c:ext xmlns:c16="http://schemas.microsoft.com/office/drawing/2014/chart" uri="{C3380CC4-5D6E-409C-BE32-E72D297353CC}">
              <c16:uniqueId val="{00000001-42A1-4A9E-8D48-21785D279517}"/>
            </c:ext>
          </c:extLst>
        </c:ser>
        <c:ser>
          <c:idx val="2"/>
          <c:order val="2"/>
          <c:tx>
            <c:strRef>
              <c:f>'[Tables_and_Graphs_2016_final.xlsx]Figure 2'!$E$1</c:f>
              <c:strCache>
                <c:ptCount val="1"/>
                <c:pt idx="0">
                  <c:v>Total ODA</c:v>
                </c:pt>
              </c:strCache>
            </c:strRef>
          </c:tx>
          <c:invertIfNegative val="0"/>
          <c:cat>
            <c:strRef>
              <c:f>'[Tables_and_Graphs_2016_final.xlsx]Figure 2'!$B$2:$B$18</c:f>
              <c:strCache>
                <c:ptCount val="17"/>
                <c:pt idx="0">
                  <c:v>IAEA</c:v>
                </c:pt>
                <c:pt idx="1">
                  <c:v>WB</c:v>
                </c:pt>
                <c:pt idx="2">
                  <c:v>GF</c:v>
                </c:pt>
                <c:pt idx="3">
                  <c:v>GIZ</c:v>
                </c:pt>
                <c:pt idx="4">
                  <c:v>Czech Government</c:v>
                </c:pt>
                <c:pt idx="5">
                  <c:v>Japan Government</c:v>
                </c:pt>
                <c:pt idx="6">
                  <c:v>Romania Government</c:v>
                </c:pt>
                <c:pt idx="7">
                  <c:v>WHO</c:v>
                </c:pt>
                <c:pt idx="8">
                  <c:v>UNDP</c:v>
                </c:pt>
                <c:pt idx="9">
                  <c:v>SDC</c:v>
                </c:pt>
                <c:pt idx="10">
                  <c:v>TIKA</c:v>
                </c:pt>
                <c:pt idx="11">
                  <c:v>EU</c:v>
                </c:pt>
                <c:pt idx="12">
                  <c:v>UNAIDS</c:v>
                </c:pt>
                <c:pt idx="13">
                  <c:v>UNECE</c:v>
                </c:pt>
                <c:pt idx="14">
                  <c:v>UNFPA</c:v>
                </c:pt>
                <c:pt idx="15">
                  <c:v>UNICEF</c:v>
                </c:pt>
                <c:pt idx="16">
                  <c:v>UNODC</c:v>
                </c:pt>
              </c:strCache>
            </c:strRef>
          </c:cat>
          <c:val>
            <c:numRef>
              <c:f>'[Tables_and_Graphs_2016_final.xlsx]Figure 2'!$E$2:$E$18</c:f>
              <c:numCache>
                <c:formatCode>General</c:formatCode>
                <c:ptCount val="17"/>
                <c:pt idx="9" formatCode="#,##0">
                  <c:v>909270</c:v>
                </c:pt>
                <c:pt idx="11" formatCode="#,##0">
                  <c:v>1223707</c:v>
                </c:pt>
              </c:numCache>
            </c:numRef>
          </c:val>
          <c:extLst xmlns:c16r2="http://schemas.microsoft.com/office/drawing/2015/06/chart">
            <c:ext xmlns:c16="http://schemas.microsoft.com/office/drawing/2014/chart" uri="{C3380CC4-5D6E-409C-BE32-E72D297353CC}">
              <c16:uniqueId val="{00000002-42A1-4A9E-8D48-21785D279517}"/>
            </c:ext>
          </c:extLst>
        </c:ser>
        <c:dLbls>
          <c:showLegendKey val="0"/>
          <c:showVal val="0"/>
          <c:showCatName val="0"/>
          <c:showSerName val="0"/>
          <c:showPercent val="0"/>
          <c:showBubbleSize val="0"/>
        </c:dLbls>
        <c:gapWidth val="150"/>
        <c:overlap val="100"/>
        <c:axId val="101076992"/>
        <c:axId val="101078528"/>
      </c:barChart>
      <c:catAx>
        <c:axId val="10107699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crossAx val="101078528"/>
        <c:crosses val="autoZero"/>
        <c:auto val="1"/>
        <c:lblAlgn val="ctr"/>
        <c:lblOffset val="100"/>
        <c:noMultiLvlLbl val="0"/>
      </c:catAx>
      <c:valAx>
        <c:axId val="101078528"/>
        <c:scaling>
          <c:orientation val="minMax"/>
        </c:scaling>
        <c:delete val="1"/>
        <c:axPos val="b"/>
        <c:numFmt formatCode="#,##0" sourceLinked="1"/>
        <c:majorTickMark val="none"/>
        <c:minorTickMark val="none"/>
        <c:tickLblPos val="none"/>
        <c:crossAx val="10107699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ru-RU"/>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[Tables_and_Graphs_2016_final.xlsx]Figure!$B$1</c:f>
              <c:strCache>
                <c:ptCount val="1"/>
                <c:pt idx="0">
                  <c:v>Tied</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[Tables_and_Graphs_2016_final.xlsx]Figure!$A$2:$A$4</c:f>
              <c:numCache>
                <c:formatCode>General</c:formatCode>
                <c:ptCount val="3"/>
                <c:pt idx="0">
                  <c:v>2014</c:v>
                </c:pt>
                <c:pt idx="1">
                  <c:v>2015</c:v>
                </c:pt>
                <c:pt idx="2">
                  <c:v>2016</c:v>
                </c:pt>
              </c:numCache>
            </c:numRef>
          </c:cat>
          <c:val>
            <c:numRef>
              <c:f>[Tables_and_Graphs_2016_final.xlsx]Figure!$B$2:$B$4</c:f>
              <c:numCache>
                <c:formatCode>General</c:formatCode>
                <c:ptCount val="3"/>
                <c:pt idx="0" formatCode="#,##0">
                  <c:v>13055561.4</c:v>
                </c:pt>
                <c:pt idx="1">
                  <c:v>0</c:v>
                </c:pt>
                <c:pt idx="2">
                  <c:v>0</c:v>
                </c:pt>
              </c:numCache>
            </c:numRef>
          </c:val>
          <c:extLst xmlns:c16r2="http://schemas.microsoft.com/office/drawing/2015/06/chart">
            <c:ext xmlns:c16="http://schemas.microsoft.com/office/drawing/2014/chart" uri="{C3380CC4-5D6E-409C-BE32-E72D297353CC}">
              <c16:uniqueId val="{00000000-864D-43C4-B32E-A0FB77423B83}"/>
            </c:ext>
          </c:extLst>
        </c:ser>
        <c:ser>
          <c:idx val="1"/>
          <c:order val="1"/>
          <c:tx>
            <c:strRef>
              <c:f>[Tables_and_Graphs_2016_final.xlsx]Figure!$C$1</c:f>
              <c:strCache>
                <c:ptCount val="1"/>
                <c:pt idx="0">
                  <c:v>Untied</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[Tables_and_Graphs_2016_final.xlsx]Figure!$A$2:$A$4</c:f>
              <c:numCache>
                <c:formatCode>General</c:formatCode>
                <c:ptCount val="3"/>
                <c:pt idx="0">
                  <c:v>2014</c:v>
                </c:pt>
                <c:pt idx="1">
                  <c:v>2015</c:v>
                </c:pt>
                <c:pt idx="2">
                  <c:v>2016</c:v>
                </c:pt>
              </c:numCache>
            </c:numRef>
          </c:cat>
          <c:val>
            <c:numRef>
              <c:f>[Tables_and_Graphs_2016_final.xlsx]Figure!$C$2:$C$4</c:f>
              <c:numCache>
                <c:formatCode>#,##0</c:formatCode>
                <c:ptCount val="3"/>
                <c:pt idx="0">
                  <c:v>37451302.600000001</c:v>
                </c:pt>
                <c:pt idx="1">
                  <c:v>24396072</c:v>
                </c:pt>
                <c:pt idx="2">
                  <c:v>30642651</c:v>
                </c:pt>
              </c:numCache>
            </c:numRef>
          </c:val>
          <c:extLst xmlns:c16r2="http://schemas.microsoft.com/office/drawing/2015/06/chart">
            <c:ext xmlns:c16="http://schemas.microsoft.com/office/drawing/2014/chart" uri="{C3380CC4-5D6E-409C-BE32-E72D297353CC}">
              <c16:uniqueId val="{00000001-864D-43C4-B32E-A0FB77423B83}"/>
            </c:ext>
          </c:extLst>
        </c:ser>
        <c:dLbls>
          <c:showLegendKey val="0"/>
          <c:showVal val="0"/>
          <c:showCatName val="0"/>
          <c:showSerName val="0"/>
          <c:showPercent val="0"/>
          <c:showBubbleSize val="0"/>
        </c:dLbls>
        <c:gapWidth val="219"/>
        <c:overlap val="-27"/>
        <c:axId val="101218176"/>
        <c:axId val="101219712"/>
      </c:barChart>
      <c:catAx>
        <c:axId val="101218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ru-RU"/>
          </a:p>
        </c:txPr>
        <c:crossAx val="101219712"/>
        <c:crosses val="autoZero"/>
        <c:auto val="1"/>
        <c:lblAlgn val="ctr"/>
        <c:lblOffset val="100"/>
        <c:noMultiLvlLbl val="0"/>
      </c:catAx>
      <c:valAx>
        <c:axId val="101219712"/>
        <c:scaling>
          <c:orientation val="minMax"/>
        </c:scaling>
        <c:delete val="1"/>
        <c:axPos val="l"/>
        <c:numFmt formatCode="#,##0" sourceLinked="1"/>
        <c:majorTickMark val="none"/>
        <c:minorTickMark val="none"/>
        <c:tickLblPos val="none"/>
        <c:crossAx val="10121817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ru-RU"/>
        </a:p>
      </c:txPr>
    </c:legend>
    <c:plotVisOnly val="1"/>
    <c:dispBlanksAs val="gap"/>
    <c:showDLblsOverMax val="0"/>
  </c:chart>
  <c:spPr>
    <a:noFill/>
    <a:ln>
      <a:noFill/>
    </a:ln>
    <a:effectLst/>
  </c:spPr>
  <c:txPr>
    <a:bodyPr/>
    <a:lstStyle/>
    <a:p>
      <a:pPr>
        <a:defRPr sz="1200"/>
      </a:pPr>
      <a:endParaRPr lang="ru-RU"/>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'[Tables_and_Graphs_2016_final.xlsx]Figure 3'!$C$15</c:f>
              <c:strCache>
                <c:ptCount val="1"/>
                <c:pt idx="0">
                  <c:v>2016</c:v>
                </c:pt>
              </c:strCache>
            </c:strRef>
          </c:tx>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701C-4621-B0B3-6DC142304529}"/>
              </c:ext>
            </c:extLst>
          </c:dPt>
          <c:dPt>
            <c:idx val="1"/>
            <c:bubble3D val="0"/>
            <c:spPr>
              <a:solidFill>
                <a:srgbClr val="C00000"/>
              </a:solidFill>
              <a:ln w="19050">
                <a:solidFill>
                  <a:schemeClr val="lt1"/>
                </a:solidFill>
              </a:ln>
              <a:effectLst/>
            </c:spPr>
            <c:extLst xmlns:c16r2="http://schemas.microsoft.com/office/drawing/2015/06/chart">
              <c:ext xmlns:c16="http://schemas.microsoft.com/office/drawing/2014/chart" uri="{C3380CC4-5D6E-409C-BE32-E72D297353CC}">
                <c16:uniqueId val="{00000003-701C-4621-B0B3-6DC142304529}"/>
              </c:ext>
            </c:extLst>
          </c:dPt>
          <c:dLbls>
            <c:spPr>
              <a:solidFill>
                <a:prstClr val="white"/>
              </a:solidFill>
              <a:ln>
                <a:solidFill>
                  <a:prstClr val="black">
                    <a:lumMod val="65000"/>
                    <a:lumOff val="35000"/>
                  </a:prstClr>
                </a:solidFill>
              </a:ln>
              <a:effectLst/>
            </c:spPr>
            <c:dLblPos val="outEnd"/>
            <c:showLegendKey val="0"/>
            <c:showVal val="1"/>
            <c:showCatName val="1"/>
            <c:showSerName val="0"/>
            <c:showPercent val="1"/>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wedgeRectCallout">
                    <a:avLst/>
                  </a:prstGeom>
                </c15:spPr>
                <c15:layout/>
              </c:ext>
            </c:extLst>
          </c:dLbls>
          <c:cat>
            <c:strRef>
              <c:f>'[Tables_and_Graphs_2016_final.xlsx]Figure 3'!$D$14:$E$14</c:f>
              <c:strCache>
                <c:ptCount val="2"/>
                <c:pt idx="0">
                  <c:v>Grant</c:v>
                </c:pt>
                <c:pt idx="1">
                  <c:v>Soft Loan</c:v>
                </c:pt>
              </c:strCache>
            </c:strRef>
          </c:cat>
          <c:val>
            <c:numRef>
              <c:f>'[Tables_and_Graphs_2016_final.xlsx]Figure 3'!$D$15:$E$15</c:f>
              <c:numCache>
                <c:formatCode>#,##0</c:formatCode>
                <c:ptCount val="2"/>
                <c:pt idx="0">
                  <c:v>21664151</c:v>
                </c:pt>
                <c:pt idx="1">
                  <c:v>8978500</c:v>
                </c:pt>
              </c:numCache>
            </c:numRef>
          </c:val>
          <c:extLst xmlns:c16r2="http://schemas.microsoft.com/office/drawing/2015/06/chart">
            <c:ext xmlns:c16="http://schemas.microsoft.com/office/drawing/2014/chart" uri="{C3380CC4-5D6E-409C-BE32-E72D297353CC}">
              <c16:uniqueId val="{00000004-701C-4621-B0B3-6DC142304529}"/>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overlay val="0"/>
      <c:spPr>
        <a:noFill/>
        <a:ln>
          <a:noFill/>
        </a:ln>
        <a:effectLst/>
      </c:spPr>
      <c:txPr>
        <a:bodyPr rot="0" vert="horz"/>
        <a:lstStyle/>
        <a:p>
          <a:pPr>
            <a:defRPr/>
          </a:pPr>
          <a:endParaRPr lang="ru-RU"/>
        </a:p>
      </c:txPr>
    </c:legend>
    <c:plotVisOnly val="1"/>
    <c:dispBlanksAs val="zero"/>
    <c:showDLblsOverMax val="0"/>
  </c:chart>
  <c:spPr>
    <a:solidFill>
      <a:schemeClr val="bg1"/>
    </a:solidFill>
    <a:ln w="9525" cap="flat" cmpd="sng" algn="ctr">
      <a:noFill/>
      <a:round/>
    </a:ln>
    <a:effectLst/>
  </c:spPr>
  <c:txPr>
    <a:bodyPr/>
    <a:lstStyle/>
    <a:p>
      <a:pPr>
        <a:defRPr sz="1200"/>
      </a:pPr>
      <a:endParaRPr lang="ru-RU"/>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'[Tables_and_Graphs_2016_final.xlsx]Figure 3'!$C$7</c:f>
              <c:strCache>
                <c:ptCount val="1"/>
                <c:pt idx="0">
                  <c:v>2011</c:v>
                </c:pt>
              </c:strCache>
            </c:strRef>
          </c:tx>
          <c:spPr>
            <a:solidFill>
              <a:schemeClr val="accent1"/>
            </a:solidFill>
            <a:ln>
              <a:noFill/>
            </a:ln>
            <a:effectLst/>
          </c:spPr>
          <c:invertIfNegative val="0"/>
          <c:cat>
            <c:strRef>
              <c:f>'[Tables_and_Graphs_2016_final.xlsx]Figure 3'!$D$6:$F$6</c:f>
              <c:strCache>
                <c:ptCount val="3"/>
                <c:pt idx="0">
                  <c:v>Grant</c:v>
                </c:pt>
                <c:pt idx="1">
                  <c:v>Soft Loan</c:v>
                </c:pt>
                <c:pt idx="2">
                  <c:v>Total</c:v>
                </c:pt>
              </c:strCache>
            </c:strRef>
          </c:cat>
          <c:val>
            <c:numRef>
              <c:f>'[Tables_and_Graphs_2016_final.xlsx]Figure 3'!$D$7:$F$7</c:f>
              <c:numCache>
                <c:formatCode>#,##0</c:formatCode>
                <c:ptCount val="3"/>
                <c:pt idx="0">
                  <c:v>46355929</c:v>
                </c:pt>
                <c:pt idx="1">
                  <c:v>5500000</c:v>
                </c:pt>
                <c:pt idx="2">
                  <c:v>51855929</c:v>
                </c:pt>
              </c:numCache>
            </c:numRef>
          </c:val>
          <c:extLst xmlns:c16r2="http://schemas.microsoft.com/office/drawing/2015/06/chart">
            <c:ext xmlns:c16="http://schemas.microsoft.com/office/drawing/2014/chart" uri="{C3380CC4-5D6E-409C-BE32-E72D297353CC}">
              <c16:uniqueId val="{00000000-3318-4D73-9306-D24D1AA101B4}"/>
            </c:ext>
          </c:extLst>
        </c:ser>
        <c:ser>
          <c:idx val="1"/>
          <c:order val="1"/>
          <c:tx>
            <c:strRef>
              <c:f>'[Tables_and_Graphs_2016_final.xlsx]Figure 3'!$C$8</c:f>
              <c:strCache>
                <c:ptCount val="1"/>
                <c:pt idx="0">
                  <c:v>2012</c:v>
                </c:pt>
              </c:strCache>
            </c:strRef>
          </c:tx>
          <c:spPr>
            <a:solidFill>
              <a:schemeClr val="accent2"/>
            </a:solidFill>
            <a:ln>
              <a:noFill/>
            </a:ln>
            <a:effectLst/>
          </c:spPr>
          <c:invertIfNegative val="0"/>
          <c:cat>
            <c:strRef>
              <c:f>'[Tables_and_Graphs_2016_final.xlsx]Figure 3'!$D$6:$F$6</c:f>
              <c:strCache>
                <c:ptCount val="3"/>
                <c:pt idx="0">
                  <c:v>Grant</c:v>
                </c:pt>
                <c:pt idx="1">
                  <c:v>Soft Loan</c:v>
                </c:pt>
                <c:pt idx="2">
                  <c:v>Total</c:v>
                </c:pt>
              </c:strCache>
            </c:strRef>
          </c:cat>
          <c:val>
            <c:numRef>
              <c:f>'[Tables_and_Graphs_2016_final.xlsx]Figure 3'!$D$8:$F$8</c:f>
              <c:numCache>
                <c:formatCode>#,##0</c:formatCode>
                <c:ptCount val="3"/>
                <c:pt idx="0">
                  <c:v>28886921</c:v>
                </c:pt>
                <c:pt idx="1">
                  <c:v>17505130</c:v>
                </c:pt>
                <c:pt idx="2">
                  <c:v>46392051</c:v>
                </c:pt>
              </c:numCache>
            </c:numRef>
          </c:val>
          <c:extLst xmlns:c16r2="http://schemas.microsoft.com/office/drawing/2015/06/chart">
            <c:ext xmlns:c16="http://schemas.microsoft.com/office/drawing/2014/chart" uri="{C3380CC4-5D6E-409C-BE32-E72D297353CC}">
              <c16:uniqueId val="{00000001-3318-4D73-9306-D24D1AA101B4}"/>
            </c:ext>
          </c:extLst>
        </c:ser>
        <c:ser>
          <c:idx val="2"/>
          <c:order val="2"/>
          <c:tx>
            <c:strRef>
              <c:f>'[Tables_and_Graphs_2016_final.xlsx]Figure 3'!$C$9</c:f>
              <c:strCache>
                <c:ptCount val="1"/>
                <c:pt idx="0">
                  <c:v>2013</c:v>
                </c:pt>
              </c:strCache>
            </c:strRef>
          </c:tx>
          <c:spPr>
            <a:solidFill>
              <a:schemeClr val="accent3"/>
            </a:solidFill>
            <a:ln>
              <a:noFill/>
            </a:ln>
            <a:effectLst/>
          </c:spPr>
          <c:invertIfNegative val="0"/>
          <c:cat>
            <c:strRef>
              <c:f>'[Tables_and_Graphs_2016_final.xlsx]Figure 3'!$D$6:$F$6</c:f>
              <c:strCache>
                <c:ptCount val="3"/>
                <c:pt idx="0">
                  <c:v>Grant</c:v>
                </c:pt>
                <c:pt idx="1">
                  <c:v>Soft Loan</c:v>
                </c:pt>
                <c:pt idx="2">
                  <c:v>Total</c:v>
                </c:pt>
              </c:strCache>
            </c:strRef>
          </c:cat>
          <c:val>
            <c:numRef>
              <c:f>'[Tables_and_Graphs_2016_final.xlsx]Figure 3'!$D$9:$F$9</c:f>
              <c:numCache>
                <c:formatCode>#,##0</c:formatCode>
                <c:ptCount val="3"/>
                <c:pt idx="0">
                  <c:v>43168146.850000001</c:v>
                </c:pt>
                <c:pt idx="1">
                  <c:v>20854994</c:v>
                </c:pt>
                <c:pt idx="2">
                  <c:v>64023140.850000001</c:v>
                </c:pt>
              </c:numCache>
            </c:numRef>
          </c:val>
          <c:extLst xmlns:c16r2="http://schemas.microsoft.com/office/drawing/2015/06/chart">
            <c:ext xmlns:c16="http://schemas.microsoft.com/office/drawing/2014/chart" uri="{C3380CC4-5D6E-409C-BE32-E72D297353CC}">
              <c16:uniqueId val="{00000002-3318-4D73-9306-D24D1AA101B4}"/>
            </c:ext>
          </c:extLst>
        </c:ser>
        <c:ser>
          <c:idx val="3"/>
          <c:order val="3"/>
          <c:tx>
            <c:strRef>
              <c:f>'[Tables_and_Graphs_2016_final.xlsx]Figure 3'!$C$10</c:f>
              <c:strCache>
                <c:ptCount val="1"/>
                <c:pt idx="0">
                  <c:v>2014</c:v>
                </c:pt>
              </c:strCache>
            </c:strRef>
          </c:tx>
          <c:spPr>
            <a:solidFill>
              <a:schemeClr val="accent4"/>
            </a:solidFill>
            <a:ln>
              <a:noFill/>
            </a:ln>
            <a:effectLst/>
          </c:spPr>
          <c:invertIfNegative val="0"/>
          <c:cat>
            <c:strRef>
              <c:f>'[Tables_and_Graphs_2016_final.xlsx]Figure 3'!$D$6:$F$6</c:f>
              <c:strCache>
                <c:ptCount val="3"/>
                <c:pt idx="0">
                  <c:v>Grant</c:v>
                </c:pt>
                <c:pt idx="1">
                  <c:v>Soft Loan</c:v>
                </c:pt>
                <c:pt idx="2">
                  <c:v>Total</c:v>
                </c:pt>
              </c:strCache>
            </c:strRef>
          </c:cat>
          <c:val>
            <c:numRef>
              <c:f>'[Tables_and_Graphs_2016_final.xlsx]Figure 3'!$D$10:$F$10</c:f>
              <c:numCache>
                <c:formatCode>#,##0</c:formatCode>
                <c:ptCount val="3"/>
                <c:pt idx="0">
                  <c:v>25441334</c:v>
                </c:pt>
                <c:pt idx="1">
                  <c:v>25065530</c:v>
                </c:pt>
                <c:pt idx="2">
                  <c:v>50506864</c:v>
                </c:pt>
              </c:numCache>
            </c:numRef>
          </c:val>
          <c:extLst xmlns:c16r2="http://schemas.microsoft.com/office/drawing/2015/06/chart">
            <c:ext xmlns:c16="http://schemas.microsoft.com/office/drawing/2014/chart" uri="{C3380CC4-5D6E-409C-BE32-E72D297353CC}">
              <c16:uniqueId val="{00000003-3318-4D73-9306-D24D1AA101B4}"/>
            </c:ext>
          </c:extLst>
        </c:ser>
        <c:ser>
          <c:idx val="4"/>
          <c:order val="4"/>
          <c:tx>
            <c:strRef>
              <c:f>'[Tables_and_Graphs_2016_final.xlsx]Figure 3'!$C$11</c:f>
              <c:strCache>
                <c:ptCount val="1"/>
                <c:pt idx="0">
                  <c:v>2015</c:v>
                </c:pt>
              </c:strCache>
            </c:strRef>
          </c:tx>
          <c:spPr>
            <a:solidFill>
              <a:schemeClr val="accent5"/>
            </a:solidFill>
            <a:ln>
              <a:noFill/>
            </a:ln>
            <a:effectLst/>
          </c:spPr>
          <c:invertIfNegative val="0"/>
          <c:cat>
            <c:strRef>
              <c:f>'[Tables_and_Graphs_2016_final.xlsx]Figure 3'!$D$6:$F$6</c:f>
              <c:strCache>
                <c:ptCount val="3"/>
                <c:pt idx="0">
                  <c:v>Grant</c:v>
                </c:pt>
                <c:pt idx="1">
                  <c:v>Soft Loan</c:v>
                </c:pt>
                <c:pt idx="2">
                  <c:v>Total</c:v>
                </c:pt>
              </c:strCache>
            </c:strRef>
          </c:cat>
          <c:val>
            <c:numRef>
              <c:f>'[Tables_and_Graphs_2016_final.xlsx]Figure 3'!$D$11:$F$11</c:f>
              <c:numCache>
                <c:formatCode>#,##0</c:formatCode>
                <c:ptCount val="3"/>
                <c:pt idx="0">
                  <c:v>21690153</c:v>
                </c:pt>
                <c:pt idx="1">
                  <c:v>2705919</c:v>
                </c:pt>
                <c:pt idx="2">
                  <c:v>24396072</c:v>
                </c:pt>
              </c:numCache>
            </c:numRef>
          </c:val>
          <c:extLst xmlns:c16r2="http://schemas.microsoft.com/office/drawing/2015/06/chart">
            <c:ext xmlns:c16="http://schemas.microsoft.com/office/drawing/2014/chart" uri="{C3380CC4-5D6E-409C-BE32-E72D297353CC}">
              <c16:uniqueId val="{00000004-3318-4D73-9306-D24D1AA101B4}"/>
            </c:ext>
          </c:extLst>
        </c:ser>
        <c:ser>
          <c:idx val="5"/>
          <c:order val="5"/>
          <c:tx>
            <c:strRef>
              <c:f>'[Tables_and_Graphs_2016_final.xlsx]Figure 3'!$C$12</c:f>
              <c:strCache>
                <c:ptCount val="1"/>
                <c:pt idx="0">
                  <c:v>2016</c:v>
                </c:pt>
              </c:strCache>
            </c:strRef>
          </c:tx>
          <c:invertIfNegative val="0"/>
          <c:cat>
            <c:strRef>
              <c:f>'[Tables_and_Graphs_2016_final.xlsx]Figure 3'!$D$6:$F$6</c:f>
              <c:strCache>
                <c:ptCount val="3"/>
                <c:pt idx="0">
                  <c:v>Grant</c:v>
                </c:pt>
                <c:pt idx="1">
                  <c:v>Soft Loan</c:v>
                </c:pt>
                <c:pt idx="2">
                  <c:v>Total</c:v>
                </c:pt>
              </c:strCache>
            </c:strRef>
          </c:cat>
          <c:val>
            <c:numRef>
              <c:f>'[Tables_and_Graphs_2016_final.xlsx]Figure 3'!$D$12:$F$12</c:f>
              <c:numCache>
                <c:formatCode>#,##0</c:formatCode>
                <c:ptCount val="3"/>
                <c:pt idx="0">
                  <c:v>21664151</c:v>
                </c:pt>
                <c:pt idx="1">
                  <c:v>8978500</c:v>
                </c:pt>
                <c:pt idx="2">
                  <c:v>30642651</c:v>
                </c:pt>
              </c:numCache>
            </c:numRef>
          </c:val>
          <c:extLst xmlns:c16r2="http://schemas.microsoft.com/office/drawing/2015/06/chart">
            <c:ext xmlns:c16="http://schemas.microsoft.com/office/drawing/2014/chart" uri="{C3380CC4-5D6E-409C-BE32-E72D297353CC}">
              <c16:uniqueId val="{00000005-3318-4D73-9306-D24D1AA101B4}"/>
            </c:ext>
          </c:extLst>
        </c:ser>
        <c:dLbls>
          <c:showLegendKey val="0"/>
          <c:showVal val="0"/>
          <c:showCatName val="0"/>
          <c:showSerName val="0"/>
          <c:showPercent val="0"/>
          <c:showBubbleSize val="0"/>
        </c:dLbls>
        <c:gapWidth val="150"/>
        <c:axId val="102529280"/>
        <c:axId val="102539264"/>
      </c:barChart>
      <c:catAx>
        <c:axId val="102529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ru-RU"/>
          </a:p>
        </c:txPr>
        <c:crossAx val="102539264"/>
        <c:crosses val="autoZero"/>
        <c:auto val="1"/>
        <c:lblAlgn val="ctr"/>
        <c:lblOffset val="100"/>
        <c:noMultiLvlLbl val="0"/>
      </c:catAx>
      <c:valAx>
        <c:axId val="102539264"/>
        <c:scaling>
          <c:orientation val="minMax"/>
        </c:scaling>
        <c:delete val="0"/>
        <c:axPos val="l"/>
        <c:numFmt formatCode="#,##0" sourceLinked="1"/>
        <c:majorTickMark val="none"/>
        <c:minorTickMark val="none"/>
        <c:tickLblPos val="nextTo"/>
        <c:spPr>
          <a:noFill/>
          <a:effectLst/>
        </c:spPr>
        <c:txPr>
          <a:bodyPr rot="-60000000" vert="horz"/>
          <a:lstStyle/>
          <a:p>
            <a:pPr>
              <a:defRPr/>
            </a:pPr>
            <a:endParaRPr lang="ru-RU"/>
          </a:p>
        </c:txPr>
        <c:crossAx val="102529280"/>
        <c:crosses val="autoZero"/>
        <c:crossBetween val="between"/>
      </c:valAx>
      <c:dTable>
        <c:showHorzBorder val="1"/>
        <c:showVertBorder val="1"/>
        <c:showOutline val="1"/>
        <c:showKeys val="1"/>
      </c:dTable>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1200"/>
      </a:pPr>
      <a:endParaRPr lang="ru-RU"/>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'[Tables_and_Graphs_2016_final.xlsx]Figure 4'!$D$3</c:f>
              <c:strCache>
                <c:ptCount val="1"/>
                <c:pt idx="0">
                  <c:v>Project aid </c:v>
                </c:pt>
              </c:strCache>
            </c:strRef>
          </c:tx>
          <c:spPr>
            <a:solidFill>
              <a:srgbClr val="0070C0"/>
            </a:solidFill>
            <a:ln>
              <a:noFill/>
            </a:ln>
            <a:effectLst/>
          </c:spPr>
          <c:invertIfNegative val="0"/>
          <c:dLbls>
            <c:spPr>
              <a:noFill/>
              <a:ln>
                <a:noFill/>
              </a:ln>
              <a:effectLst/>
            </c:spPr>
            <c:txPr>
              <a:bodyPr rot="0" vert="horz"/>
              <a:lstStyle/>
              <a:p>
                <a:pPr>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'[Tables_and_Graphs_2016_final.xlsx]Figure 4'!$C$4:$C$9</c:f>
              <c:numCache>
                <c:formatCode>General</c:formatCode>
                <c:ptCount val="6"/>
                <c:pt idx="0">
                  <c:v>2011</c:v>
                </c:pt>
                <c:pt idx="1">
                  <c:v>2012</c:v>
                </c:pt>
                <c:pt idx="2">
                  <c:v>2013</c:v>
                </c:pt>
                <c:pt idx="3">
                  <c:v>2014</c:v>
                </c:pt>
                <c:pt idx="4">
                  <c:v>2015</c:v>
                </c:pt>
                <c:pt idx="5">
                  <c:v>2016</c:v>
                </c:pt>
              </c:numCache>
            </c:numRef>
          </c:cat>
          <c:val>
            <c:numRef>
              <c:f>'[Tables_and_Graphs_2016_final.xlsx]Figure 4'!$D$4:$D$9</c:f>
              <c:numCache>
                <c:formatCode>#,##0</c:formatCode>
                <c:ptCount val="6"/>
                <c:pt idx="0">
                  <c:v>32909422</c:v>
                </c:pt>
                <c:pt idx="1">
                  <c:v>39289697</c:v>
                </c:pt>
                <c:pt idx="2">
                  <c:v>62931331</c:v>
                </c:pt>
                <c:pt idx="3">
                  <c:v>50325146</c:v>
                </c:pt>
                <c:pt idx="4">
                  <c:v>21726805</c:v>
                </c:pt>
                <c:pt idx="5">
                  <c:v>22265549</c:v>
                </c:pt>
              </c:numCache>
            </c:numRef>
          </c:val>
          <c:extLst xmlns:c16r2="http://schemas.microsoft.com/office/drawing/2015/06/chart">
            <c:ext xmlns:c16="http://schemas.microsoft.com/office/drawing/2014/chart" uri="{C3380CC4-5D6E-409C-BE32-E72D297353CC}">
              <c16:uniqueId val="{00000000-6F83-457C-9994-6D5A77289512}"/>
            </c:ext>
          </c:extLst>
        </c:ser>
        <c:ser>
          <c:idx val="1"/>
          <c:order val="1"/>
          <c:tx>
            <c:strRef>
              <c:f>'[Tables_and_Graphs_2016_final.xlsx]Figure 4'!$E$3</c:f>
              <c:strCache>
                <c:ptCount val="1"/>
                <c:pt idx="0">
                  <c:v>Sector budget support</c:v>
                </c:pt>
              </c:strCache>
            </c:strRef>
          </c:tx>
          <c:spPr>
            <a:solidFill>
              <a:srgbClr val="C00000"/>
            </a:solidFill>
            <a:ln>
              <a:noFill/>
            </a:ln>
            <a:effectLst/>
          </c:spPr>
          <c:invertIfNegative val="0"/>
          <c:dLbls>
            <c:spPr>
              <a:noFill/>
              <a:ln>
                <a:noFill/>
              </a:ln>
              <a:effectLst/>
            </c:spPr>
            <c:txPr>
              <a:bodyPr rot="0" vert="horz"/>
              <a:lstStyle/>
              <a:p>
                <a:pPr>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'[Tables_and_Graphs_2016_final.xlsx]Figure 4'!$C$4:$C$9</c:f>
              <c:numCache>
                <c:formatCode>General</c:formatCode>
                <c:ptCount val="6"/>
                <c:pt idx="0">
                  <c:v>2011</c:v>
                </c:pt>
                <c:pt idx="1">
                  <c:v>2012</c:v>
                </c:pt>
                <c:pt idx="2">
                  <c:v>2013</c:v>
                </c:pt>
                <c:pt idx="3">
                  <c:v>2014</c:v>
                </c:pt>
                <c:pt idx="4">
                  <c:v>2015</c:v>
                </c:pt>
                <c:pt idx="5">
                  <c:v>2016</c:v>
                </c:pt>
              </c:numCache>
            </c:numRef>
          </c:cat>
          <c:val>
            <c:numRef>
              <c:f>'[Tables_and_Graphs_2016_final.xlsx]Figure 4'!$E$4:$E$9</c:f>
              <c:numCache>
                <c:formatCode>#,##0</c:formatCode>
                <c:ptCount val="6"/>
                <c:pt idx="0">
                  <c:v>18946507</c:v>
                </c:pt>
                <c:pt idx="1">
                  <c:v>7102354</c:v>
                </c:pt>
                <c:pt idx="2">
                  <c:v>1091811</c:v>
                </c:pt>
                <c:pt idx="3">
                  <c:v>181718</c:v>
                </c:pt>
                <c:pt idx="4">
                  <c:v>2705919</c:v>
                </c:pt>
                <c:pt idx="5">
                  <c:v>8377102</c:v>
                </c:pt>
              </c:numCache>
            </c:numRef>
          </c:val>
          <c:extLst xmlns:c16r2="http://schemas.microsoft.com/office/drawing/2015/06/chart">
            <c:ext xmlns:c16="http://schemas.microsoft.com/office/drawing/2014/chart" uri="{C3380CC4-5D6E-409C-BE32-E72D297353CC}">
              <c16:uniqueId val="{00000001-6F83-457C-9994-6D5A77289512}"/>
            </c:ext>
          </c:extLst>
        </c:ser>
        <c:dLbls>
          <c:showLegendKey val="0"/>
          <c:showVal val="0"/>
          <c:showCatName val="0"/>
          <c:showSerName val="0"/>
          <c:showPercent val="0"/>
          <c:showBubbleSize val="0"/>
        </c:dLbls>
        <c:gapWidth val="219"/>
        <c:overlap val="-27"/>
        <c:axId val="103925632"/>
        <c:axId val="103927168"/>
      </c:barChart>
      <c:catAx>
        <c:axId val="103925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ru-RU"/>
          </a:p>
        </c:txPr>
        <c:crossAx val="103927168"/>
        <c:crosses val="autoZero"/>
        <c:auto val="1"/>
        <c:lblAlgn val="ctr"/>
        <c:lblOffset val="100"/>
        <c:noMultiLvlLbl val="0"/>
      </c:catAx>
      <c:valAx>
        <c:axId val="103927168"/>
        <c:scaling>
          <c:orientation val="minMax"/>
        </c:scaling>
        <c:delete val="1"/>
        <c:axPos val="l"/>
        <c:numFmt formatCode="#,##0" sourceLinked="1"/>
        <c:majorTickMark val="none"/>
        <c:minorTickMark val="none"/>
        <c:tickLblPos val="none"/>
        <c:crossAx val="103925632"/>
        <c:crosses val="autoZero"/>
        <c:crossBetween val="between"/>
      </c:valAx>
      <c:spPr>
        <a:noFill/>
        <a:ln>
          <a:noFill/>
        </a:ln>
        <a:effectLst/>
      </c:spPr>
    </c:plotArea>
    <c:legend>
      <c:legendPos val="b"/>
      <c:layout/>
      <c:overlay val="0"/>
      <c:spPr>
        <a:noFill/>
        <a:ln>
          <a:noFill/>
        </a:ln>
        <a:effectLst/>
      </c:spPr>
      <c:txPr>
        <a:bodyPr rot="0" vert="horz"/>
        <a:lstStyle/>
        <a:p>
          <a:pPr>
            <a:defRPr/>
          </a:pPr>
          <a:endParaRPr lang="ru-RU"/>
        </a:p>
      </c:txPr>
    </c:legend>
    <c:plotVisOnly val="1"/>
    <c:dispBlanksAs val="gap"/>
    <c:showDLblsOverMax val="0"/>
  </c:chart>
  <c:spPr>
    <a:solidFill>
      <a:schemeClr val="bg1"/>
    </a:solidFill>
    <a:ln w="9525" cap="flat" cmpd="sng" algn="ctr">
      <a:noFill/>
      <a:round/>
    </a:ln>
    <a:effectLst/>
  </c:spPr>
  <c:txPr>
    <a:bodyPr/>
    <a:lstStyle/>
    <a:p>
      <a:pPr>
        <a:defRPr sz="1200"/>
      </a:pPr>
      <a:endParaRPr lang="ru-RU"/>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9935790408655726E-2"/>
          <c:y val="1.4708493287714621E-2"/>
          <c:w val="0.94024137616509174"/>
          <c:h val="0.8471624025987996"/>
        </c:manualLayout>
      </c:layout>
      <c:barChart>
        <c:barDir val="col"/>
        <c:grouping val="clustered"/>
        <c:varyColors val="0"/>
        <c:ser>
          <c:idx val="0"/>
          <c:order val="0"/>
          <c:tx>
            <c:strRef>
              <c:f>'[Tables_and_Graphs_2016_final.xlsx]Figure 6'!$H$36</c:f>
              <c:strCache>
                <c:ptCount val="1"/>
                <c:pt idx="0">
                  <c:v>2011</c:v>
                </c:pt>
              </c:strCache>
            </c:strRef>
          </c:tx>
          <c:spPr>
            <a:solidFill>
              <a:schemeClr val="accent1">
                <a:lumMod val="75000"/>
              </a:schemeClr>
            </a:solidFill>
            <a:ln>
              <a:noFill/>
            </a:ln>
            <a:effectLst/>
          </c:spPr>
          <c:invertIfNegative val="0"/>
          <c:dLbls>
            <c:spPr>
              <a:noFill/>
              <a:ln>
                <a:noFill/>
              </a:ln>
              <a:effectLst/>
            </c:spPr>
            <c:txPr>
              <a:bodyPr rot="-5400000" vert="horz"/>
              <a:lstStyle/>
              <a:p>
                <a:pPr>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'[Tables_and_Graphs_2016_final.xlsx]Figure 6'!$I$35:$K$35</c:f>
              <c:strCache>
                <c:ptCount val="3"/>
                <c:pt idx="0">
                  <c:v>Technical Assistance</c:v>
                </c:pt>
                <c:pt idx="1">
                  <c:v>Investments</c:v>
                </c:pt>
                <c:pt idx="2">
                  <c:v>Administrative</c:v>
                </c:pt>
              </c:strCache>
            </c:strRef>
          </c:cat>
          <c:val>
            <c:numRef>
              <c:f>'[Tables_and_Graphs_2016_final.xlsx]Figure 6'!$I$36:$K$36</c:f>
              <c:numCache>
                <c:formatCode>0.0%</c:formatCode>
                <c:ptCount val="3"/>
                <c:pt idx="0">
                  <c:v>0.32500000000000012</c:v>
                </c:pt>
                <c:pt idx="1">
                  <c:v>0.58499999999999996</c:v>
                </c:pt>
                <c:pt idx="2">
                  <c:v>9.0000000000000024E-2</c:v>
                </c:pt>
              </c:numCache>
            </c:numRef>
          </c:val>
          <c:extLst xmlns:c16r2="http://schemas.microsoft.com/office/drawing/2015/06/chart">
            <c:ext xmlns:c16="http://schemas.microsoft.com/office/drawing/2014/chart" uri="{C3380CC4-5D6E-409C-BE32-E72D297353CC}">
              <c16:uniqueId val="{00000000-282F-48BC-93F6-6FFB7F5890CE}"/>
            </c:ext>
          </c:extLst>
        </c:ser>
        <c:ser>
          <c:idx val="1"/>
          <c:order val="1"/>
          <c:tx>
            <c:strRef>
              <c:f>'[Tables_and_Graphs_2016_final.xlsx]Figure 6'!$H$37</c:f>
              <c:strCache>
                <c:ptCount val="1"/>
                <c:pt idx="0">
                  <c:v>2012</c:v>
                </c:pt>
              </c:strCache>
            </c:strRef>
          </c:tx>
          <c:spPr>
            <a:solidFill>
              <a:srgbClr val="C00000"/>
            </a:solidFill>
            <a:ln>
              <a:noFill/>
            </a:ln>
            <a:effectLst/>
          </c:spPr>
          <c:invertIfNegative val="0"/>
          <c:dLbls>
            <c:spPr>
              <a:noFill/>
              <a:ln>
                <a:noFill/>
              </a:ln>
              <a:effectLst/>
            </c:spPr>
            <c:txPr>
              <a:bodyPr rot="-5400000" vert="horz"/>
              <a:lstStyle/>
              <a:p>
                <a:pPr>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'[Tables_and_Graphs_2016_final.xlsx]Figure 6'!$I$35:$K$35</c:f>
              <c:strCache>
                <c:ptCount val="3"/>
                <c:pt idx="0">
                  <c:v>Technical Assistance</c:v>
                </c:pt>
                <c:pt idx="1">
                  <c:v>Investments</c:v>
                </c:pt>
                <c:pt idx="2">
                  <c:v>Administrative</c:v>
                </c:pt>
              </c:strCache>
            </c:strRef>
          </c:cat>
          <c:val>
            <c:numRef>
              <c:f>'[Tables_and_Graphs_2016_final.xlsx]Figure 6'!$I$37:$K$37</c:f>
              <c:numCache>
                <c:formatCode>0.0%</c:formatCode>
                <c:ptCount val="3"/>
                <c:pt idx="0">
                  <c:v>0.32716595623892547</c:v>
                </c:pt>
                <c:pt idx="1">
                  <c:v>0.62211705416731855</c:v>
                </c:pt>
                <c:pt idx="2">
                  <c:v>5.0716989593756076E-2</c:v>
                </c:pt>
              </c:numCache>
            </c:numRef>
          </c:val>
          <c:extLst xmlns:c16r2="http://schemas.microsoft.com/office/drawing/2015/06/chart">
            <c:ext xmlns:c16="http://schemas.microsoft.com/office/drawing/2014/chart" uri="{C3380CC4-5D6E-409C-BE32-E72D297353CC}">
              <c16:uniqueId val="{00000001-282F-48BC-93F6-6FFB7F5890CE}"/>
            </c:ext>
          </c:extLst>
        </c:ser>
        <c:ser>
          <c:idx val="2"/>
          <c:order val="2"/>
          <c:tx>
            <c:strRef>
              <c:f>'[Tables_and_Graphs_2016_final.xlsx]Figure 6'!$H$38</c:f>
              <c:strCache>
                <c:ptCount val="1"/>
                <c:pt idx="0">
                  <c:v>2013</c:v>
                </c:pt>
              </c:strCache>
            </c:strRef>
          </c:tx>
          <c:spPr>
            <a:solidFill>
              <a:schemeClr val="accent6">
                <a:lumMod val="75000"/>
              </a:schemeClr>
            </a:solidFill>
            <a:ln>
              <a:noFill/>
            </a:ln>
            <a:effectLst/>
          </c:spPr>
          <c:invertIfNegative val="0"/>
          <c:dLbls>
            <c:spPr>
              <a:noFill/>
              <a:ln>
                <a:noFill/>
              </a:ln>
              <a:effectLst/>
            </c:spPr>
            <c:txPr>
              <a:bodyPr rot="-5400000" vert="horz"/>
              <a:lstStyle/>
              <a:p>
                <a:pPr>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'[Tables_and_Graphs_2016_final.xlsx]Figure 6'!$I$35:$K$35</c:f>
              <c:strCache>
                <c:ptCount val="3"/>
                <c:pt idx="0">
                  <c:v>Technical Assistance</c:v>
                </c:pt>
                <c:pt idx="1">
                  <c:v>Investments</c:v>
                </c:pt>
                <c:pt idx="2">
                  <c:v>Administrative</c:v>
                </c:pt>
              </c:strCache>
            </c:strRef>
          </c:cat>
          <c:val>
            <c:numRef>
              <c:f>'[Tables_and_Graphs_2016_final.xlsx]Figure 6'!$I$38:$K$38</c:f>
              <c:numCache>
                <c:formatCode>0.0%</c:formatCode>
                <c:ptCount val="3"/>
                <c:pt idx="0">
                  <c:v>0.17333907078224828</c:v>
                </c:pt>
                <c:pt idx="1">
                  <c:v>0.78024079786769762</c:v>
                </c:pt>
                <c:pt idx="2">
                  <c:v>4.6420131350053892E-2</c:v>
                </c:pt>
              </c:numCache>
            </c:numRef>
          </c:val>
          <c:extLst xmlns:c16r2="http://schemas.microsoft.com/office/drawing/2015/06/chart">
            <c:ext xmlns:c16="http://schemas.microsoft.com/office/drawing/2014/chart" uri="{C3380CC4-5D6E-409C-BE32-E72D297353CC}">
              <c16:uniqueId val="{00000002-282F-48BC-93F6-6FFB7F5890CE}"/>
            </c:ext>
          </c:extLst>
        </c:ser>
        <c:ser>
          <c:idx val="3"/>
          <c:order val="3"/>
          <c:tx>
            <c:strRef>
              <c:f>'[Tables_and_Graphs_2016_final.xlsx]Figure 6'!$H$39</c:f>
              <c:strCache>
                <c:ptCount val="1"/>
                <c:pt idx="0">
                  <c:v>2014</c:v>
                </c:pt>
              </c:strCache>
            </c:strRef>
          </c:tx>
          <c:spPr>
            <a:solidFill>
              <a:schemeClr val="accent4"/>
            </a:solidFill>
            <a:ln>
              <a:noFill/>
            </a:ln>
            <a:effectLst/>
          </c:spPr>
          <c:invertIfNegative val="0"/>
          <c:dLbls>
            <c:spPr>
              <a:noFill/>
              <a:ln>
                <a:noFill/>
              </a:ln>
              <a:effectLst/>
            </c:spPr>
            <c:txPr>
              <a:bodyPr rot="-5400000" vert="horz"/>
              <a:lstStyle/>
              <a:p>
                <a:pPr>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'[Tables_and_Graphs_2016_final.xlsx]Figure 6'!$I$35:$K$35</c:f>
              <c:strCache>
                <c:ptCount val="3"/>
                <c:pt idx="0">
                  <c:v>Technical Assistance</c:v>
                </c:pt>
                <c:pt idx="1">
                  <c:v>Investments</c:v>
                </c:pt>
                <c:pt idx="2">
                  <c:v>Administrative</c:v>
                </c:pt>
              </c:strCache>
            </c:strRef>
          </c:cat>
          <c:val>
            <c:numRef>
              <c:f>'[Tables_and_Graphs_2016_final.xlsx]Figure 6'!$I$39:$K$39</c:f>
              <c:numCache>
                <c:formatCode>0.0%</c:formatCode>
                <c:ptCount val="3"/>
                <c:pt idx="0">
                  <c:v>0.17331810785757756</c:v>
                </c:pt>
                <c:pt idx="1">
                  <c:v>0.74209770036405365</c:v>
                </c:pt>
                <c:pt idx="2">
                  <c:v>8.4584191778369011E-2</c:v>
                </c:pt>
              </c:numCache>
            </c:numRef>
          </c:val>
          <c:extLst xmlns:c16r2="http://schemas.microsoft.com/office/drawing/2015/06/chart">
            <c:ext xmlns:c16="http://schemas.microsoft.com/office/drawing/2014/chart" uri="{C3380CC4-5D6E-409C-BE32-E72D297353CC}">
              <c16:uniqueId val="{00000003-282F-48BC-93F6-6FFB7F5890CE}"/>
            </c:ext>
          </c:extLst>
        </c:ser>
        <c:ser>
          <c:idx val="4"/>
          <c:order val="4"/>
          <c:tx>
            <c:strRef>
              <c:f>'[Tables_and_Graphs_2016_final.xlsx]Figure 6'!$H$40</c:f>
              <c:strCache>
                <c:ptCount val="1"/>
                <c:pt idx="0">
                  <c:v>2015</c:v>
                </c:pt>
              </c:strCache>
            </c:strRef>
          </c:tx>
          <c:spPr>
            <a:solidFill>
              <a:schemeClr val="accent5"/>
            </a:solidFill>
            <a:ln>
              <a:noFill/>
            </a:ln>
            <a:effectLst/>
          </c:spPr>
          <c:invertIfNegative val="0"/>
          <c:dLbls>
            <c:spPr>
              <a:noFill/>
              <a:ln>
                <a:noFill/>
              </a:ln>
              <a:effectLst/>
            </c:spPr>
            <c:txPr>
              <a:bodyPr rot="-5400000" vert="horz"/>
              <a:lstStyle/>
              <a:p>
                <a:pPr>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'[Tables_and_Graphs_2016_final.xlsx]Figure 6'!$I$35:$K$35</c:f>
              <c:strCache>
                <c:ptCount val="3"/>
                <c:pt idx="0">
                  <c:v>Technical Assistance</c:v>
                </c:pt>
                <c:pt idx="1">
                  <c:v>Investments</c:v>
                </c:pt>
                <c:pt idx="2">
                  <c:v>Administrative</c:v>
                </c:pt>
              </c:strCache>
            </c:strRef>
          </c:cat>
          <c:val>
            <c:numRef>
              <c:f>'[Tables_and_Graphs_2016_final.xlsx]Figure 6'!$I$40:$K$40</c:f>
              <c:numCache>
                <c:formatCode>0.0%</c:formatCode>
                <c:ptCount val="3"/>
                <c:pt idx="0">
                  <c:v>0.4179535372518961</c:v>
                </c:pt>
                <c:pt idx="1">
                  <c:v>0.5011674333843259</c:v>
                </c:pt>
                <c:pt idx="2">
                  <c:v>8.0879029363778165E-2</c:v>
                </c:pt>
              </c:numCache>
            </c:numRef>
          </c:val>
          <c:extLst xmlns:c16r2="http://schemas.microsoft.com/office/drawing/2015/06/chart">
            <c:ext xmlns:c16="http://schemas.microsoft.com/office/drawing/2014/chart" uri="{C3380CC4-5D6E-409C-BE32-E72D297353CC}">
              <c16:uniqueId val="{00000004-282F-48BC-93F6-6FFB7F5890CE}"/>
            </c:ext>
          </c:extLst>
        </c:ser>
        <c:ser>
          <c:idx val="5"/>
          <c:order val="5"/>
          <c:tx>
            <c:strRef>
              <c:f>'[Tables_and_Graphs_2016_final.xlsx]Figure 6'!$H$41</c:f>
              <c:strCache>
                <c:ptCount val="1"/>
                <c:pt idx="0">
                  <c:v>2016</c:v>
                </c:pt>
              </c:strCache>
            </c:strRef>
          </c:tx>
          <c:invertIfNegative val="0"/>
          <c:dLbls>
            <c:spPr>
              <a:noFill/>
              <a:ln>
                <a:noFill/>
              </a:ln>
              <a:effectLst/>
            </c:spPr>
            <c:txPr>
              <a:bodyPr rot="-5400000" vert="horz"/>
              <a:lstStyle/>
              <a:p>
                <a:pPr>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ext>
            </c:extLst>
          </c:dLbls>
          <c:cat>
            <c:strRef>
              <c:f>'[Tables_and_Graphs_2016_final.xlsx]Figure 6'!$I$35:$K$35</c:f>
              <c:strCache>
                <c:ptCount val="3"/>
                <c:pt idx="0">
                  <c:v>Technical Assistance</c:v>
                </c:pt>
                <c:pt idx="1">
                  <c:v>Investments</c:v>
                </c:pt>
                <c:pt idx="2">
                  <c:v>Administrative</c:v>
                </c:pt>
              </c:strCache>
            </c:strRef>
          </c:cat>
          <c:val>
            <c:numRef>
              <c:f>'[Tables_and_Graphs_2016_final.xlsx]Figure 6'!$I$41:$K$41</c:f>
              <c:numCache>
                <c:formatCode>0.0%</c:formatCode>
                <c:ptCount val="3"/>
                <c:pt idx="0">
                  <c:v>0.36429208185022904</c:v>
                </c:pt>
                <c:pt idx="1">
                  <c:v>0.58174652229012458</c:v>
                </c:pt>
                <c:pt idx="2">
                  <c:v>5.3961395859646752E-2</c:v>
                </c:pt>
              </c:numCache>
            </c:numRef>
          </c:val>
          <c:extLst xmlns:c16r2="http://schemas.microsoft.com/office/drawing/2015/06/chart">
            <c:ext xmlns:c16="http://schemas.microsoft.com/office/drawing/2014/chart" uri="{C3380CC4-5D6E-409C-BE32-E72D297353CC}">
              <c16:uniqueId val="{00000005-282F-48BC-93F6-6FFB7F5890CE}"/>
            </c:ext>
          </c:extLst>
        </c:ser>
        <c:dLbls>
          <c:showLegendKey val="0"/>
          <c:showVal val="0"/>
          <c:showCatName val="0"/>
          <c:showSerName val="0"/>
          <c:showPercent val="0"/>
          <c:showBubbleSize val="0"/>
        </c:dLbls>
        <c:gapWidth val="219"/>
        <c:overlap val="-27"/>
        <c:axId val="104076032"/>
        <c:axId val="104077568"/>
      </c:barChart>
      <c:catAx>
        <c:axId val="104076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ru-RU"/>
          </a:p>
        </c:txPr>
        <c:crossAx val="104077568"/>
        <c:crosses val="autoZero"/>
        <c:auto val="1"/>
        <c:lblAlgn val="ctr"/>
        <c:lblOffset val="100"/>
        <c:noMultiLvlLbl val="0"/>
      </c:catAx>
      <c:valAx>
        <c:axId val="104077568"/>
        <c:scaling>
          <c:orientation val="minMax"/>
        </c:scaling>
        <c:delete val="0"/>
        <c:axPos val="l"/>
        <c:numFmt formatCode="0.0%" sourceLinked="1"/>
        <c:majorTickMark val="none"/>
        <c:minorTickMark val="none"/>
        <c:tickLblPos val="nextTo"/>
        <c:spPr>
          <a:noFill/>
          <a:ln>
            <a:noFill/>
          </a:ln>
          <a:effectLst/>
        </c:spPr>
        <c:txPr>
          <a:bodyPr rot="-60000000" vert="horz"/>
          <a:lstStyle/>
          <a:p>
            <a:pPr>
              <a:defRPr/>
            </a:pPr>
            <a:endParaRPr lang="ru-RU"/>
          </a:p>
        </c:txPr>
        <c:crossAx val="104076032"/>
        <c:crosses val="autoZero"/>
        <c:crossBetween val="between"/>
      </c:valAx>
      <c:spPr>
        <a:noFill/>
        <a:ln>
          <a:noFill/>
        </a:ln>
        <a:effectLst/>
      </c:spPr>
    </c:plotArea>
    <c:legend>
      <c:legendPos val="b"/>
      <c:layout/>
      <c:overlay val="0"/>
      <c:spPr>
        <a:noFill/>
        <a:ln>
          <a:noFill/>
        </a:ln>
        <a:effectLst/>
      </c:spPr>
      <c:txPr>
        <a:bodyPr rot="0" vert="horz"/>
        <a:lstStyle/>
        <a:p>
          <a:pPr>
            <a:defRPr/>
          </a:pPr>
          <a:endParaRPr lang="ru-RU"/>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1200"/>
      </a:pPr>
      <a:endParaRPr lang="ru-RU"/>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'[Tables_and_Graphs_2016_final.xlsx]Figure 7'!$A$11</c:f>
              <c:strCache>
                <c:ptCount val="1"/>
                <c:pt idx="0">
                  <c:v>2011</c:v>
                </c:pt>
              </c:strCache>
            </c:strRef>
          </c:tx>
          <c:spPr>
            <a:solidFill>
              <a:schemeClr val="accent1"/>
            </a:solidFill>
            <a:ln>
              <a:noFill/>
            </a:ln>
            <a:effectLst/>
          </c:spPr>
          <c:invertIfNegative val="0"/>
          <c:dLbls>
            <c:spPr>
              <a:noFill/>
              <a:ln>
                <a:noFill/>
              </a:ln>
              <a:effectLst/>
            </c:spPr>
            <c:txPr>
              <a:bodyPr rot="-5400000" vert="horz"/>
              <a:lstStyle/>
              <a:p>
                <a:pPr>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'[Tables_and_Graphs_2016_final.xlsx]Figure 7'!$B$10:$F$10</c:f>
              <c:strCache>
                <c:ptCount val="5"/>
                <c:pt idx="0">
                  <c:v>Construction and refurbishment</c:v>
                </c:pt>
                <c:pt idx="1">
                  <c:v>Medical Equipment</c:v>
                </c:pt>
                <c:pt idx="2">
                  <c:v>IT Technology</c:v>
                </c:pt>
                <c:pt idx="3">
                  <c:v>Medical Supplies</c:v>
                </c:pt>
                <c:pt idx="4">
                  <c:v>Other</c:v>
                </c:pt>
              </c:strCache>
            </c:strRef>
          </c:cat>
          <c:val>
            <c:numRef>
              <c:f>'[Tables_and_Graphs_2016_final.xlsx]Figure 7'!$B$11:$F$11</c:f>
              <c:numCache>
                <c:formatCode>0.0%</c:formatCode>
                <c:ptCount val="5"/>
                <c:pt idx="0">
                  <c:v>0.38700000000000012</c:v>
                </c:pt>
                <c:pt idx="1">
                  <c:v>0.13</c:v>
                </c:pt>
                <c:pt idx="2">
                  <c:v>2.9000000000000001E-2</c:v>
                </c:pt>
                <c:pt idx="3">
                  <c:v>0.35300000000000009</c:v>
                </c:pt>
                <c:pt idx="4">
                  <c:v>0.10100000000000002</c:v>
                </c:pt>
              </c:numCache>
            </c:numRef>
          </c:val>
          <c:extLst xmlns:c16r2="http://schemas.microsoft.com/office/drawing/2015/06/chart">
            <c:ext xmlns:c16="http://schemas.microsoft.com/office/drawing/2014/chart" uri="{C3380CC4-5D6E-409C-BE32-E72D297353CC}">
              <c16:uniqueId val="{00000000-B3C1-4A44-BB3C-F5B9C281E75D}"/>
            </c:ext>
          </c:extLst>
        </c:ser>
        <c:ser>
          <c:idx val="1"/>
          <c:order val="1"/>
          <c:tx>
            <c:strRef>
              <c:f>'[Tables_and_Graphs_2016_final.xlsx]Figure 7'!$A$12</c:f>
              <c:strCache>
                <c:ptCount val="1"/>
                <c:pt idx="0">
                  <c:v>2012</c:v>
                </c:pt>
              </c:strCache>
            </c:strRef>
          </c:tx>
          <c:spPr>
            <a:solidFill>
              <a:srgbClr val="C00000"/>
            </a:solidFill>
            <a:ln>
              <a:noFill/>
            </a:ln>
            <a:effectLst/>
          </c:spPr>
          <c:invertIfNegative val="0"/>
          <c:dLbls>
            <c:spPr>
              <a:noFill/>
              <a:ln>
                <a:noFill/>
              </a:ln>
              <a:effectLst/>
            </c:spPr>
            <c:txPr>
              <a:bodyPr rot="-5400000" vert="horz"/>
              <a:lstStyle/>
              <a:p>
                <a:pPr>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'[Tables_and_Graphs_2016_final.xlsx]Figure 7'!$B$10:$F$10</c:f>
              <c:strCache>
                <c:ptCount val="5"/>
                <c:pt idx="0">
                  <c:v>Construction and refurbishment</c:v>
                </c:pt>
                <c:pt idx="1">
                  <c:v>Medical Equipment</c:v>
                </c:pt>
                <c:pt idx="2">
                  <c:v>IT Technology</c:v>
                </c:pt>
                <c:pt idx="3">
                  <c:v>Medical Supplies</c:v>
                </c:pt>
                <c:pt idx="4">
                  <c:v>Other</c:v>
                </c:pt>
              </c:strCache>
            </c:strRef>
          </c:cat>
          <c:val>
            <c:numRef>
              <c:f>'[Tables_and_Graphs_2016_final.xlsx]Figure 7'!$B$12:$F$12</c:f>
              <c:numCache>
                <c:formatCode>0.0%</c:formatCode>
                <c:ptCount val="5"/>
                <c:pt idx="0">
                  <c:v>0.28711512783209264</c:v>
                </c:pt>
                <c:pt idx="1">
                  <c:v>0.39835621746558486</c:v>
                </c:pt>
                <c:pt idx="2">
                  <c:v>7.9818876806452797E-3</c:v>
                </c:pt>
                <c:pt idx="3">
                  <c:v>0.18679296737679743</c:v>
                </c:pt>
                <c:pt idx="4">
                  <c:v>0.11975379964488023</c:v>
                </c:pt>
              </c:numCache>
            </c:numRef>
          </c:val>
          <c:extLst xmlns:c16r2="http://schemas.microsoft.com/office/drawing/2015/06/chart">
            <c:ext xmlns:c16="http://schemas.microsoft.com/office/drawing/2014/chart" uri="{C3380CC4-5D6E-409C-BE32-E72D297353CC}">
              <c16:uniqueId val="{00000001-B3C1-4A44-BB3C-F5B9C281E75D}"/>
            </c:ext>
          </c:extLst>
        </c:ser>
        <c:ser>
          <c:idx val="2"/>
          <c:order val="2"/>
          <c:tx>
            <c:strRef>
              <c:f>'[Tables_and_Graphs_2016_final.xlsx]Figure 7'!$A$13</c:f>
              <c:strCache>
                <c:ptCount val="1"/>
                <c:pt idx="0">
                  <c:v>2013</c:v>
                </c:pt>
              </c:strCache>
            </c:strRef>
          </c:tx>
          <c:spPr>
            <a:solidFill>
              <a:schemeClr val="accent6">
                <a:lumMod val="75000"/>
              </a:schemeClr>
            </a:solidFill>
            <a:ln>
              <a:noFill/>
            </a:ln>
            <a:effectLst/>
          </c:spPr>
          <c:invertIfNegative val="0"/>
          <c:dLbls>
            <c:spPr>
              <a:noFill/>
              <a:ln>
                <a:noFill/>
              </a:ln>
              <a:effectLst/>
            </c:spPr>
            <c:txPr>
              <a:bodyPr rot="-5400000" vert="horz"/>
              <a:lstStyle/>
              <a:p>
                <a:pPr>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'[Tables_and_Graphs_2016_final.xlsx]Figure 7'!$B$10:$F$10</c:f>
              <c:strCache>
                <c:ptCount val="5"/>
                <c:pt idx="0">
                  <c:v>Construction and refurbishment</c:v>
                </c:pt>
                <c:pt idx="1">
                  <c:v>Medical Equipment</c:v>
                </c:pt>
                <c:pt idx="2">
                  <c:v>IT Technology</c:v>
                </c:pt>
                <c:pt idx="3">
                  <c:v>Medical Supplies</c:v>
                </c:pt>
                <c:pt idx="4">
                  <c:v>Other</c:v>
                </c:pt>
              </c:strCache>
            </c:strRef>
          </c:cat>
          <c:val>
            <c:numRef>
              <c:f>'[Tables_and_Graphs_2016_final.xlsx]Figure 7'!$B$13:$F$13</c:f>
              <c:numCache>
                <c:formatCode>0.0%</c:formatCode>
                <c:ptCount val="5"/>
                <c:pt idx="0">
                  <c:v>0.32008755751905621</c:v>
                </c:pt>
                <c:pt idx="1">
                  <c:v>0.33593660654887947</c:v>
                </c:pt>
                <c:pt idx="2">
                  <c:v>8.3455197305279134E-3</c:v>
                </c:pt>
                <c:pt idx="3">
                  <c:v>0.18976125065370025</c:v>
                </c:pt>
                <c:pt idx="4">
                  <c:v>0.14586906554783677</c:v>
                </c:pt>
              </c:numCache>
            </c:numRef>
          </c:val>
          <c:extLst xmlns:c16r2="http://schemas.microsoft.com/office/drawing/2015/06/chart">
            <c:ext xmlns:c16="http://schemas.microsoft.com/office/drawing/2014/chart" uri="{C3380CC4-5D6E-409C-BE32-E72D297353CC}">
              <c16:uniqueId val="{00000002-B3C1-4A44-BB3C-F5B9C281E75D}"/>
            </c:ext>
          </c:extLst>
        </c:ser>
        <c:ser>
          <c:idx val="3"/>
          <c:order val="3"/>
          <c:tx>
            <c:strRef>
              <c:f>'[Tables_and_Graphs_2016_final.xlsx]Figure 7'!$A$14</c:f>
              <c:strCache>
                <c:ptCount val="1"/>
                <c:pt idx="0">
                  <c:v>2014</c:v>
                </c:pt>
              </c:strCache>
            </c:strRef>
          </c:tx>
          <c:spPr>
            <a:solidFill>
              <a:schemeClr val="accent4"/>
            </a:solidFill>
            <a:ln>
              <a:noFill/>
            </a:ln>
            <a:effectLst/>
          </c:spPr>
          <c:invertIfNegative val="0"/>
          <c:dLbls>
            <c:spPr>
              <a:noFill/>
              <a:ln>
                <a:noFill/>
              </a:ln>
              <a:effectLst/>
            </c:spPr>
            <c:txPr>
              <a:bodyPr rot="-5400000" vert="horz"/>
              <a:lstStyle/>
              <a:p>
                <a:pPr>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'[Tables_and_Graphs_2016_final.xlsx]Figure 7'!$B$10:$F$10</c:f>
              <c:strCache>
                <c:ptCount val="5"/>
                <c:pt idx="0">
                  <c:v>Construction and refurbishment</c:v>
                </c:pt>
                <c:pt idx="1">
                  <c:v>Medical Equipment</c:v>
                </c:pt>
                <c:pt idx="2">
                  <c:v>IT Technology</c:v>
                </c:pt>
                <c:pt idx="3">
                  <c:v>Medical Supplies</c:v>
                </c:pt>
                <c:pt idx="4">
                  <c:v>Other</c:v>
                </c:pt>
              </c:strCache>
            </c:strRef>
          </c:cat>
          <c:val>
            <c:numRef>
              <c:f>'[Tables_and_Graphs_2016_final.xlsx]Figure 7'!$B$14:$F$14</c:f>
              <c:numCache>
                <c:formatCode>0.0%</c:formatCode>
                <c:ptCount val="5"/>
                <c:pt idx="0">
                  <c:v>8.656284405496939E-2</c:v>
                </c:pt>
                <c:pt idx="1">
                  <c:v>0.71022805850005166</c:v>
                </c:pt>
                <c:pt idx="2">
                  <c:v>4.9607415210264939E-3</c:v>
                </c:pt>
                <c:pt idx="3">
                  <c:v>8.9066879710981969E-2</c:v>
                </c:pt>
                <c:pt idx="4">
                  <c:v>0.10918147621297077</c:v>
                </c:pt>
              </c:numCache>
            </c:numRef>
          </c:val>
          <c:extLst xmlns:c16r2="http://schemas.microsoft.com/office/drawing/2015/06/chart">
            <c:ext xmlns:c16="http://schemas.microsoft.com/office/drawing/2014/chart" uri="{C3380CC4-5D6E-409C-BE32-E72D297353CC}">
              <c16:uniqueId val="{00000003-B3C1-4A44-BB3C-F5B9C281E75D}"/>
            </c:ext>
          </c:extLst>
        </c:ser>
        <c:ser>
          <c:idx val="4"/>
          <c:order val="4"/>
          <c:tx>
            <c:strRef>
              <c:f>'[Tables_and_Graphs_2016_final.xlsx]Figure 7'!$A$15</c:f>
              <c:strCache>
                <c:ptCount val="1"/>
                <c:pt idx="0">
                  <c:v>2015</c:v>
                </c:pt>
              </c:strCache>
            </c:strRef>
          </c:tx>
          <c:spPr>
            <a:solidFill>
              <a:schemeClr val="accent5"/>
            </a:solidFill>
            <a:ln>
              <a:noFill/>
            </a:ln>
            <a:effectLst/>
          </c:spPr>
          <c:invertIfNegative val="0"/>
          <c:dLbls>
            <c:spPr>
              <a:noFill/>
              <a:ln>
                <a:noFill/>
              </a:ln>
              <a:effectLst/>
            </c:spPr>
            <c:txPr>
              <a:bodyPr rot="-5400000" vert="horz"/>
              <a:lstStyle/>
              <a:p>
                <a:pPr>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'[Tables_and_Graphs_2016_final.xlsx]Figure 7'!$B$10:$F$10</c:f>
              <c:strCache>
                <c:ptCount val="5"/>
                <c:pt idx="0">
                  <c:v>Construction and refurbishment</c:v>
                </c:pt>
                <c:pt idx="1">
                  <c:v>Medical Equipment</c:v>
                </c:pt>
                <c:pt idx="2">
                  <c:v>IT Technology</c:v>
                </c:pt>
                <c:pt idx="3">
                  <c:v>Medical Supplies</c:v>
                </c:pt>
                <c:pt idx="4">
                  <c:v>Other</c:v>
                </c:pt>
              </c:strCache>
            </c:strRef>
          </c:cat>
          <c:val>
            <c:numRef>
              <c:f>'[Tables_and_Graphs_2016_final.xlsx]Figure 7'!$B$15:$F$15</c:f>
              <c:numCache>
                <c:formatCode>0.0%</c:formatCode>
                <c:ptCount val="5"/>
                <c:pt idx="0">
                  <c:v>0.14405097726379468</c:v>
                </c:pt>
                <c:pt idx="1">
                  <c:v>0.25684163008081001</c:v>
                </c:pt>
                <c:pt idx="2">
                  <c:v>4.9374735714823981E-2</c:v>
                </c:pt>
                <c:pt idx="3">
                  <c:v>0.37845189258988782</c:v>
                </c:pt>
                <c:pt idx="4">
                  <c:v>0.17128076435068368</c:v>
                </c:pt>
              </c:numCache>
            </c:numRef>
          </c:val>
          <c:extLst xmlns:c16r2="http://schemas.microsoft.com/office/drawing/2015/06/chart">
            <c:ext xmlns:c16="http://schemas.microsoft.com/office/drawing/2014/chart" uri="{C3380CC4-5D6E-409C-BE32-E72D297353CC}">
              <c16:uniqueId val="{00000004-B3C1-4A44-BB3C-F5B9C281E75D}"/>
            </c:ext>
          </c:extLst>
        </c:ser>
        <c:ser>
          <c:idx val="5"/>
          <c:order val="5"/>
          <c:tx>
            <c:strRef>
              <c:f>'[Tables_and_Graphs_2016_final.xlsx]Figure 7'!$A$16</c:f>
              <c:strCache>
                <c:ptCount val="1"/>
                <c:pt idx="0">
                  <c:v>2016</c:v>
                </c:pt>
              </c:strCache>
            </c:strRef>
          </c:tx>
          <c:invertIfNegative val="0"/>
          <c:dLbls>
            <c:spPr>
              <a:noFill/>
              <a:ln>
                <a:noFill/>
              </a:ln>
              <a:effectLst/>
            </c:spPr>
            <c:txPr>
              <a:bodyPr rot="-5400000" vert="horz"/>
              <a:lstStyle/>
              <a:p>
                <a:pPr>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ext>
            </c:extLst>
          </c:dLbls>
          <c:cat>
            <c:strRef>
              <c:f>'[Tables_and_Graphs_2016_final.xlsx]Figure 7'!$B$10:$F$10</c:f>
              <c:strCache>
                <c:ptCount val="5"/>
                <c:pt idx="0">
                  <c:v>Construction and refurbishment</c:v>
                </c:pt>
                <c:pt idx="1">
                  <c:v>Medical Equipment</c:v>
                </c:pt>
                <c:pt idx="2">
                  <c:v>IT Technology</c:v>
                </c:pt>
                <c:pt idx="3">
                  <c:v>Medical Supplies</c:v>
                </c:pt>
                <c:pt idx="4">
                  <c:v>Other</c:v>
                </c:pt>
              </c:strCache>
            </c:strRef>
          </c:cat>
          <c:val>
            <c:numRef>
              <c:f>'[Tables_and_Graphs_2016_final.xlsx]Figure 7'!$B$16:$F$16</c:f>
              <c:numCache>
                <c:formatCode>0.0%</c:formatCode>
                <c:ptCount val="5"/>
                <c:pt idx="0">
                  <c:v>8.3319728394001841E-2</c:v>
                </c:pt>
                <c:pt idx="1">
                  <c:v>0.10814837246247812</c:v>
                </c:pt>
                <c:pt idx="2">
                  <c:v>2.2810905764361549E-2</c:v>
                </c:pt>
                <c:pt idx="3">
                  <c:v>0.14030285848885438</c:v>
                </c:pt>
                <c:pt idx="4">
                  <c:v>0.64541813489030408</c:v>
                </c:pt>
              </c:numCache>
            </c:numRef>
          </c:val>
          <c:extLst xmlns:c16r2="http://schemas.microsoft.com/office/drawing/2015/06/chart">
            <c:ext xmlns:c16="http://schemas.microsoft.com/office/drawing/2014/chart" uri="{C3380CC4-5D6E-409C-BE32-E72D297353CC}">
              <c16:uniqueId val="{00000005-B3C1-4A44-BB3C-F5B9C281E75D}"/>
            </c:ext>
          </c:extLst>
        </c:ser>
        <c:dLbls>
          <c:showLegendKey val="0"/>
          <c:showVal val="0"/>
          <c:showCatName val="0"/>
          <c:showSerName val="0"/>
          <c:showPercent val="0"/>
          <c:showBubbleSize val="0"/>
        </c:dLbls>
        <c:gapWidth val="219"/>
        <c:overlap val="-27"/>
        <c:axId val="104222720"/>
        <c:axId val="104224256"/>
      </c:barChart>
      <c:catAx>
        <c:axId val="104222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ru-RU"/>
          </a:p>
        </c:txPr>
        <c:crossAx val="104224256"/>
        <c:crosses val="autoZero"/>
        <c:auto val="1"/>
        <c:lblAlgn val="ctr"/>
        <c:lblOffset val="100"/>
        <c:noMultiLvlLbl val="0"/>
      </c:catAx>
      <c:valAx>
        <c:axId val="104224256"/>
        <c:scaling>
          <c:orientation val="minMax"/>
        </c:scaling>
        <c:delete val="0"/>
        <c:axPos val="l"/>
        <c:numFmt formatCode="0.0%" sourceLinked="1"/>
        <c:majorTickMark val="none"/>
        <c:minorTickMark val="none"/>
        <c:tickLblPos val="nextTo"/>
        <c:spPr>
          <a:noFill/>
          <a:ln>
            <a:noFill/>
          </a:ln>
          <a:effectLst/>
        </c:spPr>
        <c:txPr>
          <a:bodyPr rot="-60000000" vert="horz"/>
          <a:lstStyle/>
          <a:p>
            <a:pPr>
              <a:defRPr/>
            </a:pPr>
            <a:endParaRPr lang="ru-RU"/>
          </a:p>
        </c:txPr>
        <c:crossAx val="104222720"/>
        <c:crosses val="autoZero"/>
        <c:crossBetween val="between"/>
      </c:valAx>
      <c:spPr>
        <a:noFill/>
        <a:ln>
          <a:noFill/>
        </a:ln>
        <a:effectLst/>
      </c:spPr>
    </c:plotArea>
    <c:legend>
      <c:legendPos val="b"/>
      <c:layout/>
      <c:overlay val="0"/>
      <c:spPr>
        <a:noFill/>
        <a:ln>
          <a:noFill/>
        </a:ln>
        <a:effectLst/>
      </c:spPr>
      <c:txPr>
        <a:bodyPr rot="0" vert="horz"/>
        <a:lstStyle/>
        <a:p>
          <a:pPr>
            <a:defRPr/>
          </a:pPr>
          <a:endParaRPr lang="ru-RU"/>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1100"/>
      </a:pPr>
      <a:endParaRPr lang="ru-RU"/>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bar"/>
        <c:grouping val="clustered"/>
        <c:varyColors val="0"/>
        <c:dLbls>
          <c:showLegendKey val="0"/>
          <c:showVal val="0"/>
          <c:showCatName val="0"/>
          <c:showSerName val="0"/>
          <c:showPercent val="0"/>
          <c:showBubbleSize val="0"/>
        </c:dLbls>
        <c:gapWidth val="150"/>
        <c:axId val="101131392"/>
        <c:axId val="101132928"/>
      </c:barChart>
      <c:catAx>
        <c:axId val="101131392"/>
        <c:scaling>
          <c:orientation val="minMax"/>
        </c:scaling>
        <c:delete val="0"/>
        <c:axPos val="l"/>
        <c:numFmt formatCode="General" sourceLinked="1"/>
        <c:majorTickMark val="out"/>
        <c:minorTickMark val="none"/>
        <c:tickLblPos val="nextTo"/>
        <c:txPr>
          <a:bodyPr rot="0" vert="horz"/>
          <a:lstStyle/>
          <a:p>
            <a:pPr>
              <a:defRPr sz="1600" b="0" i="0" u="none" strike="noStrike" baseline="0">
                <a:solidFill>
                  <a:srgbClr val="000000"/>
                </a:solidFill>
                <a:latin typeface="Calibri"/>
                <a:ea typeface="Calibri"/>
                <a:cs typeface="Calibri"/>
              </a:defRPr>
            </a:pPr>
            <a:endParaRPr lang="ru-RU"/>
          </a:p>
        </c:txPr>
        <c:crossAx val="101132928"/>
        <c:crosses val="autoZero"/>
        <c:auto val="1"/>
        <c:lblAlgn val="ctr"/>
        <c:lblOffset val="100"/>
        <c:noMultiLvlLbl val="0"/>
      </c:catAx>
      <c:valAx>
        <c:axId val="101132928"/>
        <c:scaling>
          <c:orientation val="minMax"/>
        </c:scaling>
        <c:delete val="1"/>
        <c:axPos val="b"/>
        <c:numFmt formatCode="0%" sourceLinked="1"/>
        <c:majorTickMark val="out"/>
        <c:minorTickMark val="none"/>
        <c:tickLblPos val="none"/>
        <c:crossAx val="101131392"/>
        <c:crosses val="autoZero"/>
        <c:crossBetween val="between"/>
      </c:valAx>
    </c:plotArea>
    <c:plotVisOnly val="1"/>
    <c:dispBlanksAs val="gap"/>
    <c:showDLblsOverMax val="0"/>
  </c:chart>
  <c:txPr>
    <a:bodyPr/>
    <a:lstStyle/>
    <a:p>
      <a:pPr>
        <a:defRPr sz="1000" b="0" i="0" u="none" strike="noStrike" baseline="0">
          <a:solidFill>
            <a:srgbClr val="000000"/>
          </a:solidFill>
          <a:latin typeface="Calibri"/>
          <a:ea typeface="Calibri"/>
          <a:cs typeface="Calibri"/>
        </a:defRPr>
      </a:pPr>
      <a:endParaRPr lang="ru-RU"/>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'[Tables_and_Graphs_2016_final.xlsx]Figure 8'!$A$12</c:f>
              <c:strCache>
                <c:ptCount val="1"/>
                <c:pt idx="0">
                  <c:v>2011</c:v>
                </c:pt>
              </c:strCache>
            </c:strRef>
          </c:tx>
          <c:spPr>
            <a:solidFill>
              <a:schemeClr val="accent1"/>
            </a:solidFill>
            <a:ln>
              <a:noFill/>
            </a:ln>
            <a:effectLst/>
          </c:spPr>
          <c:invertIfNegative val="0"/>
          <c:dLbls>
            <c:spPr>
              <a:noFill/>
              <a:ln>
                <a:noFill/>
              </a:ln>
              <a:effectLst/>
            </c:spPr>
            <c:txPr>
              <a:bodyPr rot="-5400000" vert="horz"/>
              <a:lstStyle/>
              <a:p>
                <a:pPr>
                  <a:defRPr/>
                </a:pPr>
                <a:endParaRPr lang="ru-RU"/>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'[Tables_and_Graphs_2016_final.xlsx]Figure 8'!$B$11:$F$11</c:f>
              <c:strCache>
                <c:ptCount val="5"/>
                <c:pt idx="0">
                  <c:v>Policy</c:v>
                </c:pt>
                <c:pt idx="1">
                  <c:v>Capacity Building</c:v>
                </c:pt>
                <c:pt idx="2">
                  <c:v>Guidelines and Protocols</c:v>
                </c:pt>
                <c:pt idx="3">
                  <c:v>Legal Framework</c:v>
                </c:pt>
                <c:pt idx="4">
                  <c:v>Other</c:v>
                </c:pt>
              </c:strCache>
            </c:strRef>
          </c:cat>
          <c:val>
            <c:numRef>
              <c:f>'[Tables_and_Graphs_2016_final.xlsx]Figure 8'!$B$12:$F$12</c:f>
              <c:numCache>
                <c:formatCode>0.0%</c:formatCode>
                <c:ptCount val="5"/>
                <c:pt idx="0">
                  <c:v>0.15500000000000005</c:v>
                </c:pt>
                <c:pt idx="1">
                  <c:v>0.56599999999999995</c:v>
                </c:pt>
                <c:pt idx="2">
                  <c:v>0.126</c:v>
                </c:pt>
                <c:pt idx="3">
                  <c:v>6.200000000000002E-2</c:v>
                </c:pt>
                <c:pt idx="4">
                  <c:v>9.1000000000000025E-2</c:v>
                </c:pt>
              </c:numCache>
            </c:numRef>
          </c:val>
          <c:extLst xmlns:c16r2="http://schemas.microsoft.com/office/drawing/2015/06/chart">
            <c:ext xmlns:c16="http://schemas.microsoft.com/office/drawing/2014/chart" uri="{C3380CC4-5D6E-409C-BE32-E72D297353CC}">
              <c16:uniqueId val="{00000000-0CC0-4C52-A197-867A5308C2CE}"/>
            </c:ext>
          </c:extLst>
        </c:ser>
        <c:ser>
          <c:idx val="1"/>
          <c:order val="1"/>
          <c:tx>
            <c:strRef>
              <c:f>'[Tables_and_Graphs_2016_final.xlsx]Figure 8'!$A$13</c:f>
              <c:strCache>
                <c:ptCount val="1"/>
                <c:pt idx="0">
                  <c:v>2012</c:v>
                </c:pt>
              </c:strCache>
            </c:strRef>
          </c:tx>
          <c:spPr>
            <a:solidFill>
              <a:srgbClr val="C00000"/>
            </a:solidFill>
            <a:ln>
              <a:noFill/>
            </a:ln>
            <a:effectLst/>
          </c:spPr>
          <c:invertIfNegative val="0"/>
          <c:dLbls>
            <c:spPr>
              <a:noFill/>
              <a:ln>
                <a:noFill/>
              </a:ln>
              <a:effectLst/>
            </c:spPr>
            <c:txPr>
              <a:bodyPr rot="-5400000" vert="horz"/>
              <a:lstStyle/>
              <a:p>
                <a:pPr>
                  <a:defRPr/>
                </a:pPr>
                <a:endParaRPr lang="ru-RU"/>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'[Tables_and_Graphs_2016_final.xlsx]Figure 8'!$B$11:$F$11</c:f>
              <c:strCache>
                <c:ptCount val="5"/>
                <c:pt idx="0">
                  <c:v>Policy</c:v>
                </c:pt>
                <c:pt idx="1">
                  <c:v>Capacity Building</c:v>
                </c:pt>
                <c:pt idx="2">
                  <c:v>Guidelines and Protocols</c:v>
                </c:pt>
                <c:pt idx="3">
                  <c:v>Legal Framework</c:v>
                </c:pt>
                <c:pt idx="4">
                  <c:v>Other</c:v>
                </c:pt>
              </c:strCache>
            </c:strRef>
          </c:cat>
          <c:val>
            <c:numRef>
              <c:f>'[Tables_and_Graphs_2016_final.xlsx]Figure 8'!$B$13:$F$13</c:f>
              <c:numCache>
                <c:formatCode>0.0%</c:formatCode>
                <c:ptCount val="5"/>
                <c:pt idx="0">
                  <c:v>0.2023232300948474</c:v>
                </c:pt>
                <c:pt idx="1">
                  <c:v>0.47395322287748831</c:v>
                </c:pt>
                <c:pt idx="2">
                  <c:v>7.6332620496590203E-2</c:v>
                </c:pt>
                <c:pt idx="3">
                  <c:v>0.11318282376840386</c:v>
                </c:pt>
                <c:pt idx="4">
                  <c:v>0.13420810276267045</c:v>
                </c:pt>
              </c:numCache>
            </c:numRef>
          </c:val>
          <c:extLst xmlns:c16r2="http://schemas.microsoft.com/office/drawing/2015/06/chart">
            <c:ext xmlns:c16="http://schemas.microsoft.com/office/drawing/2014/chart" uri="{C3380CC4-5D6E-409C-BE32-E72D297353CC}">
              <c16:uniqueId val="{00000003-0CC0-4C52-A197-867A5308C2CE}"/>
            </c:ext>
          </c:extLst>
        </c:ser>
        <c:ser>
          <c:idx val="2"/>
          <c:order val="2"/>
          <c:tx>
            <c:strRef>
              <c:f>'[Tables_and_Graphs_2016_final.xlsx]Figure 8'!$A$14</c:f>
              <c:strCache>
                <c:ptCount val="1"/>
                <c:pt idx="0">
                  <c:v>2013</c:v>
                </c:pt>
              </c:strCache>
            </c:strRef>
          </c:tx>
          <c:spPr>
            <a:solidFill>
              <a:schemeClr val="accent6">
                <a:lumMod val="75000"/>
              </a:schemeClr>
            </a:solidFill>
            <a:ln>
              <a:noFill/>
            </a:ln>
            <a:effectLst/>
          </c:spPr>
          <c:invertIfNegative val="0"/>
          <c:dLbls>
            <c:spPr>
              <a:noFill/>
              <a:ln>
                <a:noFill/>
              </a:ln>
              <a:effectLst/>
            </c:spPr>
            <c:txPr>
              <a:bodyPr rot="-5400000" vert="horz"/>
              <a:lstStyle/>
              <a:p>
                <a:pPr>
                  <a:defRPr/>
                </a:pPr>
                <a:endParaRPr lang="ru-RU"/>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'[Tables_and_Graphs_2016_final.xlsx]Figure 8'!$B$11:$F$11</c:f>
              <c:strCache>
                <c:ptCount val="5"/>
                <c:pt idx="0">
                  <c:v>Policy</c:v>
                </c:pt>
                <c:pt idx="1">
                  <c:v>Capacity Building</c:v>
                </c:pt>
                <c:pt idx="2">
                  <c:v>Guidelines and Protocols</c:v>
                </c:pt>
                <c:pt idx="3">
                  <c:v>Legal Framework</c:v>
                </c:pt>
                <c:pt idx="4">
                  <c:v>Other</c:v>
                </c:pt>
              </c:strCache>
            </c:strRef>
          </c:cat>
          <c:val>
            <c:numRef>
              <c:f>'[Tables_and_Graphs_2016_final.xlsx]Figure 8'!$B$14:$F$14</c:f>
              <c:numCache>
                <c:formatCode>0.0%</c:formatCode>
                <c:ptCount val="5"/>
                <c:pt idx="0">
                  <c:v>0.23177563904897261</c:v>
                </c:pt>
                <c:pt idx="1">
                  <c:v>0.47106452496713291</c:v>
                </c:pt>
                <c:pt idx="2">
                  <c:v>6.8711620688979028E-2</c:v>
                </c:pt>
                <c:pt idx="3">
                  <c:v>8.522980360829735E-2</c:v>
                </c:pt>
                <c:pt idx="4">
                  <c:v>0.14321841168661822</c:v>
                </c:pt>
              </c:numCache>
            </c:numRef>
          </c:val>
          <c:extLst xmlns:c16r2="http://schemas.microsoft.com/office/drawing/2015/06/chart">
            <c:ext xmlns:c16="http://schemas.microsoft.com/office/drawing/2014/chart" uri="{C3380CC4-5D6E-409C-BE32-E72D297353CC}">
              <c16:uniqueId val="{00000004-0CC0-4C52-A197-867A5308C2CE}"/>
            </c:ext>
          </c:extLst>
        </c:ser>
        <c:ser>
          <c:idx val="3"/>
          <c:order val="3"/>
          <c:tx>
            <c:strRef>
              <c:f>'[Tables_and_Graphs_2016_final.xlsx]Figure 8'!$A$15</c:f>
              <c:strCache>
                <c:ptCount val="1"/>
                <c:pt idx="0">
                  <c:v>2014</c:v>
                </c:pt>
              </c:strCache>
            </c:strRef>
          </c:tx>
          <c:spPr>
            <a:solidFill>
              <a:schemeClr val="accent4"/>
            </a:solidFill>
            <a:ln>
              <a:noFill/>
            </a:ln>
            <a:effectLst/>
          </c:spPr>
          <c:invertIfNegative val="0"/>
          <c:dLbls>
            <c:spPr>
              <a:noFill/>
              <a:ln>
                <a:noFill/>
              </a:ln>
              <a:effectLst/>
            </c:spPr>
            <c:txPr>
              <a:bodyPr rot="-5400000" vert="horz"/>
              <a:lstStyle/>
              <a:p>
                <a:pPr>
                  <a:defRPr/>
                </a:pPr>
                <a:endParaRPr lang="ru-RU"/>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'[Tables_and_Graphs_2016_final.xlsx]Figure 8'!$B$11:$F$11</c:f>
              <c:strCache>
                <c:ptCount val="5"/>
                <c:pt idx="0">
                  <c:v>Policy</c:v>
                </c:pt>
                <c:pt idx="1">
                  <c:v>Capacity Building</c:v>
                </c:pt>
                <c:pt idx="2">
                  <c:v>Guidelines and Protocols</c:v>
                </c:pt>
                <c:pt idx="3">
                  <c:v>Legal Framework</c:v>
                </c:pt>
                <c:pt idx="4">
                  <c:v>Other</c:v>
                </c:pt>
              </c:strCache>
            </c:strRef>
          </c:cat>
          <c:val>
            <c:numRef>
              <c:f>'[Tables_and_Graphs_2016_final.xlsx]Figure 8'!$B$15:$F$15</c:f>
              <c:numCache>
                <c:formatCode>0.0%</c:formatCode>
                <c:ptCount val="5"/>
                <c:pt idx="0">
                  <c:v>0.19907864759941726</c:v>
                </c:pt>
                <c:pt idx="1">
                  <c:v>0.47055578827147365</c:v>
                </c:pt>
                <c:pt idx="2">
                  <c:v>4.7757696482408844E-2</c:v>
                </c:pt>
                <c:pt idx="3">
                  <c:v>8.8905674625566769E-2</c:v>
                </c:pt>
                <c:pt idx="4">
                  <c:v>0.1934721732243016</c:v>
                </c:pt>
              </c:numCache>
            </c:numRef>
          </c:val>
          <c:extLst xmlns:c16r2="http://schemas.microsoft.com/office/drawing/2015/06/chart">
            <c:ext xmlns:c16="http://schemas.microsoft.com/office/drawing/2014/chart" uri="{C3380CC4-5D6E-409C-BE32-E72D297353CC}">
              <c16:uniqueId val="{00000005-0CC0-4C52-A197-867A5308C2CE}"/>
            </c:ext>
          </c:extLst>
        </c:ser>
        <c:ser>
          <c:idx val="4"/>
          <c:order val="4"/>
          <c:tx>
            <c:strRef>
              <c:f>'[Tables_and_Graphs_2016_final.xlsx]Figure 8'!$A$16</c:f>
              <c:strCache>
                <c:ptCount val="1"/>
                <c:pt idx="0">
                  <c:v>2015</c:v>
                </c:pt>
              </c:strCache>
            </c:strRef>
          </c:tx>
          <c:spPr>
            <a:solidFill>
              <a:schemeClr val="accent5"/>
            </a:solidFill>
            <a:ln>
              <a:noFill/>
            </a:ln>
            <a:effectLst/>
          </c:spPr>
          <c:invertIfNegative val="0"/>
          <c:dLbls>
            <c:spPr>
              <a:noFill/>
              <a:ln>
                <a:noFill/>
              </a:ln>
              <a:effectLst/>
            </c:spPr>
            <c:txPr>
              <a:bodyPr rot="-5400000" vertOverflow="overflow" horzOverflow="overflow" vert="horz">
                <a:spAutoFit/>
              </a:bodyPr>
              <a:lstStyle/>
              <a:p>
                <a:pPr>
                  <a:defRPr/>
                </a:pPr>
                <a:endParaRPr lang="ru-RU"/>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'[Tables_and_Graphs_2016_final.xlsx]Figure 8'!$B$11:$F$11</c:f>
              <c:strCache>
                <c:ptCount val="5"/>
                <c:pt idx="0">
                  <c:v>Policy</c:v>
                </c:pt>
                <c:pt idx="1">
                  <c:v>Capacity Building</c:v>
                </c:pt>
                <c:pt idx="2">
                  <c:v>Guidelines and Protocols</c:v>
                </c:pt>
                <c:pt idx="3">
                  <c:v>Legal Framework</c:v>
                </c:pt>
                <c:pt idx="4">
                  <c:v>Other</c:v>
                </c:pt>
              </c:strCache>
            </c:strRef>
          </c:cat>
          <c:val>
            <c:numRef>
              <c:f>'[Tables_and_Graphs_2016_final.xlsx]Figure 8'!$B$16:$F$16</c:f>
              <c:numCache>
                <c:formatCode>0.0%</c:formatCode>
                <c:ptCount val="5"/>
                <c:pt idx="0">
                  <c:v>0.32808711454667322</c:v>
                </c:pt>
                <c:pt idx="1">
                  <c:v>0.43620098619922987</c:v>
                </c:pt>
                <c:pt idx="2">
                  <c:v>9.6969923157534665E-2</c:v>
                </c:pt>
                <c:pt idx="3">
                  <c:v>9.8132000738870739E-2</c:v>
                </c:pt>
                <c:pt idx="4">
                  <c:v>4.0609975357692014E-2</c:v>
                </c:pt>
              </c:numCache>
            </c:numRef>
          </c:val>
          <c:extLst xmlns:c16r2="http://schemas.microsoft.com/office/drawing/2015/06/chart">
            <c:ext xmlns:c16="http://schemas.microsoft.com/office/drawing/2014/chart" uri="{C3380CC4-5D6E-409C-BE32-E72D297353CC}">
              <c16:uniqueId val="{00000006-0CC0-4C52-A197-867A5308C2CE}"/>
            </c:ext>
          </c:extLst>
        </c:ser>
        <c:ser>
          <c:idx val="5"/>
          <c:order val="5"/>
          <c:tx>
            <c:strRef>
              <c:f>'[Tables_and_Graphs_2016_final.xlsx]Figure 8'!$A$17</c:f>
              <c:strCache>
                <c:ptCount val="1"/>
                <c:pt idx="0">
                  <c:v>2016</c:v>
                </c:pt>
              </c:strCache>
            </c:strRef>
          </c:tx>
          <c:invertIfNegative val="0"/>
          <c:dLbls>
            <c:spPr>
              <a:noFill/>
              <a:ln>
                <a:noFill/>
              </a:ln>
              <a:effectLst/>
            </c:spPr>
            <c:txPr>
              <a:bodyPr rot="-5400000" vert="horz"/>
              <a:lstStyle/>
              <a:p>
                <a:pPr>
                  <a:defRPr/>
                </a:pPr>
                <a:endParaRPr lang="ru-RU"/>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ext>
            </c:extLst>
          </c:dLbls>
          <c:cat>
            <c:strRef>
              <c:f>'[Tables_and_Graphs_2016_final.xlsx]Figure 8'!$B$11:$F$11</c:f>
              <c:strCache>
                <c:ptCount val="5"/>
                <c:pt idx="0">
                  <c:v>Policy</c:v>
                </c:pt>
                <c:pt idx="1">
                  <c:v>Capacity Building</c:v>
                </c:pt>
                <c:pt idx="2">
                  <c:v>Guidelines and Protocols</c:v>
                </c:pt>
                <c:pt idx="3">
                  <c:v>Legal Framework</c:v>
                </c:pt>
                <c:pt idx="4">
                  <c:v>Other</c:v>
                </c:pt>
              </c:strCache>
            </c:strRef>
          </c:cat>
          <c:val>
            <c:numRef>
              <c:f>'[Tables_and_Graphs_2016_final.xlsx]Figure 8'!$B$17:$F$17</c:f>
              <c:numCache>
                <c:formatCode>0.0%</c:formatCode>
                <c:ptCount val="5"/>
                <c:pt idx="0">
                  <c:v>0.23290785306312481</c:v>
                </c:pt>
                <c:pt idx="1">
                  <c:v>0.48416007939119621</c:v>
                </c:pt>
                <c:pt idx="2">
                  <c:v>0.11415899522776472</c:v>
                </c:pt>
                <c:pt idx="3">
                  <c:v>0.1276099955966199</c:v>
                </c:pt>
                <c:pt idx="4">
                  <c:v>4.1163076721294441E-2</c:v>
                </c:pt>
              </c:numCache>
            </c:numRef>
          </c:val>
          <c:extLst xmlns:c16r2="http://schemas.microsoft.com/office/drawing/2015/06/chart">
            <c:ext xmlns:c16="http://schemas.microsoft.com/office/drawing/2014/chart" uri="{C3380CC4-5D6E-409C-BE32-E72D297353CC}">
              <c16:uniqueId val="{00000007-0CC0-4C52-A197-867A5308C2CE}"/>
            </c:ext>
          </c:extLst>
        </c:ser>
        <c:dLbls>
          <c:showLegendKey val="0"/>
          <c:showVal val="1"/>
          <c:showCatName val="0"/>
          <c:showSerName val="0"/>
          <c:showPercent val="0"/>
          <c:showBubbleSize val="0"/>
        </c:dLbls>
        <c:gapWidth val="153"/>
        <c:overlap val="-9"/>
        <c:axId val="104442880"/>
        <c:axId val="104596224"/>
      </c:barChart>
      <c:catAx>
        <c:axId val="104442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ru-RU"/>
          </a:p>
        </c:txPr>
        <c:crossAx val="104596224"/>
        <c:crosses val="autoZero"/>
        <c:auto val="1"/>
        <c:lblAlgn val="ctr"/>
        <c:lblOffset val="100"/>
        <c:noMultiLvlLbl val="0"/>
      </c:catAx>
      <c:valAx>
        <c:axId val="104596224"/>
        <c:scaling>
          <c:orientation val="minMax"/>
        </c:scaling>
        <c:delete val="0"/>
        <c:axPos val="l"/>
        <c:majorGridlines>
          <c:spPr>
            <a:ln w="9525" cap="flat" cmpd="sng" algn="ctr">
              <a:noFill/>
              <a:round/>
            </a:ln>
            <a:effectLst/>
          </c:spPr>
        </c:majorGridlines>
        <c:numFmt formatCode="0.0%" sourceLinked="1"/>
        <c:majorTickMark val="none"/>
        <c:minorTickMark val="none"/>
        <c:tickLblPos val="nextTo"/>
        <c:spPr>
          <a:noFill/>
          <a:ln>
            <a:noFill/>
          </a:ln>
          <a:effectLst/>
        </c:spPr>
        <c:txPr>
          <a:bodyPr rot="-60000000" vert="horz"/>
          <a:lstStyle/>
          <a:p>
            <a:pPr>
              <a:defRPr/>
            </a:pPr>
            <a:endParaRPr lang="ru-RU"/>
          </a:p>
        </c:txPr>
        <c:crossAx val="104442880"/>
        <c:crosses val="autoZero"/>
        <c:crossBetween val="between"/>
      </c:valAx>
      <c:spPr>
        <a:noFill/>
        <a:ln>
          <a:noFill/>
        </a:ln>
        <a:effectLst/>
      </c:spPr>
    </c:plotArea>
    <c:legend>
      <c:legendPos val="b"/>
      <c:layout/>
      <c:overlay val="0"/>
      <c:spPr>
        <a:noFill/>
        <a:ln>
          <a:noFill/>
        </a:ln>
        <a:effectLst/>
      </c:spPr>
      <c:txPr>
        <a:bodyPr rot="0" vert="horz"/>
        <a:lstStyle/>
        <a:p>
          <a:pPr>
            <a:defRPr/>
          </a:pPr>
          <a:endParaRPr lang="ru-RU"/>
        </a:p>
      </c:txPr>
    </c:legend>
    <c:plotVisOnly val="1"/>
    <c:dispBlanksAs val="gap"/>
    <c:showDLblsOverMax val="0"/>
  </c:chart>
  <c:spPr>
    <a:solidFill>
      <a:schemeClr val="bg1"/>
    </a:solidFill>
    <a:ln w="9525" cap="flat" cmpd="sng" algn="ctr">
      <a:noFill/>
      <a:round/>
    </a:ln>
    <a:effectLst/>
  </c:spPr>
  <c:txPr>
    <a:bodyPr/>
    <a:lstStyle/>
    <a:p>
      <a:pPr>
        <a:defRPr sz="1200"/>
      </a:pPr>
      <a:endParaRPr lang="ru-RU"/>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'[Tables_and_Graphs_2016_final.xlsx]Figure 9'!$A$11</c:f>
              <c:strCache>
                <c:ptCount val="1"/>
                <c:pt idx="0">
                  <c:v>2011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'[Tables_and_Graphs_2016_final.xlsx]Figure 9'!$B$10:$E$10</c:f>
              <c:strCache>
                <c:ptCount val="4"/>
                <c:pt idx="0">
                  <c:v>Health Services Delivery</c:v>
                </c:pt>
                <c:pt idx="1">
                  <c:v>Resource generation </c:v>
                </c:pt>
                <c:pt idx="2">
                  <c:v>Health Financing</c:v>
                </c:pt>
                <c:pt idx="3">
                  <c:v>Leadership&amp; Governance</c:v>
                </c:pt>
              </c:strCache>
            </c:strRef>
          </c:cat>
          <c:val>
            <c:numRef>
              <c:f>'[Tables_and_Graphs_2016_final.xlsx]Figure 9'!$B$11:$E$11</c:f>
              <c:numCache>
                <c:formatCode>0.0%</c:formatCode>
                <c:ptCount val="4"/>
                <c:pt idx="0">
                  <c:v>0.37400000000000011</c:v>
                </c:pt>
                <c:pt idx="1">
                  <c:v>0.49600000000000011</c:v>
                </c:pt>
                <c:pt idx="2">
                  <c:v>2.3E-2</c:v>
                </c:pt>
                <c:pt idx="3">
                  <c:v>0.10700000000000003</c:v>
                </c:pt>
              </c:numCache>
            </c:numRef>
          </c:val>
          <c:extLst xmlns:c16r2="http://schemas.microsoft.com/office/drawing/2015/06/chart">
            <c:ext xmlns:c16="http://schemas.microsoft.com/office/drawing/2014/chart" uri="{C3380CC4-5D6E-409C-BE32-E72D297353CC}">
              <c16:uniqueId val="{00000000-9E47-4B1A-8AC4-042BF2F99E51}"/>
            </c:ext>
          </c:extLst>
        </c:ser>
        <c:ser>
          <c:idx val="1"/>
          <c:order val="1"/>
          <c:tx>
            <c:strRef>
              <c:f>'[Tables_and_Graphs_2016_final.xlsx]Figure 9'!$A$12</c:f>
              <c:strCache>
                <c:ptCount val="1"/>
                <c:pt idx="0">
                  <c:v>2012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'[Tables_and_Graphs_2016_final.xlsx]Figure 9'!$B$10:$E$10</c:f>
              <c:strCache>
                <c:ptCount val="4"/>
                <c:pt idx="0">
                  <c:v>Health Services Delivery</c:v>
                </c:pt>
                <c:pt idx="1">
                  <c:v>Resource generation </c:v>
                </c:pt>
                <c:pt idx="2">
                  <c:v>Health Financing</c:v>
                </c:pt>
                <c:pt idx="3">
                  <c:v>Leadership&amp; Governance</c:v>
                </c:pt>
              </c:strCache>
            </c:strRef>
          </c:cat>
          <c:val>
            <c:numRef>
              <c:f>'[Tables_and_Graphs_2016_final.xlsx]Figure 9'!$B$12:$E$12</c:f>
              <c:numCache>
                <c:formatCode>0.0%</c:formatCode>
                <c:ptCount val="4"/>
                <c:pt idx="0">
                  <c:v>0.33601717414455445</c:v>
                </c:pt>
                <c:pt idx="1">
                  <c:v>0.5706843255381211</c:v>
                </c:pt>
                <c:pt idx="2">
                  <c:v>2.7816842983310625E-2</c:v>
                </c:pt>
                <c:pt idx="3">
                  <c:v>6.5481657334014301E-2</c:v>
                </c:pt>
              </c:numCache>
            </c:numRef>
          </c:val>
          <c:extLst xmlns:c16r2="http://schemas.microsoft.com/office/drawing/2015/06/chart">
            <c:ext xmlns:c16="http://schemas.microsoft.com/office/drawing/2014/chart" uri="{C3380CC4-5D6E-409C-BE32-E72D297353CC}">
              <c16:uniqueId val="{00000001-9E47-4B1A-8AC4-042BF2F99E51}"/>
            </c:ext>
          </c:extLst>
        </c:ser>
        <c:ser>
          <c:idx val="2"/>
          <c:order val="2"/>
          <c:tx>
            <c:strRef>
              <c:f>'[Tables_and_Graphs_2016_final.xlsx]Figure 9'!$A$13</c:f>
              <c:strCache>
                <c:ptCount val="1"/>
                <c:pt idx="0">
                  <c:v>2013</c:v>
                </c:pt>
              </c:strCache>
            </c:strRef>
          </c:tx>
          <c:spPr>
            <a:solidFill>
              <a:schemeClr val="accent6">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'[Tables_and_Graphs_2016_final.xlsx]Figure 9'!$B$10:$E$10</c:f>
              <c:strCache>
                <c:ptCount val="4"/>
                <c:pt idx="0">
                  <c:v>Health Services Delivery</c:v>
                </c:pt>
                <c:pt idx="1">
                  <c:v>Resource generation </c:v>
                </c:pt>
                <c:pt idx="2">
                  <c:v>Health Financing</c:v>
                </c:pt>
                <c:pt idx="3">
                  <c:v>Leadership&amp; Governance</c:v>
                </c:pt>
              </c:strCache>
            </c:strRef>
          </c:cat>
          <c:val>
            <c:numRef>
              <c:f>'[Tables_and_Graphs_2016_final.xlsx]Figure 9'!$B$13:$E$13</c:f>
              <c:numCache>
                <c:formatCode>0.0%</c:formatCode>
                <c:ptCount val="4"/>
                <c:pt idx="0">
                  <c:v>0.35536548590617922</c:v>
                </c:pt>
                <c:pt idx="1">
                  <c:v>0.56761711176186358</c:v>
                </c:pt>
                <c:pt idx="2">
                  <c:v>1.3427987265014043E-2</c:v>
                </c:pt>
                <c:pt idx="3">
                  <c:v>6.358941506694292E-2</c:v>
                </c:pt>
              </c:numCache>
            </c:numRef>
          </c:val>
          <c:extLst xmlns:c16r2="http://schemas.microsoft.com/office/drawing/2015/06/chart">
            <c:ext xmlns:c16="http://schemas.microsoft.com/office/drawing/2014/chart" uri="{C3380CC4-5D6E-409C-BE32-E72D297353CC}">
              <c16:uniqueId val="{00000002-9E47-4B1A-8AC4-042BF2F99E51}"/>
            </c:ext>
          </c:extLst>
        </c:ser>
        <c:ser>
          <c:idx val="3"/>
          <c:order val="3"/>
          <c:tx>
            <c:strRef>
              <c:f>'[Tables_and_Graphs_2016_final.xlsx]Figure 9'!$A$14</c:f>
              <c:strCache>
                <c:ptCount val="1"/>
                <c:pt idx="0">
                  <c:v>2014</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'[Tables_and_Graphs_2016_final.xlsx]Figure 9'!$B$10:$E$10</c:f>
              <c:strCache>
                <c:ptCount val="4"/>
                <c:pt idx="0">
                  <c:v>Health Services Delivery</c:v>
                </c:pt>
                <c:pt idx="1">
                  <c:v>Resource generation </c:v>
                </c:pt>
                <c:pt idx="2">
                  <c:v>Health Financing</c:v>
                </c:pt>
                <c:pt idx="3">
                  <c:v>Leadership&amp; Governance</c:v>
                </c:pt>
              </c:strCache>
            </c:strRef>
          </c:cat>
          <c:val>
            <c:numRef>
              <c:f>'[Tables_and_Graphs_2016_final.xlsx]Figure 9'!$B$14:$E$14</c:f>
              <c:numCache>
                <c:formatCode>0.0%</c:formatCode>
                <c:ptCount val="4"/>
                <c:pt idx="0">
                  <c:v>0.21302364419220338</c:v>
                </c:pt>
                <c:pt idx="1">
                  <c:v>0.74358538079101466</c:v>
                </c:pt>
                <c:pt idx="2">
                  <c:v>2.0158204635314519E-2</c:v>
                </c:pt>
                <c:pt idx="3">
                  <c:v>2.3232770381467375E-2</c:v>
                </c:pt>
              </c:numCache>
            </c:numRef>
          </c:val>
          <c:extLst xmlns:c16r2="http://schemas.microsoft.com/office/drawing/2015/06/chart">
            <c:ext xmlns:c16="http://schemas.microsoft.com/office/drawing/2014/chart" uri="{C3380CC4-5D6E-409C-BE32-E72D297353CC}">
              <c16:uniqueId val="{00000003-9E47-4B1A-8AC4-042BF2F99E51}"/>
            </c:ext>
          </c:extLst>
        </c:ser>
        <c:ser>
          <c:idx val="4"/>
          <c:order val="4"/>
          <c:tx>
            <c:strRef>
              <c:f>'[Tables_and_Graphs_2016_final.xlsx]Figure 9'!$A$15</c:f>
              <c:strCache>
                <c:ptCount val="1"/>
                <c:pt idx="0">
                  <c:v>2015</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'[Tables_and_Graphs_2016_final.xlsx]Figure 9'!$B$10:$E$10</c:f>
              <c:strCache>
                <c:ptCount val="4"/>
                <c:pt idx="0">
                  <c:v>Health Services Delivery</c:v>
                </c:pt>
                <c:pt idx="1">
                  <c:v>Resource generation </c:v>
                </c:pt>
                <c:pt idx="2">
                  <c:v>Health Financing</c:v>
                </c:pt>
                <c:pt idx="3">
                  <c:v>Leadership&amp; Governance</c:v>
                </c:pt>
              </c:strCache>
            </c:strRef>
          </c:cat>
          <c:val>
            <c:numRef>
              <c:f>'[Tables_and_Graphs_2016_final.xlsx]Figure 9'!$B$15:$E$15</c:f>
              <c:numCache>
                <c:formatCode>0.0%</c:formatCode>
                <c:ptCount val="4"/>
                <c:pt idx="0">
                  <c:v>0.35983877604270165</c:v>
                </c:pt>
                <c:pt idx="1">
                  <c:v>0.47856617038517107</c:v>
                </c:pt>
                <c:pt idx="2">
                  <c:v>4.1851658512466264E-2</c:v>
                </c:pt>
                <c:pt idx="3">
                  <c:v>0.11974339505966136</c:v>
                </c:pt>
              </c:numCache>
            </c:numRef>
          </c:val>
          <c:extLst xmlns:c16r2="http://schemas.microsoft.com/office/drawing/2015/06/chart">
            <c:ext xmlns:c16="http://schemas.microsoft.com/office/drawing/2014/chart" uri="{C3380CC4-5D6E-409C-BE32-E72D297353CC}">
              <c16:uniqueId val="{00000004-9E47-4B1A-8AC4-042BF2F99E51}"/>
            </c:ext>
          </c:extLst>
        </c:ser>
        <c:ser>
          <c:idx val="5"/>
          <c:order val="5"/>
          <c:tx>
            <c:strRef>
              <c:f>'[Tables_and_Graphs_2016_final.xlsx]Figure 9'!$A$16</c:f>
              <c:strCache>
                <c:ptCount val="1"/>
                <c:pt idx="0">
                  <c:v>2016</c:v>
                </c:pt>
              </c:strCache>
            </c:strRef>
          </c:tx>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ext>
            </c:extLst>
          </c:dLbls>
          <c:cat>
            <c:strRef>
              <c:f>'[Tables_and_Graphs_2016_final.xlsx]Figure 9'!$B$10:$E$10</c:f>
              <c:strCache>
                <c:ptCount val="4"/>
                <c:pt idx="0">
                  <c:v>Health Services Delivery</c:v>
                </c:pt>
                <c:pt idx="1">
                  <c:v>Resource generation </c:v>
                </c:pt>
                <c:pt idx="2">
                  <c:v>Health Financing</c:v>
                </c:pt>
                <c:pt idx="3">
                  <c:v>Leadership&amp; Governance</c:v>
                </c:pt>
              </c:strCache>
            </c:strRef>
          </c:cat>
          <c:val>
            <c:numRef>
              <c:f>'[Tables_and_Graphs_2016_final.xlsx]Figure 9'!$B$16:$E$16</c:f>
              <c:numCache>
                <c:formatCode>0.0%</c:formatCode>
                <c:ptCount val="4"/>
                <c:pt idx="0">
                  <c:v>0.6679564211007728</c:v>
                </c:pt>
                <c:pt idx="1">
                  <c:v>0.23437790646768775</c:v>
                </c:pt>
                <c:pt idx="2">
                  <c:v>2.194540870501055E-2</c:v>
                </c:pt>
                <c:pt idx="3">
                  <c:v>7.5720263726529402E-2</c:v>
                </c:pt>
              </c:numCache>
            </c:numRef>
          </c:val>
          <c:extLst xmlns:c16r2="http://schemas.microsoft.com/office/drawing/2015/06/chart">
            <c:ext xmlns:c16="http://schemas.microsoft.com/office/drawing/2014/chart" uri="{C3380CC4-5D6E-409C-BE32-E72D297353CC}">
              <c16:uniqueId val="{00000005-9E47-4B1A-8AC4-042BF2F99E51}"/>
            </c:ext>
          </c:extLst>
        </c:ser>
        <c:dLbls>
          <c:showLegendKey val="0"/>
          <c:showVal val="0"/>
          <c:showCatName val="0"/>
          <c:showSerName val="0"/>
          <c:showPercent val="0"/>
          <c:showBubbleSize val="0"/>
        </c:dLbls>
        <c:gapWidth val="219"/>
        <c:overlap val="-27"/>
        <c:axId val="104691968"/>
        <c:axId val="104706048"/>
      </c:barChart>
      <c:catAx>
        <c:axId val="104691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crossAx val="104706048"/>
        <c:crosses val="autoZero"/>
        <c:auto val="1"/>
        <c:lblAlgn val="ctr"/>
        <c:lblOffset val="100"/>
        <c:noMultiLvlLbl val="0"/>
      </c:catAx>
      <c:valAx>
        <c:axId val="104706048"/>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crossAx val="10469196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legend>
    <c:plotVisOnly val="1"/>
    <c:dispBlanksAs val="gap"/>
    <c:showDLblsOverMax val="0"/>
  </c:chart>
  <c:spPr>
    <a:solidFill>
      <a:schemeClr val="bg1"/>
    </a:solidFill>
    <a:ln w="9525" cap="flat" cmpd="sng" algn="ctr">
      <a:noFill/>
      <a:round/>
    </a:ln>
    <a:effectLst/>
  </c:spPr>
  <c:txPr>
    <a:bodyPr/>
    <a:lstStyle/>
    <a:p>
      <a:pPr>
        <a:defRPr/>
      </a:pPr>
      <a:endParaRPr lang="ru-RU"/>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'[Tables_and_Graphs_2016_final.xlsx]Figure 10'!$A$13</c:f>
              <c:strCache>
                <c:ptCount val="1"/>
                <c:pt idx="0">
                  <c:v>2011</c:v>
                </c:pt>
              </c:strCache>
            </c:strRef>
          </c:tx>
          <c:spPr>
            <a:solidFill>
              <a:schemeClr val="accent1"/>
            </a:solidFill>
            <a:ln>
              <a:noFill/>
            </a:ln>
            <a:effectLst/>
          </c:spPr>
          <c:invertIfNegative val="0"/>
          <c:dLbls>
            <c:spPr>
              <a:noFill/>
              <a:ln>
                <a:noFill/>
              </a:ln>
              <a:effectLst/>
            </c:spPr>
            <c:txPr>
              <a:bodyPr rot="-5400000" vert="horz"/>
              <a:lstStyle/>
              <a:p>
                <a:pPr>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'[Tables_and_Graphs_2016_final.xlsx]Figure 10'!$B$12:$E$12</c:f>
              <c:strCache>
                <c:ptCount val="4"/>
                <c:pt idx="0">
                  <c:v>Primary Health Care</c:v>
                </c:pt>
                <c:pt idx="1">
                  <c:v>Hospitals</c:v>
                </c:pt>
                <c:pt idx="2">
                  <c:v>Public Health Services</c:v>
                </c:pt>
                <c:pt idx="3">
                  <c:v>Emergency</c:v>
                </c:pt>
              </c:strCache>
            </c:strRef>
          </c:cat>
          <c:val>
            <c:numRef>
              <c:f>'[Tables_and_Graphs_2016_final.xlsx]Figure 10'!$B$13:$E$13</c:f>
              <c:numCache>
                <c:formatCode>0.0%</c:formatCode>
                <c:ptCount val="4"/>
                <c:pt idx="0">
                  <c:v>0.47100000000000009</c:v>
                </c:pt>
                <c:pt idx="1">
                  <c:v>0.40500000000000008</c:v>
                </c:pt>
                <c:pt idx="2">
                  <c:v>6.200000000000002E-2</c:v>
                </c:pt>
                <c:pt idx="3">
                  <c:v>6.200000000000002E-2</c:v>
                </c:pt>
              </c:numCache>
            </c:numRef>
          </c:val>
          <c:extLst xmlns:c16r2="http://schemas.microsoft.com/office/drawing/2015/06/chart">
            <c:ext xmlns:c16="http://schemas.microsoft.com/office/drawing/2014/chart" uri="{C3380CC4-5D6E-409C-BE32-E72D297353CC}">
              <c16:uniqueId val="{00000000-BB2C-47DD-9FEE-01A1554F8010}"/>
            </c:ext>
          </c:extLst>
        </c:ser>
        <c:ser>
          <c:idx val="1"/>
          <c:order val="1"/>
          <c:tx>
            <c:strRef>
              <c:f>'[Tables_and_Graphs_2016_final.xlsx]Figure 10'!$A$14</c:f>
              <c:strCache>
                <c:ptCount val="1"/>
                <c:pt idx="0">
                  <c:v>2012</c:v>
                </c:pt>
              </c:strCache>
            </c:strRef>
          </c:tx>
          <c:spPr>
            <a:solidFill>
              <a:srgbClr val="C00000"/>
            </a:solidFill>
            <a:ln>
              <a:noFill/>
            </a:ln>
            <a:effectLst/>
          </c:spPr>
          <c:invertIfNegative val="0"/>
          <c:dLbls>
            <c:spPr>
              <a:noFill/>
              <a:ln>
                <a:noFill/>
              </a:ln>
              <a:effectLst/>
            </c:spPr>
            <c:txPr>
              <a:bodyPr rot="-5400000" vert="horz"/>
              <a:lstStyle/>
              <a:p>
                <a:pPr>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'[Tables_and_Graphs_2016_final.xlsx]Figure 10'!$B$12:$E$12</c:f>
              <c:strCache>
                <c:ptCount val="4"/>
                <c:pt idx="0">
                  <c:v>Primary Health Care</c:v>
                </c:pt>
                <c:pt idx="1">
                  <c:v>Hospitals</c:v>
                </c:pt>
                <c:pt idx="2">
                  <c:v>Public Health Services</c:v>
                </c:pt>
                <c:pt idx="3">
                  <c:v>Emergency</c:v>
                </c:pt>
              </c:strCache>
            </c:strRef>
          </c:cat>
          <c:val>
            <c:numRef>
              <c:f>'[Tables_and_Graphs_2016_final.xlsx]Figure 10'!$B$14:$E$14</c:f>
              <c:numCache>
                <c:formatCode>0.0%</c:formatCode>
                <c:ptCount val="4"/>
                <c:pt idx="0">
                  <c:v>0.21473398510916081</c:v>
                </c:pt>
                <c:pt idx="1">
                  <c:v>0.6336113715817463</c:v>
                </c:pt>
                <c:pt idx="2">
                  <c:v>0.11812472243831422</c:v>
                </c:pt>
                <c:pt idx="3">
                  <c:v>3.3529920870779072E-2</c:v>
                </c:pt>
              </c:numCache>
            </c:numRef>
          </c:val>
          <c:extLst xmlns:c16r2="http://schemas.microsoft.com/office/drawing/2015/06/chart">
            <c:ext xmlns:c16="http://schemas.microsoft.com/office/drawing/2014/chart" uri="{C3380CC4-5D6E-409C-BE32-E72D297353CC}">
              <c16:uniqueId val="{00000001-BB2C-47DD-9FEE-01A1554F8010}"/>
            </c:ext>
          </c:extLst>
        </c:ser>
        <c:ser>
          <c:idx val="2"/>
          <c:order val="2"/>
          <c:tx>
            <c:strRef>
              <c:f>'[Tables_and_Graphs_2016_final.xlsx]Figure 10'!$A$15</c:f>
              <c:strCache>
                <c:ptCount val="1"/>
                <c:pt idx="0">
                  <c:v>2013</c:v>
                </c:pt>
              </c:strCache>
            </c:strRef>
          </c:tx>
          <c:spPr>
            <a:solidFill>
              <a:schemeClr val="accent6">
                <a:lumMod val="75000"/>
              </a:schemeClr>
            </a:solidFill>
            <a:ln>
              <a:noFill/>
            </a:ln>
            <a:effectLst/>
          </c:spPr>
          <c:invertIfNegative val="0"/>
          <c:dLbls>
            <c:spPr>
              <a:noFill/>
              <a:ln>
                <a:noFill/>
              </a:ln>
              <a:effectLst/>
            </c:spPr>
            <c:txPr>
              <a:bodyPr rot="-5400000" vert="horz"/>
              <a:lstStyle/>
              <a:p>
                <a:pPr>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'[Tables_and_Graphs_2016_final.xlsx]Figure 10'!$B$12:$E$12</c:f>
              <c:strCache>
                <c:ptCount val="4"/>
                <c:pt idx="0">
                  <c:v>Primary Health Care</c:v>
                </c:pt>
                <c:pt idx="1">
                  <c:v>Hospitals</c:v>
                </c:pt>
                <c:pt idx="2">
                  <c:v>Public Health Services</c:v>
                </c:pt>
                <c:pt idx="3">
                  <c:v>Emergency</c:v>
                </c:pt>
              </c:strCache>
            </c:strRef>
          </c:cat>
          <c:val>
            <c:numRef>
              <c:f>'[Tables_and_Graphs_2016_final.xlsx]Figure 10'!$B$15:$E$15</c:f>
              <c:numCache>
                <c:formatCode>0.0%</c:formatCode>
                <c:ptCount val="4"/>
                <c:pt idx="0">
                  <c:v>0.2245235914950019</c:v>
                </c:pt>
                <c:pt idx="1">
                  <c:v>0.5572136426566735</c:v>
                </c:pt>
                <c:pt idx="2">
                  <c:v>0.15745325398578075</c:v>
                </c:pt>
                <c:pt idx="3">
                  <c:v>6.080951186254429E-2</c:v>
                </c:pt>
              </c:numCache>
            </c:numRef>
          </c:val>
          <c:extLst xmlns:c16r2="http://schemas.microsoft.com/office/drawing/2015/06/chart">
            <c:ext xmlns:c16="http://schemas.microsoft.com/office/drawing/2014/chart" uri="{C3380CC4-5D6E-409C-BE32-E72D297353CC}">
              <c16:uniqueId val="{00000002-BB2C-47DD-9FEE-01A1554F8010}"/>
            </c:ext>
          </c:extLst>
        </c:ser>
        <c:ser>
          <c:idx val="3"/>
          <c:order val="3"/>
          <c:tx>
            <c:strRef>
              <c:f>'[Tables_and_Graphs_2016_final.xlsx]Figure 10'!$A$16</c:f>
              <c:strCache>
                <c:ptCount val="1"/>
                <c:pt idx="0">
                  <c:v>2014</c:v>
                </c:pt>
              </c:strCache>
            </c:strRef>
          </c:tx>
          <c:spPr>
            <a:solidFill>
              <a:schemeClr val="accent4"/>
            </a:solidFill>
            <a:ln>
              <a:noFill/>
            </a:ln>
            <a:effectLst/>
          </c:spPr>
          <c:invertIfNegative val="0"/>
          <c:dLbls>
            <c:spPr>
              <a:noFill/>
              <a:ln>
                <a:noFill/>
              </a:ln>
              <a:effectLst/>
            </c:spPr>
            <c:txPr>
              <a:bodyPr rot="-5400000" vert="horz"/>
              <a:lstStyle/>
              <a:p>
                <a:pPr>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'[Tables_and_Graphs_2016_final.xlsx]Figure 10'!$B$12:$E$12</c:f>
              <c:strCache>
                <c:ptCount val="4"/>
                <c:pt idx="0">
                  <c:v>Primary Health Care</c:v>
                </c:pt>
                <c:pt idx="1">
                  <c:v>Hospitals</c:v>
                </c:pt>
                <c:pt idx="2">
                  <c:v>Public Health Services</c:v>
                </c:pt>
                <c:pt idx="3">
                  <c:v>Emergency</c:v>
                </c:pt>
              </c:strCache>
            </c:strRef>
          </c:cat>
          <c:val>
            <c:numRef>
              <c:f>'[Tables_and_Graphs_2016_final.xlsx]Figure 10'!$B$16:$E$16</c:f>
              <c:numCache>
                <c:formatCode>0.0%</c:formatCode>
                <c:ptCount val="4"/>
                <c:pt idx="0">
                  <c:v>0.20283645854521248</c:v>
                </c:pt>
                <c:pt idx="1">
                  <c:v>0.57873805772075793</c:v>
                </c:pt>
                <c:pt idx="2">
                  <c:v>9.5157921756161154E-2</c:v>
                </c:pt>
                <c:pt idx="3">
                  <c:v>0.12326756197786849</c:v>
                </c:pt>
              </c:numCache>
            </c:numRef>
          </c:val>
          <c:extLst xmlns:c16r2="http://schemas.microsoft.com/office/drawing/2015/06/chart">
            <c:ext xmlns:c16="http://schemas.microsoft.com/office/drawing/2014/chart" uri="{C3380CC4-5D6E-409C-BE32-E72D297353CC}">
              <c16:uniqueId val="{00000003-BB2C-47DD-9FEE-01A1554F8010}"/>
            </c:ext>
          </c:extLst>
        </c:ser>
        <c:ser>
          <c:idx val="4"/>
          <c:order val="4"/>
          <c:tx>
            <c:strRef>
              <c:f>'[Tables_and_Graphs_2016_final.xlsx]Figure 10'!$A$17</c:f>
              <c:strCache>
                <c:ptCount val="1"/>
                <c:pt idx="0">
                  <c:v>2015</c:v>
                </c:pt>
              </c:strCache>
            </c:strRef>
          </c:tx>
          <c:spPr>
            <a:solidFill>
              <a:schemeClr val="accent5"/>
            </a:solidFill>
            <a:ln>
              <a:noFill/>
            </a:ln>
            <a:effectLst/>
          </c:spPr>
          <c:invertIfNegative val="0"/>
          <c:dLbls>
            <c:spPr>
              <a:noFill/>
              <a:ln>
                <a:noFill/>
              </a:ln>
              <a:effectLst/>
            </c:spPr>
            <c:txPr>
              <a:bodyPr rot="-5400000" vert="horz"/>
              <a:lstStyle/>
              <a:p>
                <a:pPr>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'[Tables_and_Graphs_2016_final.xlsx]Figure 10'!$B$12:$E$12</c:f>
              <c:strCache>
                <c:ptCount val="4"/>
                <c:pt idx="0">
                  <c:v>Primary Health Care</c:v>
                </c:pt>
                <c:pt idx="1">
                  <c:v>Hospitals</c:v>
                </c:pt>
                <c:pt idx="2">
                  <c:v>Public Health Services</c:v>
                </c:pt>
                <c:pt idx="3">
                  <c:v>Emergency</c:v>
                </c:pt>
              </c:strCache>
            </c:strRef>
          </c:cat>
          <c:val>
            <c:numRef>
              <c:f>'[Tables_and_Graphs_2016_final.xlsx]Figure 10'!$B$17:$E$17</c:f>
              <c:numCache>
                <c:formatCode>0.0%</c:formatCode>
                <c:ptCount val="4"/>
                <c:pt idx="0">
                  <c:v>0.40794182409840862</c:v>
                </c:pt>
                <c:pt idx="1">
                  <c:v>0.3256598637790411</c:v>
                </c:pt>
                <c:pt idx="2">
                  <c:v>0.18872186536651966</c:v>
                </c:pt>
                <c:pt idx="3">
                  <c:v>7.7676446756030873E-2</c:v>
                </c:pt>
              </c:numCache>
            </c:numRef>
          </c:val>
          <c:extLst xmlns:c16r2="http://schemas.microsoft.com/office/drawing/2015/06/chart">
            <c:ext xmlns:c16="http://schemas.microsoft.com/office/drawing/2014/chart" uri="{C3380CC4-5D6E-409C-BE32-E72D297353CC}">
              <c16:uniqueId val="{00000004-BB2C-47DD-9FEE-01A1554F8010}"/>
            </c:ext>
          </c:extLst>
        </c:ser>
        <c:ser>
          <c:idx val="5"/>
          <c:order val="5"/>
          <c:tx>
            <c:strRef>
              <c:f>'[Tables_and_Graphs_2016_final.xlsx]Figure 10'!$A$18</c:f>
              <c:strCache>
                <c:ptCount val="1"/>
                <c:pt idx="0">
                  <c:v>2016</c:v>
                </c:pt>
              </c:strCache>
            </c:strRef>
          </c:tx>
          <c:invertIfNegative val="0"/>
          <c:dLbls>
            <c:spPr>
              <a:noFill/>
              <a:ln>
                <a:noFill/>
              </a:ln>
              <a:effectLst/>
            </c:spPr>
            <c:txPr>
              <a:bodyPr rot="-5400000" vert="horz"/>
              <a:lstStyle/>
              <a:p>
                <a:pPr>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ext>
            </c:extLst>
          </c:dLbls>
          <c:cat>
            <c:strRef>
              <c:f>'[Tables_and_Graphs_2016_final.xlsx]Figure 10'!$B$12:$E$12</c:f>
              <c:strCache>
                <c:ptCount val="4"/>
                <c:pt idx="0">
                  <c:v>Primary Health Care</c:v>
                </c:pt>
                <c:pt idx="1">
                  <c:v>Hospitals</c:v>
                </c:pt>
                <c:pt idx="2">
                  <c:v>Public Health Services</c:v>
                </c:pt>
                <c:pt idx="3">
                  <c:v>Emergency</c:v>
                </c:pt>
              </c:strCache>
            </c:strRef>
          </c:cat>
          <c:val>
            <c:numRef>
              <c:f>'[Tables_and_Graphs_2016_final.xlsx]Figure 10'!$B$18:$E$18</c:f>
              <c:numCache>
                <c:formatCode>0.0%</c:formatCode>
                <c:ptCount val="4"/>
                <c:pt idx="0">
                  <c:v>0.33475088028815375</c:v>
                </c:pt>
                <c:pt idx="1">
                  <c:v>0.60649844959026278</c:v>
                </c:pt>
                <c:pt idx="2">
                  <c:v>4.9200853822259097E-2</c:v>
                </c:pt>
                <c:pt idx="3">
                  <c:v>9.5498162993245313E-3</c:v>
                </c:pt>
              </c:numCache>
            </c:numRef>
          </c:val>
          <c:extLst xmlns:c16r2="http://schemas.microsoft.com/office/drawing/2015/06/chart">
            <c:ext xmlns:c16="http://schemas.microsoft.com/office/drawing/2014/chart" uri="{C3380CC4-5D6E-409C-BE32-E72D297353CC}">
              <c16:uniqueId val="{00000005-BB2C-47DD-9FEE-01A1554F8010}"/>
            </c:ext>
          </c:extLst>
        </c:ser>
        <c:dLbls>
          <c:showLegendKey val="0"/>
          <c:showVal val="0"/>
          <c:showCatName val="0"/>
          <c:showSerName val="0"/>
          <c:showPercent val="0"/>
          <c:showBubbleSize val="0"/>
        </c:dLbls>
        <c:gapWidth val="219"/>
        <c:overlap val="-27"/>
        <c:axId val="118976896"/>
        <c:axId val="118978432"/>
      </c:barChart>
      <c:catAx>
        <c:axId val="118976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ru-RU"/>
          </a:p>
        </c:txPr>
        <c:crossAx val="118978432"/>
        <c:crosses val="autoZero"/>
        <c:auto val="1"/>
        <c:lblAlgn val="ctr"/>
        <c:lblOffset val="100"/>
        <c:noMultiLvlLbl val="0"/>
      </c:catAx>
      <c:valAx>
        <c:axId val="118978432"/>
        <c:scaling>
          <c:orientation val="minMax"/>
        </c:scaling>
        <c:delete val="0"/>
        <c:axPos val="l"/>
        <c:numFmt formatCode="0.0%" sourceLinked="1"/>
        <c:majorTickMark val="none"/>
        <c:minorTickMark val="none"/>
        <c:tickLblPos val="nextTo"/>
        <c:spPr>
          <a:noFill/>
          <a:ln>
            <a:noFill/>
          </a:ln>
          <a:effectLst/>
        </c:spPr>
        <c:txPr>
          <a:bodyPr rot="-60000000" vert="horz"/>
          <a:lstStyle/>
          <a:p>
            <a:pPr>
              <a:defRPr/>
            </a:pPr>
            <a:endParaRPr lang="ru-RU"/>
          </a:p>
        </c:txPr>
        <c:crossAx val="118976896"/>
        <c:crosses val="autoZero"/>
        <c:crossBetween val="between"/>
      </c:valAx>
      <c:spPr>
        <a:noFill/>
        <a:ln>
          <a:noFill/>
        </a:ln>
        <a:effectLst/>
      </c:spPr>
    </c:plotArea>
    <c:legend>
      <c:legendPos val="b"/>
      <c:layout/>
      <c:overlay val="0"/>
      <c:spPr>
        <a:noFill/>
        <a:ln>
          <a:noFill/>
        </a:ln>
        <a:effectLst/>
      </c:spPr>
      <c:txPr>
        <a:bodyPr rot="0" vert="horz"/>
        <a:lstStyle/>
        <a:p>
          <a:pPr>
            <a:defRPr/>
          </a:pPr>
          <a:endParaRPr lang="ru-RU"/>
        </a:p>
      </c:txPr>
    </c:legend>
    <c:plotVisOnly val="1"/>
    <c:dispBlanksAs val="gap"/>
    <c:showDLblsOverMax val="0"/>
  </c:chart>
  <c:spPr>
    <a:solidFill>
      <a:schemeClr val="bg1"/>
    </a:solidFill>
    <a:ln w="9525" cap="flat" cmpd="sng" algn="ctr">
      <a:noFill/>
      <a:round/>
    </a:ln>
    <a:effectLst/>
  </c:spPr>
  <c:txPr>
    <a:bodyPr/>
    <a:lstStyle/>
    <a:p>
      <a:pPr>
        <a:defRPr sz="1200"/>
      </a:pPr>
      <a:endParaRPr lang="ru-RU"/>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8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'[Tables_and_Graphs_2016_final.xlsx]Figure 11'!$A$21</c:f>
              <c:strCache>
                <c:ptCount val="1"/>
                <c:pt idx="0">
                  <c:v>2013</c:v>
                </c:pt>
              </c:strCache>
            </c:strRef>
          </c:tx>
          <c:dLbls>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ru-RU"/>
              </a:p>
            </c:txPr>
            <c:dLblPos val="outEnd"/>
            <c:showLegendKey val="0"/>
            <c:showVal val="0"/>
            <c:showCatName val="1"/>
            <c:showSerName val="0"/>
            <c:showPercent val="1"/>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wedgeRectCallout">
                    <a:avLst/>
                  </a:prstGeom>
                  <a:noFill/>
                  <a:ln>
                    <a:noFill/>
                  </a:ln>
                </c15:spPr>
              </c:ext>
            </c:extLst>
          </c:dLbls>
          <c:cat>
            <c:strRef>
              <c:f>'[Tables_and_Graphs_2016_final.xlsx]Figure 11'!$B$20:$G$20</c:f>
              <c:strCache>
                <c:ptCount val="6"/>
                <c:pt idx="0">
                  <c:v>Communicable diseases</c:v>
                </c:pt>
                <c:pt idx="1">
                  <c:v>Risk Factors</c:v>
                </c:pt>
                <c:pt idx="2">
                  <c:v>Non-Communicable diseases</c:v>
                </c:pt>
                <c:pt idx="3">
                  <c:v>Injuries and Violence</c:v>
                </c:pt>
                <c:pt idx="4">
                  <c:v>MCH and Reproductive Health</c:v>
                </c:pt>
                <c:pt idx="5">
                  <c:v>Adolescent health</c:v>
                </c:pt>
              </c:strCache>
            </c:strRef>
          </c:cat>
          <c:val>
            <c:numRef>
              <c:f>'[Tables_and_Graphs_2016_final.xlsx]Figure 11'!$B$21:$G$21</c:f>
            </c:numRef>
          </c:val>
          <c:extLst xmlns:c16r2="http://schemas.microsoft.com/office/drawing/2015/06/chart">
            <c:ext xmlns:c16="http://schemas.microsoft.com/office/drawing/2014/chart" uri="{C3380CC4-5D6E-409C-BE32-E72D297353CC}">
              <c16:uniqueId val="{00000000-2B7D-431C-8B35-286E7E226D15}"/>
            </c:ext>
          </c:extLst>
        </c:ser>
        <c:ser>
          <c:idx val="1"/>
          <c:order val="1"/>
          <c:tx>
            <c:strRef>
              <c:f>'[Tables_and_Graphs_2016_final.xlsx]Figure 11'!$A$22</c:f>
              <c:strCache>
                <c:ptCount val="1"/>
                <c:pt idx="0">
                  <c:v>2015</c:v>
                </c:pt>
              </c:strCache>
            </c:strRef>
          </c:tx>
          <c:dLbls>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ru-RU"/>
              </a:p>
            </c:txPr>
            <c:dLblPos val="outEnd"/>
            <c:showLegendKey val="0"/>
            <c:showVal val="0"/>
            <c:showCatName val="1"/>
            <c:showSerName val="0"/>
            <c:showPercent val="1"/>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wedgeRectCallout">
                    <a:avLst/>
                  </a:prstGeom>
                  <a:noFill/>
                  <a:ln>
                    <a:noFill/>
                  </a:ln>
                </c15:spPr>
              </c:ext>
            </c:extLst>
          </c:dLbls>
          <c:cat>
            <c:strRef>
              <c:f>'[Tables_and_Graphs_2016_final.xlsx]Figure 11'!$B$20:$G$20</c:f>
              <c:strCache>
                <c:ptCount val="6"/>
                <c:pt idx="0">
                  <c:v>Communicable diseases</c:v>
                </c:pt>
                <c:pt idx="1">
                  <c:v>Risk Factors</c:v>
                </c:pt>
                <c:pt idx="2">
                  <c:v>Non-Communicable diseases</c:v>
                </c:pt>
                <c:pt idx="3">
                  <c:v>Injuries and Violence</c:v>
                </c:pt>
                <c:pt idx="4">
                  <c:v>MCH and Reproductive Health</c:v>
                </c:pt>
                <c:pt idx="5">
                  <c:v>Adolescent health</c:v>
                </c:pt>
              </c:strCache>
            </c:strRef>
          </c:cat>
          <c:val>
            <c:numRef>
              <c:f>'[Tables_and_Graphs_2016_final.xlsx]Figure 11'!$B$22:$G$22</c:f>
            </c:numRef>
          </c:val>
          <c:extLst xmlns:c16r2="http://schemas.microsoft.com/office/drawing/2015/06/chart">
            <c:ext xmlns:c16="http://schemas.microsoft.com/office/drawing/2014/chart" uri="{C3380CC4-5D6E-409C-BE32-E72D297353CC}">
              <c16:uniqueId val="{00000001-2B7D-431C-8B35-286E7E226D15}"/>
            </c:ext>
          </c:extLst>
        </c:ser>
        <c:ser>
          <c:idx val="2"/>
          <c:order val="2"/>
          <c:tx>
            <c:strRef>
              <c:f>'[Tables_and_Graphs_2016_final.xlsx]Figure 11'!$A$23</c:f>
              <c:strCache>
                <c:ptCount val="1"/>
                <c:pt idx="0">
                  <c:v>2016</c:v>
                </c:pt>
              </c:strCache>
            </c:strRef>
          </c:tx>
          <c:dPt>
            <c:idx val="0"/>
            <c:bubble3D val="0"/>
            <c:spPr>
              <a:solidFill>
                <a:schemeClr val="accent1"/>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3-2B7D-431C-8B35-286E7E226D15}"/>
              </c:ext>
            </c:extLst>
          </c:dPt>
          <c:dPt>
            <c:idx val="1"/>
            <c:bubble3D val="0"/>
            <c:spPr>
              <a:solidFill>
                <a:schemeClr val="accent2"/>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5-2B7D-431C-8B35-286E7E226D15}"/>
              </c:ext>
            </c:extLst>
          </c:dPt>
          <c:dPt>
            <c:idx val="2"/>
            <c:bubble3D val="0"/>
            <c:spPr>
              <a:solidFill>
                <a:schemeClr val="accent3"/>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7-2B7D-431C-8B35-286E7E226D15}"/>
              </c:ext>
            </c:extLst>
          </c:dPt>
          <c:dPt>
            <c:idx val="3"/>
            <c:bubble3D val="0"/>
            <c:spPr>
              <a:solidFill>
                <a:schemeClr val="accent4"/>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9-2B7D-431C-8B35-286E7E226D15}"/>
              </c:ext>
            </c:extLst>
          </c:dPt>
          <c:dPt>
            <c:idx val="4"/>
            <c:bubble3D val="0"/>
            <c:spPr>
              <a:solidFill>
                <a:schemeClr val="accent5"/>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B-2B7D-431C-8B35-286E7E226D15}"/>
              </c:ext>
            </c:extLst>
          </c:dPt>
          <c:dPt>
            <c:idx val="5"/>
            <c:bubble3D val="0"/>
            <c:spPr>
              <a:solidFill>
                <a:schemeClr val="accent6"/>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D-2B7D-431C-8B35-286E7E226D15}"/>
              </c:ext>
            </c:extLst>
          </c:dPt>
          <c:dLbls>
            <c:dLbl>
              <c:idx val="0"/>
              <c:layout>
                <c:manualLayout>
                  <c:x val="5.3990615318344558E-2"/>
                  <c:y val="-4.6176035682804366E-2"/>
                </c:manualLayout>
              </c:layout>
              <c:dLblPos val="bestFit"/>
              <c:showLegendKey val="0"/>
              <c:showVal val="1"/>
              <c:showCatName val="1"/>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3-2B7D-431C-8B35-286E7E226D15}"/>
                </c:ext>
              </c:extLst>
            </c:dLbl>
            <c:dLbl>
              <c:idx val="2"/>
              <c:layout>
                <c:manualLayout>
                  <c:x val="-3.521127085978995E-2"/>
                  <c:y val="-1.7316013381051602E-2"/>
                </c:manualLayout>
              </c:layout>
              <c:dLblPos val="bestFit"/>
              <c:showLegendKey val="0"/>
              <c:showVal val="1"/>
              <c:showCatName val="1"/>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7-2B7D-431C-8B35-286E7E226D15}"/>
                </c:ext>
              </c:extLst>
            </c:dLbl>
            <c:dLbl>
              <c:idx val="3"/>
              <c:layout>
                <c:manualLayout>
                  <c:x val="-1.2910799315256394E-2"/>
                  <c:y val="-8.0808062444907514E-2"/>
                </c:manualLayout>
              </c:layout>
              <c:dLblPos val="bestFit"/>
              <c:showLegendKey val="0"/>
              <c:showVal val="1"/>
              <c:showCatName val="1"/>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9-2B7D-431C-8B35-286E7E226D15}"/>
                </c:ext>
              </c:extLst>
            </c:dLbl>
            <c:dLbl>
              <c:idx val="4"/>
              <c:layout>
                <c:manualLayout>
                  <c:x val="6.1032869490302372E-2"/>
                  <c:y val="-5.4834042373330082E-2"/>
                </c:manualLayout>
              </c:layout>
              <c:dLblPos val="bestFit"/>
              <c:showLegendKey val="0"/>
              <c:showVal val="1"/>
              <c:showCatName val="1"/>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B-2B7D-431C-8B35-286E7E226D15}"/>
                </c:ext>
              </c:extLst>
            </c:dLbl>
            <c:dLbl>
              <c:idx val="5"/>
              <c:layout>
                <c:manualLayout>
                  <c:x val="6.8075123662260345E-2"/>
                  <c:y val="1.1544008920701013E-2"/>
                </c:manualLayout>
              </c:layout>
              <c:dLblPos val="bestFit"/>
              <c:showLegendKey val="0"/>
              <c:showVal val="1"/>
              <c:showCatName val="1"/>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D-2B7D-431C-8B35-286E7E226D15}"/>
                </c:ext>
              </c:extLst>
            </c:dLbl>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100" b="1" i="0" u="none" strike="noStrike" kern="1200" baseline="0">
                    <a:solidFill>
                      <a:schemeClr val="dk1">
                        <a:lumMod val="65000"/>
                        <a:lumOff val="35000"/>
                      </a:schemeClr>
                    </a:solidFill>
                    <a:latin typeface="+mn-lt"/>
                    <a:ea typeface="+mn-ea"/>
                    <a:cs typeface="+mn-cs"/>
                  </a:defRPr>
                </a:pPr>
                <a:endParaRPr lang="ru-RU"/>
              </a:p>
            </c:txPr>
            <c:dLblPos val="outEnd"/>
            <c:showLegendKey val="0"/>
            <c:showVal val="1"/>
            <c:showCatName val="1"/>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wedgeRectCallout">
                    <a:avLst/>
                  </a:prstGeom>
                  <a:noFill/>
                  <a:ln>
                    <a:noFill/>
                  </a:ln>
                </c15:spPr>
                <c15:layout/>
              </c:ext>
            </c:extLst>
          </c:dLbls>
          <c:cat>
            <c:strRef>
              <c:f>'[Tables_and_Graphs_2016_final.xlsx]Figure 11'!$B$20:$G$20</c:f>
              <c:strCache>
                <c:ptCount val="6"/>
                <c:pt idx="0">
                  <c:v>Communicable diseases</c:v>
                </c:pt>
                <c:pt idx="1">
                  <c:v>Risk Factors</c:v>
                </c:pt>
                <c:pt idx="2">
                  <c:v>Non-Communicable diseases</c:v>
                </c:pt>
                <c:pt idx="3">
                  <c:v>Injuries and Violence</c:v>
                </c:pt>
                <c:pt idx="4">
                  <c:v>MCH and Reproductive Health</c:v>
                </c:pt>
                <c:pt idx="5">
                  <c:v>Adolescent health</c:v>
                </c:pt>
              </c:strCache>
            </c:strRef>
          </c:cat>
          <c:val>
            <c:numRef>
              <c:f>'[Tables_and_Graphs_2016_final.xlsx]Figure 11'!$B$23:$G$23</c:f>
              <c:numCache>
                <c:formatCode>0.0%</c:formatCode>
                <c:ptCount val="6"/>
                <c:pt idx="0">
                  <c:v>0.22216088246932425</c:v>
                </c:pt>
                <c:pt idx="1">
                  <c:v>3.2002617023198149E-2</c:v>
                </c:pt>
                <c:pt idx="2">
                  <c:v>0.6595696305652119</c:v>
                </c:pt>
                <c:pt idx="3">
                  <c:v>9.2488783256708461E-4</c:v>
                </c:pt>
                <c:pt idx="4">
                  <c:v>8.1874736969750103E-2</c:v>
                </c:pt>
                <c:pt idx="5">
                  <c:v>3.4672451399488189E-3</c:v>
                </c:pt>
              </c:numCache>
            </c:numRef>
          </c:val>
          <c:extLst xmlns:c16r2="http://schemas.microsoft.com/office/drawing/2015/06/chart">
            <c:ext xmlns:c16="http://schemas.microsoft.com/office/drawing/2014/chart" uri="{C3380CC4-5D6E-409C-BE32-E72D297353CC}">
              <c16:uniqueId val="{0000000E-2B7D-431C-8B35-286E7E226D15}"/>
            </c:ext>
          </c:extLst>
        </c:ser>
        <c:dLbls>
          <c:showLegendKey val="0"/>
          <c:showVal val="0"/>
          <c:showCatName val="0"/>
          <c:showSerName val="0"/>
          <c:showPercent val="0"/>
          <c:showBubbleSize val="0"/>
          <c:showLeaderLines val="0"/>
        </c:dLbls>
      </c:pie3DChart>
      <c:spPr>
        <a:noFill/>
        <a:ln>
          <a:noFill/>
        </a:ln>
        <a:effectLst/>
      </c:spPr>
    </c:plotArea>
    <c:plotVisOnly val="1"/>
    <c:dispBlanksAs val="zero"/>
    <c:showDLblsOverMax val="0"/>
  </c:chart>
  <c:spPr>
    <a:noFill/>
    <a:ln>
      <a:noFill/>
    </a:ln>
    <a:effectLst/>
  </c:spPr>
  <c:txPr>
    <a:bodyPr/>
    <a:lstStyle/>
    <a:p>
      <a:pPr>
        <a:defRPr/>
      </a:pPr>
      <a:endParaRPr lang="ru-RU"/>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'[Tables_and_Graphs_2016_final.xlsx]Figure 12'!$C$4</c:f>
              <c:strCache>
                <c:ptCount val="1"/>
                <c:pt idx="0">
                  <c:v>2011</c:v>
                </c:pt>
              </c:strCache>
            </c:strRef>
          </c:tx>
          <c:spPr>
            <a:solidFill>
              <a:srgbClr val="0070C0"/>
            </a:solidFill>
            <a:ln>
              <a:noFill/>
            </a:ln>
            <a:effectLst/>
          </c:spPr>
          <c:invertIfNegative val="0"/>
          <c:cat>
            <c:strRef>
              <c:f>'[Tables_and_Graphs_2016_final.xlsx]Figure 12'!$B$5:$B$10</c:f>
              <c:strCache>
                <c:ptCount val="6"/>
                <c:pt idx="0">
                  <c:v>Budget execution</c:v>
                </c:pt>
                <c:pt idx="1">
                  <c:v>Financial reporting</c:v>
                </c:pt>
                <c:pt idx="2">
                  <c:v>Auditing</c:v>
                </c:pt>
                <c:pt idx="3">
                  <c:v>All three procedures</c:v>
                </c:pt>
                <c:pt idx="4">
                  <c:v>Procurement</c:v>
                </c:pt>
                <c:pt idx="5">
                  <c:v>Recorded in the national accounting</c:v>
                </c:pt>
              </c:strCache>
            </c:strRef>
          </c:cat>
          <c:val>
            <c:numRef>
              <c:f>'[Tables_and_Graphs_2016_final.xlsx]Figure 12'!$C$5:$C$10</c:f>
              <c:numCache>
                <c:formatCode>#,##0</c:formatCode>
                <c:ptCount val="6"/>
                <c:pt idx="0">
                  <c:v>15724739</c:v>
                </c:pt>
                <c:pt idx="1">
                  <c:v>7405866</c:v>
                </c:pt>
                <c:pt idx="2">
                  <c:v>7405866</c:v>
                </c:pt>
                <c:pt idx="3">
                  <c:v>1905866</c:v>
                </c:pt>
                <c:pt idx="4">
                  <c:v>388381</c:v>
                </c:pt>
                <c:pt idx="5">
                  <c:v>15724739</c:v>
                </c:pt>
              </c:numCache>
            </c:numRef>
          </c:val>
          <c:extLst xmlns:c16r2="http://schemas.microsoft.com/office/drawing/2015/06/chart">
            <c:ext xmlns:c16="http://schemas.microsoft.com/office/drawing/2014/chart" uri="{C3380CC4-5D6E-409C-BE32-E72D297353CC}">
              <c16:uniqueId val="{00000000-66F1-4B0A-AFCB-B7FE9798C5C9}"/>
            </c:ext>
          </c:extLst>
        </c:ser>
        <c:ser>
          <c:idx val="1"/>
          <c:order val="1"/>
          <c:tx>
            <c:strRef>
              <c:f>'[Tables_and_Graphs_2016_final.xlsx]Figure 12'!$D$4</c:f>
              <c:strCache>
                <c:ptCount val="1"/>
                <c:pt idx="0">
                  <c:v>2012</c:v>
                </c:pt>
              </c:strCache>
            </c:strRef>
          </c:tx>
          <c:spPr>
            <a:solidFill>
              <a:srgbClr val="C00000"/>
            </a:solidFill>
            <a:ln>
              <a:noFill/>
            </a:ln>
            <a:effectLst/>
          </c:spPr>
          <c:invertIfNegative val="0"/>
          <c:cat>
            <c:strRef>
              <c:f>'[Tables_and_Graphs_2016_final.xlsx]Figure 12'!$B$5:$B$10</c:f>
              <c:strCache>
                <c:ptCount val="6"/>
                <c:pt idx="0">
                  <c:v>Budget execution</c:v>
                </c:pt>
                <c:pt idx="1">
                  <c:v>Financial reporting</c:v>
                </c:pt>
                <c:pt idx="2">
                  <c:v>Auditing</c:v>
                </c:pt>
                <c:pt idx="3">
                  <c:v>All three procedures</c:v>
                </c:pt>
                <c:pt idx="4">
                  <c:v>Procurement</c:v>
                </c:pt>
                <c:pt idx="5">
                  <c:v>Recorded in the national accounting</c:v>
                </c:pt>
              </c:strCache>
            </c:strRef>
          </c:cat>
          <c:val>
            <c:numRef>
              <c:f>'[Tables_and_Graphs_2016_final.xlsx]Figure 12'!$D$5:$D$10</c:f>
              <c:numCache>
                <c:formatCode>#,##0</c:formatCode>
                <c:ptCount val="6"/>
                <c:pt idx="0">
                  <c:v>24419639</c:v>
                </c:pt>
                <c:pt idx="1">
                  <c:v>30844995</c:v>
                </c:pt>
                <c:pt idx="2">
                  <c:v>24226901</c:v>
                </c:pt>
                <c:pt idx="3">
                  <c:v>19750242</c:v>
                </c:pt>
                <c:pt idx="4">
                  <c:v>1755957</c:v>
                </c:pt>
                <c:pt idx="5">
                  <c:v>31021115</c:v>
                </c:pt>
              </c:numCache>
            </c:numRef>
          </c:val>
          <c:extLst xmlns:c16r2="http://schemas.microsoft.com/office/drawing/2015/06/chart">
            <c:ext xmlns:c16="http://schemas.microsoft.com/office/drawing/2014/chart" uri="{C3380CC4-5D6E-409C-BE32-E72D297353CC}">
              <c16:uniqueId val="{00000001-66F1-4B0A-AFCB-B7FE9798C5C9}"/>
            </c:ext>
          </c:extLst>
        </c:ser>
        <c:ser>
          <c:idx val="2"/>
          <c:order val="2"/>
          <c:tx>
            <c:strRef>
              <c:f>'[Tables_and_Graphs_2016_final.xlsx]Figure 12'!$E$4</c:f>
              <c:strCache>
                <c:ptCount val="1"/>
                <c:pt idx="0">
                  <c:v>2013</c:v>
                </c:pt>
              </c:strCache>
            </c:strRef>
          </c:tx>
          <c:spPr>
            <a:solidFill>
              <a:schemeClr val="accent6">
                <a:lumMod val="75000"/>
              </a:schemeClr>
            </a:solidFill>
            <a:ln>
              <a:noFill/>
            </a:ln>
            <a:effectLst/>
          </c:spPr>
          <c:invertIfNegative val="0"/>
          <c:cat>
            <c:strRef>
              <c:f>'[Tables_and_Graphs_2016_final.xlsx]Figure 12'!$B$5:$B$10</c:f>
              <c:strCache>
                <c:ptCount val="6"/>
                <c:pt idx="0">
                  <c:v>Budget execution</c:v>
                </c:pt>
                <c:pt idx="1">
                  <c:v>Financial reporting</c:v>
                </c:pt>
                <c:pt idx="2">
                  <c:v>Auditing</c:v>
                </c:pt>
                <c:pt idx="3">
                  <c:v>All three procedures</c:v>
                </c:pt>
                <c:pt idx="4">
                  <c:v>Procurement</c:v>
                </c:pt>
                <c:pt idx="5">
                  <c:v>Recorded in the national accounting</c:v>
                </c:pt>
              </c:strCache>
            </c:strRef>
          </c:cat>
          <c:val>
            <c:numRef>
              <c:f>'[Tables_and_Graphs_2016_final.xlsx]Figure 12'!$E$5:$E$10</c:f>
              <c:numCache>
                <c:formatCode>#,##0</c:formatCode>
                <c:ptCount val="6"/>
                <c:pt idx="0">
                  <c:v>26595449.415410548</c:v>
                </c:pt>
                <c:pt idx="1">
                  <c:v>41729827.415410556</c:v>
                </c:pt>
                <c:pt idx="2">
                  <c:v>26144148.415410548</c:v>
                </c:pt>
                <c:pt idx="3">
                  <c:v>19090233.415410548</c:v>
                </c:pt>
                <c:pt idx="4">
                  <c:v>11309949.415410558</c:v>
                </c:pt>
                <c:pt idx="5">
                  <c:v>42181128.415410556</c:v>
                </c:pt>
              </c:numCache>
            </c:numRef>
          </c:val>
          <c:extLst xmlns:c16r2="http://schemas.microsoft.com/office/drawing/2015/06/chart">
            <c:ext xmlns:c16="http://schemas.microsoft.com/office/drawing/2014/chart" uri="{C3380CC4-5D6E-409C-BE32-E72D297353CC}">
              <c16:uniqueId val="{00000002-66F1-4B0A-AFCB-B7FE9798C5C9}"/>
            </c:ext>
          </c:extLst>
        </c:ser>
        <c:ser>
          <c:idx val="3"/>
          <c:order val="3"/>
          <c:tx>
            <c:strRef>
              <c:f>'[Tables_and_Graphs_2016_final.xlsx]Figure 12'!$F$4</c:f>
              <c:strCache>
                <c:ptCount val="1"/>
                <c:pt idx="0">
                  <c:v>2014</c:v>
                </c:pt>
              </c:strCache>
            </c:strRef>
          </c:tx>
          <c:spPr>
            <a:solidFill>
              <a:schemeClr val="accent4"/>
            </a:solidFill>
            <a:ln>
              <a:noFill/>
            </a:ln>
            <a:effectLst/>
          </c:spPr>
          <c:invertIfNegative val="0"/>
          <c:cat>
            <c:strRef>
              <c:f>'[Tables_and_Graphs_2016_final.xlsx]Figure 12'!$B$5:$B$10</c:f>
              <c:strCache>
                <c:ptCount val="6"/>
                <c:pt idx="0">
                  <c:v>Budget execution</c:v>
                </c:pt>
                <c:pt idx="1">
                  <c:v>Financial reporting</c:v>
                </c:pt>
                <c:pt idx="2">
                  <c:v>Auditing</c:v>
                </c:pt>
                <c:pt idx="3">
                  <c:v>All three procedures</c:v>
                </c:pt>
                <c:pt idx="4">
                  <c:v>Procurement</c:v>
                </c:pt>
                <c:pt idx="5">
                  <c:v>Recorded in the national accounting</c:v>
                </c:pt>
              </c:strCache>
            </c:strRef>
          </c:cat>
          <c:val>
            <c:numRef>
              <c:f>'[Tables_and_Graphs_2016_final.xlsx]Figure 12'!$F$5:$F$10</c:f>
              <c:numCache>
                <c:formatCode>#,##0</c:formatCode>
                <c:ptCount val="6"/>
                <c:pt idx="0">
                  <c:v>9103469</c:v>
                </c:pt>
                <c:pt idx="1">
                  <c:v>12789648</c:v>
                </c:pt>
                <c:pt idx="2">
                  <c:v>9012995</c:v>
                </c:pt>
                <c:pt idx="3">
                  <c:v>9012995</c:v>
                </c:pt>
                <c:pt idx="4">
                  <c:v>5024373</c:v>
                </c:pt>
                <c:pt idx="5">
                  <c:v>31508054</c:v>
                </c:pt>
              </c:numCache>
            </c:numRef>
          </c:val>
          <c:extLst xmlns:c16r2="http://schemas.microsoft.com/office/drawing/2015/06/chart">
            <c:ext xmlns:c16="http://schemas.microsoft.com/office/drawing/2014/chart" uri="{C3380CC4-5D6E-409C-BE32-E72D297353CC}">
              <c16:uniqueId val="{00000003-66F1-4B0A-AFCB-B7FE9798C5C9}"/>
            </c:ext>
          </c:extLst>
        </c:ser>
        <c:ser>
          <c:idx val="4"/>
          <c:order val="4"/>
          <c:tx>
            <c:strRef>
              <c:f>'[Tables_and_Graphs_2016_final.xlsx]Figure 12'!$G$4</c:f>
              <c:strCache>
                <c:ptCount val="1"/>
                <c:pt idx="0">
                  <c:v>2015</c:v>
                </c:pt>
              </c:strCache>
            </c:strRef>
          </c:tx>
          <c:spPr>
            <a:solidFill>
              <a:schemeClr val="accent5"/>
            </a:solidFill>
            <a:ln>
              <a:noFill/>
            </a:ln>
            <a:effectLst/>
          </c:spPr>
          <c:invertIfNegative val="0"/>
          <c:cat>
            <c:strRef>
              <c:f>'[Tables_and_Graphs_2016_final.xlsx]Figure 12'!$B$5:$B$10</c:f>
              <c:strCache>
                <c:ptCount val="6"/>
                <c:pt idx="0">
                  <c:v>Budget execution</c:v>
                </c:pt>
                <c:pt idx="1">
                  <c:v>Financial reporting</c:v>
                </c:pt>
                <c:pt idx="2">
                  <c:v>Auditing</c:v>
                </c:pt>
                <c:pt idx="3">
                  <c:v>All three procedures</c:v>
                </c:pt>
                <c:pt idx="4">
                  <c:v>Procurement</c:v>
                </c:pt>
                <c:pt idx="5">
                  <c:v>Recorded in the national accounting</c:v>
                </c:pt>
              </c:strCache>
            </c:strRef>
          </c:cat>
          <c:val>
            <c:numRef>
              <c:f>'[Tables_and_Graphs_2016_final.xlsx]Figure 12'!$G$5:$G$10</c:f>
              <c:numCache>
                <c:formatCode>#,##0</c:formatCode>
                <c:ptCount val="6"/>
                <c:pt idx="0">
                  <c:v>3290133</c:v>
                </c:pt>
                <c:pt idx="1">
                  <c:v>5853837</c:v>
                </c:pt>
                <c:pt idx="2">
                  <c:v>3294966</c:v>
                </c:pt>
                <c:pt idx="3">
                  <c:v>3090133</c:v>
                </c:pt>
                <c:pt idx="4">
                  <c:v>73304</c:v>
                </c:pt>
                <c:pt idx="5">
                  <c:v>6608741</c:v>
                </c:pt>
              </c:numCache>
            </c:numRef>
          </c:val>
          <c:extLst xmlns:c16r2="http://schemas.microsoft.com/office/drawing/2015/06/chart">
            <c:ext xmlns:c16="http://schemas.microsoft.com/office/drawing/2014/chart" uri="{C3380CC4-5D6E-409C-BE32-E72D297353CC}">
              <c16:uniqueId val="{00000004-66F1-4B0A-AFCB-B7FE9798C5C9}"/>
            </c:ext>
          </c:extLst>
        </c:ser>
        <c:ser>
          <c:idx val="5"/>
          <c:order val="5"/>
          <c:tx>
            <c:strRef>
              <c:f>'[Tables_and_Graphs_2016_final.xlsx]Figure 12'!$H$4</c:f>
              <c:strCache>
                <c:ptCount val="1"/>
                <c:pt idx="0">
                  <c:v>2016</c:v>
                </c:pt>
              </c:strCache>
            </c:strRef>
          </c:tx>
          <c:invertIfNegative val="0"/>
          <c:cat>
            <c:strRef>
              <c:f>'[Tables_and_Graphs_2016_final.xlsx]Figure 12'!$B$5:$B$10</c:f>
              <c:strCache>
                <c:ptCount val="6"/>
                <c:pt idx="0">
                  <c:v>Budget execution</c:v>
                </c:pt>
                <c:pt idx="1">
                  <c:v>Financial reporting</c:v>
                </c:pt>
                <c:pt idx="2">
                  <c:v>Auditing</c:v>
                </c:pt>
                <c:pt idx="3">
                  <c:v>All three procedures</c:v>
                </c:pt>
                <c:pt idx="4">
                  <c:v>Procurement</c:v>
                </c:pt>
                <c:pt idx="5">
                  <c:v>Recorded in the national accounting</c:v>
                </c:pt>
              </c:strCache>
            </c:strRef>
          </c:cat>
          <c:val>
            <c:numRef>
              <c:f>'[Tables_and_Graphs_2016_final.xlsx]Figure 12'!$H$5:$H$10</c:f>
              <c:numCache>
                <c:formatCode>#,##0</c:formatCode>
                <c:ptCount val="6"/>
                <c:pt idx="0">
                  <c:v>3483244</c:v>
                </c:pt>
                <c:pt idx="1">
                  <c:v>3393244</c:v>
                </c:pt>
                <c:pt idx="2">
                  <c:v>3393244</c:v>
                </c:pt>
                <c:pt idx="3">
                  <c:v>3353244</c:v>
                </c:pt>
                <c:pt idx="4">
                  <c:v>173200</c:v>
                </c:pt>
                <c:pt idx="5">
                  <c:v>11770346</c:v>
                </c:pt>
              </c:numCache>
            </c:numRef>
          </c:val>
          <c:extLst xmlns:c16r2="http://schemas.microsoft.com/office/drawing/2015/06/chart">
            <c:ext xmlns:c16="http://schemas.microsoft.com/office/drawing/2014/chart" uri="{C3380CC4-5D6E-409C-BE32-E72D297353CC}">
              <c16:uniqueId val="{00000005-66F1-4B0A-AFCB-B7FE9798C5C9}"/>
            </c:ext>
          </c:extLst>
        </c:ser>
        <c:dLbls>
          <c:showLegendKey val="0"/>
          <c:showVal val="0"/>
          <c:showCatName val="0"/>
          <c:showSerName val="0"/>
          <c:showPercent val="0"/>
          <c:showBubbleSize val="0"/>
        </c:dLbls>
        <c:gapWidth val="150"/>
        <c:axId val="118862592"/>
        <c:axId val="118864128"/>
      </c:barChart>
      <c:catAx>
        <c:axId val="118862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crossAx val="118864128"/>
        <c:crosses val="autoZero"/>
        <c:auto val="1"/>
        <c:lblAlgn val="ctr"/>
        <c:lblOffset val="100"/>
        <c:noMultiLvlLbl val="0"/>
      </c:catAx>
      <c:valAx>
        <c:axId val="118864128"/>
        <c:scaling>
          <c:orientation val="minMax"/>
        </c:scaling>
        <c:delete val="1"/>
        <c:axPos val="l"/>
        <c:numFmt formatCode="#,##0" sourceLinked="1"/>
        <c:majorTickMark val="none"/>
        <c:minorTickMark val="none"/>
        <c:tickLblPos val="none"/>
        <c:crossAx val="118862592"/>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200" b="0" i="0" u="none" strike="noStrike" kern="1200" baseline="0">
                <a:solidFill>
                  <a:schemeClr val="tx1">
                    <a:lumMod val="65000"/>
                    <a:lumOff val="35000"/>
                  </a:schemeClr>
                </a:solidFill>
                <a:latin typeface="+mn-lt"/>
                <a:ea typeface="+mn-ea"/>
                <a:cs typeface="+mn-cs"/>
              </a:defRPr>
            </a:pPr>
            <a:endParaRPr lang="ru-RU"/>
          </a:p>
        </c:txPr>
      </c:dTable>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ru-RU"/>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'[Tables_and_Graphs_2016_final.xlsx]Figure 13'!$C$4</c:f>
              <c:strCache>
                <c:ptCount val="1"/>
                <c:pt idx="0">
                  <c:v>ODA</c:v>
                </c:pt>
              </c:strCache>
            </c:strRef>
          </c:tx>
          <c:spPr>
            <a:solidFill>
              <a:schemeClr val="accent1"/>
            </a:solidFill>
            <a:ln>
              <a:noFill/>
            </a:ln>
            <a:effectLst/>
          </c:spPr>
          <c:invertIfNegative val="0"/>
          <c:cat>
            <c:strRef>
              <c:f>'[Tables_and_Graphs_2016_final.xlsx]Figure 13'!$B$5:$B$21</c:f>
              <c:strCache>
                <c:ptCount val="17"/>
                <c:pt idx="0">
                  <c:v>Policy development and health systems management</c:v>
                </c:pt>
                <c:pt idx="1">
                  <c:v>Administration of Mandatory Health Insurance Funds</c:v>
                </c:pt>
                <c:pt idx="2">
                  <c:v>Health System Monitoring, Evaluation and Quality Management</c:v>
                </c:pt>
                <c:pt idx="3">
                  <c:v>Public Health</c:v>
                </c:pt>
                <c:pt idx="4">
                  <c:v>Primary Health Care</c:v>
                </c:pt>
                <c:pt idx="5">
                  <c:v>Outpatient Specialized Care</c:v>
                </c:pt>
                <c:pt idx="6">
                  <c:v>Community and Home-based Medical Services</c:v>
                </c:pt>
                <c:pt idx="7">
                  <c:v>Emergency Pre-hospital Medical Care</c:v>
                </c:pt>
                <c:pt idx="8">
                  <c:v>Hospital Care</c:v>
                </c:pt>
                <c:pt idx="9">
                  <c:v>High-Performance Medical Services</c:v>
                </c:pt>
                <c:pt idx="10">
                  <c:v>Mother and Child and Youth Health</c:v>
                </c:pt>
                <c:pt idx="11">
                  <c:v>Recovery Medical Care</c:v>
                </c:pt>
                <c:pt idx="12">
                  <c:v>Forensic Medicine</c:v>
                </c:pt>
                <c:pt idx="13">
                  <c:v>Rational Management of Medicines and Medical Devices</c:v>
                </c:pt>
                <c:pt idx="14">
                  <c:v>Management of the mandatory health insurance reserve fund</c:v>
                </c:pt>
                <c:pt idx="15">
                  <c:v>National and Special Health Programs</c:v>
                </c:pt>
                <c:pt idx="16">
                  <c:v>Development and modernization of the healthcare facilities</c:v>
                </c:pt>
              </c:strCache>
            </c:strRef>
          </c:cat>
          <c:val>
            <c:numRef>
              <c:f>'[Tables_and_Graphs_2016_final.xlsx]Figure 13'!$C$5:$C$21</c:f>
              <c:numCache>
                <c:formatCode>#,##0</c:formatCode>
                <c:ptCount val="17"/>
                <c:pt idx="0">
                  <c:v>1581171.1840000001</c:v>
                </c:pt>
                <c:pt idx="1">
                  <c:v>0</c:v>
                </c:pt>
                <c:pt idx="2">
                  <c:v>1414156.05</c:v>
                </c:pt>
                <c:pt idx="3">
                  <c:v>1207038.1700000004</c:v>
                </c:pt>
                <c:pt idx="4">
                  <c:v>1715617.32</c:v>
                </c:pt>
                <c:pt idx="5">
                  <c:v>163461.94999999998</c:v>
                </c:pt>
                <c:pt idx="6">
                  <c:v>0</c:v>
                </c:pt>
                <c:pt idx="7">
                  <c:v>1419977.0520000001</c:v>
                </c:pt>
                <c:pt idx="8">
                  <c:v>8320987.7000000002</c:v>
                </c:pt>
                <c:pt idx="9">
                  <c:v>0</c:v>
                </c:pt>
                <c:pt idx="10">
                  <c:v>2070488.4680000001</c:v>
                </c:pt>
                <c:pt idx="11">
                  <c:v>0</c:v>
                </c:pt>
                <c:pt idx="12">
                  <c:v>0</c:v>
                </c:pt>
                <c:pt idx="13">
                  <c:v>1465780.85</c:v>
                </c:pt>
                <c:pt idx="14">
                  <c:v>0</c:v>
                </c:pt>
                <c:pt idx="15">
                  <c:v>9032327.5259999968</c:v>
                </c:pt>
                <c:pt idx="16">
                  <c:v>2251644.73</c:v>
                </c:pt>
              </c:numCache>
            </c:numRef>
          </c:val>
          <c:extLst xmlns:c16r2="http://schemas.microsoft.com/office/drawing/2015/06/chart">
            <c:ext xmlns:c16="http://schemas.microsoft.com/office/drawing/2014/chart" uri="{C3380CC4-5D6E-409C-BE32-E72D297353CC}">
              <c16:uniqueId val="{00000000-3354-4811-A14C-FD3577F0236E}"/>
            </c:ext>
          </c:extLst>
        </c:ser>
        <c:ser>
          <c:idx val="1"/>
          <c:order val="1"/>
          <c:tx>
            <c:strRef>
              <c:f>'[Tables_and_Graphs_2016_final.xlsx]Figure 13'!$D$4</c:f>
              <c:strCache>
                <c:ptCount val="1"/>
                <c:pt idx="0">
                  <c:v>Public</c:v>
                </c:pt>
              </c:strCache>
            </c:strRef>
          </c:tx>
          <c:spPr>
            <a:solidFill>
              <a:srgbClr val="C00000"/>
            </a:solidFill>
            <a:ln>
              <a:noFill/>
            </a:ln>
            <a:effectLst/>
          </c:spPr>
          <c:invertIfNegative val="0"/>
          <c:cat>
            <c:strRef>
              <c:f>'[Tables_and_Graphs_2016_final.xlsx]Figure 13'!$B$5:$B$21</c:f>
              <c:strCache>
                <c:ptCount val="17"/>
                <c:pt idx="0">
                  <c:v>Policy development and health systems management</c:v>
                </c:pt>
                <c:pt idx="1">
                  <c:v>Administration of Mandatory Health Insurance Funds</c:v>
                </c:pt>
                <c:pt idx="2">
                  <c:v>Health System Monitoring, Evaluation and Quality Management</c:v>
                </c:pt>
                <c:pt idx="3">
                  <c:v>Public Health</c:v>
                </c:pt>
                <c:pt idx="4">
                  <c:v>Primary Health Care</c:v>
                </c:pt>
                <c:pt idx="5">
                  <c:v>Outpatient Specialized Care</c:v>
                </c:pt>
                <c:pt idx="6">
                  <c:v>Community and Home-based Medical Services</c:v>
                </c:pt>
                <c:pt idx="7">
                  <c:v>Emergency Pre-hospital Medical Care</c:v>
                </c:pt>
                <c:pt idx="8">
                  <c:v>Hospital Care</c:v>
                </c:pt>
                <c:pt idx="9">
                  <c:v>High-Performance Medical Services</c:v>
                </c:pt>
                <c:pt idx="10">
                  <c:v>Mother and Child and Youth Health</c:v>
                </c:pt>
                <c:pt idx="11">
                  <c:v>Recovery Medical Care</c:v>
                </c:pt>
                <c:pt idx="12">
                  <c:v>Forensic Medicine</c:v>
                </c:pt>
                <c:pt idx="13">
                  <c:v>Rational Management of Medicines and Medical Devices</c:v>
                </c:pt>
                <c:pt idx="14">
                  <c:v>Management of the mandatory health insurance reserve fund</c:v>
                </c:pt>
                <c:pt idx="15">
                  <c:v>National and Special Health Programs</c:v>
                </c:pt>
                <c:pt idx="16">
                  <c:v>Development and modernization of the healthcare facilities</c:v>
                </c:pt>
              </c:strCache>
            </c:strRef>
          </c:cat>
          <c:val>
            <c:numRef>
              <c:f>'[Tables_and_Graphs_2016_final.xlsx]Figure 13'!$D$5:$D$21</c:f>
              <c:numCache>
                <c:formatCode>#,##0</c:formatCode>
                <c:ptCount val="17"/>
                <c:pt idx="0">
                  <c:v>626471.85777813441</c:v>
                </c:pt>
                <c:pt idx="1">
                  <c:v>3690310.0814101729</c:v>
                </c:pt>
                <c:pt idx="2">
                  <c:v>1520733.996526767</c:v>
                </c:pt>
                <c:pt idx="3">
                  <c:v>9284007.0669249799</c:v>
                </c:pt>
                <c:pt idx="4">
                  <c:v>85885328.100061238</c:v>
                </c:pt>
                <c:pt idx="5">
                  <c:v>19740451.118762489</c:v>
                </c:pt>
                <c:pt idx="6">
                  <c:v>443288.93082644866</c:v>
                </c:pt>
                <c:pt idx="7">
                  <c:v>22465573.836316381</c:v>
                </c:pt>
                <c:pt idx="8">
                  <c:v>132577445.06570031</c:v>
                </c:pt>
                <c:pt idx="9">
                  <c:v>8851188.0263805054</c:v>
                </c:pt>
                <c:pt idx="10">
                  <c:v>0</c:v>
                </c:pt>
                <c:pt idx="11">
                  <c:v>6318664.1102600908</c:v>
                </c:pt>
                <c:pt idx="12">
                  <c:v>1931870.4263242956</c:v>
                </c:pt>
                <c:pt idx="13">
                  <c:v>2814593.6016221815</c:v>
                </c:pt>
                <c:pt idx="14">
                  <c:v>1400611.3291641152</c:v>
                </c:pt>
                <c:pt idx="15">
                  <c:v>15716158.564129332</c:v>
                </c:pt>
                <c:pt idx="16">
                  <c:v>14219606.701532837</c:v>
                </c:pt>
              </c:numCache>
            </c:numRef>
          </c:val>
          <c:extLst xmlns:c16r2="http://schemas.microsoft.com/office/drawing/2015/06/chart">
            <c:ext xmlns:c16="http://schemas.microsoft.com/office/drawing/2014/chart" uri="{C3380CC4-5D6E-409C-BE32-E72D297353CC}">
              <c16:uniqueId val="{00000001-3354-4811-A14C-FD3577F0236E}"/>
            </c:ext>
          </c:extLst>
        </c:ser>
        <c:dLbls>
          <c:showLegendKey val="0"/>
          <c:showVal val="0"/>
          <c:showCatName val="0"/>
          <c:showSerName val="0"/>
          <c:showPercent val="0"/>
          <c:showBubbleSize val="0"/>
        </c:dLbls>
        <c:gapWidth val="182"/>
        <c:axId val="118910336"/>
        <c:axId val="118920320"/>
      </c:barChart>
      <c:catAx>
        <c:axId val="1189103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ru-RU"/>
          </a:p>
        </c:txPr>
        <c:crossAx val="118920320"/>
        <c:crosses val="autoZero"/>
        <c:auto val="1"/>
        <c:lblAlgn val="ctr"/>
        <c:lblOffset val="100"/>
        <c:noMultiLvlLbl val="0"/>
      </c:catAx>
      <c:valAx>
        <c:axId val="118920320"/>
        <c:scaling>
          <c:orientation val="minMax"/>
        </c:scaling>
        <c:delete val="1"/>
        <c:axPos val="b"/>
        <c:numFmt formatCode="#,##0" sourceLinked="1"/>
        <c:majorTickMark val="none"/>
        <c:minorTickMark val="none"/>
        <c:tickLblPos val="none"/>
        <c:crossAx val="118910336"/>
        <c:crosses val="autoZero"/>
        <c:crossBetween val="between"/>
      </c:valAx>
      <c:spPr>
        <a:noFill/>
        <a:ln>
          <a:noFill/>
        </a:ln>
        <a:effectLst/>
      </c:spPr>
    </c:plotArea>
    <c:legend>
      <c:legendPos val="b"/>
      <c:layout/>
      <c:overlay val="0"/>
      <c:spPr>
        <a:noFill/>
        <a:ln>
          <a:noFill/>
        </a:ln>
        <a:effectLst/>
      </c:spPr>
      <c:txPr>
        <a:bodyPr rot="0" vert="horz"/>
        <a:lstStyle/>
        <a:p>
          <a:pPr>
            <a:defRPr/>
          </a:pPr>
          <a:endParaRPr lang="ru-RU"/>
        </a:p>
      </c:txPr>
    </c:legend>
    <c:plotVisOnly val="1"/>
    <c:dispBlanksAs val="gap"/>
    <c:showDLblsOverMax val="0"/>
  </c:chart>
  <c:spPr>
    <a:solidFill>
      <a:schemeClr val="bg1"/>
    </a:solidFill>
    <a:ln w="9525" cap="flat" cmpd="sng" algn="ctr">
      <a:noFill/>
      <a:round/>
    </a:ln>
    <a:effectLst/>
  </c:spPr>
  <c:txPr>
    <a:bodyPr/>
    <a:lstStyle/>
    <a:p>
      <a:pPr>
        <a:defRPr sz="1100"/>
      </a:pPr>
      <a:endParaRPr lang="ru-RU"/>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5947712418300665E-2"/>
          <c:y val="1.8348623853211017E-2"/>
          <c:w val="0.96405228758169959"/>
          <c:h val="0.8254636519058971"/>
        </c:manualLayout>
      </c:layout>
      <c:barChart>
        <c:barDir val="col"/>
        <c:grouping val="clustered"/>
        <c:varyColors val="0"/>
        <c:ser>
          <c:idx val="0"/>
          <c:order val="0"/>
          <c:tx>
            <c:strRef>
              <c:f>'[Tables_and_Graphs_2016_final.xlsx]Figure 15'!$K$8</c:f>
              <c:strCache>
                <c:ptCount val="1"/>
                <c:pt idx="0">
                  <c:v>Scheduled</c:v>
                </c:pt>
              </c:strCache>
            </c:strRef>
          </c:tx>
          <c:invertIfNegative val="0"/>
          <c:dLbls>
            <c:spPr>
              <a:noFill/>
              <a:ln>
                <a:noFill/>
              </a:ln>
              <a:effectLst/>
            </c:spPr>
            <c:txPr>
              <a:bodyPr rot="0" vert="horz"/>
              <a:lstStyle/>
              <a:p>
                <a:pPr>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ext>
            </c:extLst>
          </c:dLbls>
          <c:cat>
            <c:numRef>
              <c:f>'[Tables_and_Graphs_2016_final.xlsx]Figure 15'!$J$9:$J$14</c:f>
              <c:numCache>
                <c:formatCode>General</c:formatCode>
                <c:ptCount val="6"/>
                <c:pt idx="0">
                  <c:v>2011</c:v>
                </c:pt>
                <c:pt idx="1">
                  <c:v>2012</c:v>
                </c:pt>
                <c:pt idx="2">
                  <c:v>2013</c:v>
                </c:pt>
                <c:pt idx="3">
                  <c:v>2014</c:v>
                </c:pt>
                <c:pt idx="4">
                  <c:v>2015</c:v>
                </c:pt>
                <c:pt idx="5">
                  <c:v>2016</c:v>
                </c:pt>
              </c:numCache>
            </c:numRef>
          </c:cat>
          <c:val>
            <c:numRef>
              <c:f>'[Tables_and_Graphs_2016_final.xlsx]Figure 15'!$K$9:$K$14</c:f>
              <c:numCache>
                <c:formatCode>#,##0</c:formatCode>
                <c:ptCount val="6"/>
                <c:pt idx="0">
                  <c:v>42414562</c:v>
                </c:pt>
                <c:pt idx="1">
                  <c:v>32304632</c:v>
                </c:pt>
                <c:pt idx="2">
                  <c:v>61794920.735410571</c:v>
                </c:pt>
                <c:pt idx="3">
                  <c:v>51239537</c:v>
                </c:pt>
                <c:pt idx="4">
                  <c:v>26588069</c:v>
                </c:pt>
                <c:pt idx="5">
                  <c:v>30428325</c:v>
                </c:pt>
              </c:numCache>
            </c:numRef>
          </c:val>
          <c:extLst xmlns:c16r2="http://schemas.microsoft.com/office/drawing/2015/06/chart">
            <c:ext xmlns:c16="http://schemas.microsoft.com/office/drawing/2014/chart" uri="{C3380CC4-5D6E-409C-BE32-E72D297353CC}">
              <c16:uniqueId val="{00000000-7FAE-4EAF-B0B4-6DC026E12C7C}"/>
            </c:ext>
          </c:extLst>
        </c:ser>
        <c:ser>
          <c:idx val="1"/>
          <c:order val="1"/>
          <c:tx>
            <c:strRef>
              <c:f>'[Tables_and_Graphs_2016_final.xlsx]Figure 15'!$L$8</c:f>
              <c:strCache>
                <c:ptCount val="1"/>
                <c:pt idx="0">
                  <c:v>Disbursed</c:v>
                </c:pt>
              </c:strCache>
            </c:strRef>
          </c:tx>
          <c:invertIfNegative val="0"/>
          <c:dLbls>
            <c:dLbl>
              <c:idx val="3"/>
              <c:layout>
                <c:manualLayout>
                  <c:x val="2.0547945205479388E-2"/>
                  <c:y val="-1.1065006915629319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2-7FAE-4EAF-B0B4-6DC026E12C7C}"/>
                </c:ext>
              </c:extLst>
            </c:dLbl>
            <c:dLbl>
              <c:idx val="5"/>
              <c:layout>
                <c:manualLayout>
                  <c:x val="1.1415525114155261E-2"/>
                  <c:y val="-2.7662517289073277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3-7FAE-4EAF-B0B4-6DC026E12C7C}"/>
                </c:ext>
              </c:extLst>
            </c:dLbl>
            <c:spPr>
              <a:noFill/>
              <a:ln>
                <a:noFill/>
              </a:ln>
              <a:effectLst/>
            </c:spPr>
            <c:txPr>
              <a:bodyPr rot="0" vert="horz"/>
              <a:lstStyle/>
              <a:p>
                <a:pPr>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ext>
            </c:extLst>
          </c:dLbls>
          <c:cat>
            <c:numRef>
              <c:f>'[Tables_and_Graphs_2016_final.xlsx]Figure 15'!$J$9:$J$14</c:f>
              <c:numCache>
                <c:formatCode>General</c:formatCode>
                <c:ptCount val="6"/>
                <c:pt idx="0">
                  <c:v>2011</c:v>
                </c:pt>
                <c:pt idx="1">
                  <c:v>2012</c:v>
                </c:pt>
                <c:pt idx="2">
                  <c:v>2013</c:v>
                </c:pt>
                <c:pt idx="3">
                  <c:v>2014</c:v>
                </c:pt>
                <c:pt idx="4">
                  <c:v>2015</c:v>
                </c:pt>
                <c:pt idx="5">
                  <c:v>2016</c:v>
                </c:pt>
              </c:numCache>
            </c:numRef>
          </c:cat>
          <c:val>
            <c:numRef>
              <c:f>'[Tables_and_Graphs_2016_final.xlsx]Figure 15'!$L$9:$L$14</c:f>
              <c:numCache>
                <c:formatCode>#,##0</c:formatCode>
                <c:ptCount val="6"/>
                <c:pt idx="0">
                  <c:v>51855929</c:v>
                </c:pt>
                <c:pt idx="1">
                  <c:v>46392051</c:v>
                </c:pt>
                <c:pt idx="2">
                  <c:v>64023140.850000001</c:v>
                </c:pt>
                <c:pt idx="3">
                  <c:v>50506864</c:v>
                </c:pt>
                <c:pt idx="4">
                  <c:v>24396072</c:v>
                </c:pt>
                <c:pt idx="5">
                  <c:v>30642651</c:v>
                </c:pt>
              </c:numCache>
            </c:numRef>
          </c:val>
          <c:extLst xmlns:c16r2="http://schemas.microsoft.com/office/drawing/2015/06/chart">
            <c:ext xmlns:c16="http://schemas.microsoft.com/office/drawing/2014/chart" uri="{C3380CC4-5D6E-409C-BE32-E72D297353CC}">
              <c16:uniqueId val="{00000001-7FAE-4EAF-B0B4-6DC026E12C7C}"/>
            </c:ext>
          </c:extLst>
        </c:ser>
        <c:dLbls>
          <c:showLegendKey val="0"/>
          <c:showVal val="0"/>
          <c:showCatName val="0"/>
          <c:showSerName val="0"/>
          <c:showPercent val="0"/>
          <c:showBubbleSize val="0"/>
        </c:dLbls>
        <c:gapWidth val="219"/>
        <c:overlap val="-27"/>
        <c:axId val="119307264"/>
        <c:axId val="119313152"/>
      </c:barChart>
      <c:catAx>
        <c:axId val="119307264"/>
        <c:scaling>
          <c:orientation val="minMax"/>
        </c:scaling>
        <c:delete val="0"/>
        <c:axPos val="b"/>
        <c:numFmt formatCode="General" sourceLinked="1"/>
        <c:majorTickMark val="none"/>
        <c:minorTickMark val="none"/>
        <c:tickLblPos val="nextTo"/>
        <c:txPr>
          <a:bodyPr rot="-60000000" vert="horz"/>
          <a:lstStyle/>
          <a:p>
            <a:pPr>
              <a:defRPr/>
            </a:pPr>
            <a:endParaRPr lang="ru-RU"/>
          </a:p>
        </c:txPr>
        <c:crossAx val="119313152"/>
        <c:crosses val="autoZero"/>
        <c:auto val="1"/>
        <c:lblAlgn val="ctr"/>
        <c:lblOffset val="100"/>
        <c:noMultiLvlLbl val="0"/>
      </c:catAx>
      <c:valAx>
        <c:axId val="119313152"/>
        <c:scaling>
          <c:orientation val="minMax"/>
        </c:scaling>
        <c:delete val="1"/>
        <c:axPos val="l"/>
        <c:numFmt formatCode="#,##0" sourceLinked="1"/>
        <c:majorTickMark val="none"/>
        <c:minorTickMark val="none"/>
        <c:tickLblPos val="none"/>
        <c:crossAx val="119307264"/>
        <c:crosses val="autoZero"/>
        <c:crossBetween val="between"/>
      </c:valAx>
    </c:plotArea>
    <c:legend>
      <c:legendPos val="b"/>
      <c:layout/>
      <c:overlay val="0"/>
      <c:txPr>
        <a:bodyPr rot="0" vert="horz"/>
        <a:lstStyle/>
        <a:p>
          <a:pPr>
            <a:defRPr/>
          </a:pPr>
          <a:endParaRPr lang="ru-RU"/>
        </a:p>
      </c:txPr>
    </c:legend>
    <c:plotVisOnly val="1"/>
    <c:dispBlanksAs val="gap"/>
    <c:showDLblsOverMax val="0"/>
  </c:chart>
  <c:txPr>
    <a:bodyPr/>
    <a:lstStyle/>
    <a:p>
      <a:pPr>
        <a:defRPr sz="1200"/>
      </a:pPr>
      <a:endParaRPr lang="ru-RU"/>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'[Tables_and_Graphs_2016_final.xlsx]Figure 17'!$C$2</c:f>
              <c:strCache>
                <c:ptCount val="1"/>
                <c:pt idx="0">
                  <c:v>Overall donor missions in the sector</c:v>
                </c:pt>
              </c:strCache>
            </c:strRef>
          </c:tx>
          <c:spPr>
            <a:solidFill>
              <a:schemeClr val="accent1"/>
            </a:solidFill>
            <a:ln>
              <a:noFill/>
            </a:ln>
            <a:effectLst/>
          </c:spPr>
          <c:invertIfNegative val="0"/>
          <c:dLbls>
            <c:spPr>
              <a:noFill/>
              <a:ln>
                <a:noFill/>
              </a:ln>
              <a:effectLst/>
            </c:spPr>
            <c:txPr>
              <a:bodyPr rot="0" vert="horz"/>
              <a:lstStyle/>
              <a:p>
                <a:pPr>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'[Tables_and_Graphs_2016_final.xlsx]Figure 17'!$B$3:$B$10</c:f>
              <c:strCache>
                <c:ptCount val="8"/>
                <c:pt idx="0">
                  <c:v>IAEA</c:v>
                </c:pt>
                <c:pt idx="1">
                  <c:v>WB</c:v>
                </c:pt>
                <c:pt idx="2">
                  <c:v>GIZ</c:v>
                </c:pt>
                <c:pt idx="3">
                  <c:v>Romanian Government</c:v>
                </c:pt>
                <c:pt idx="4">
                  <c:v>WHO</c:v>
                </c:pt>
                <c:pt idx="5">
                  <c:v>UNECE</c:v>
                </c:pt>
                <c:pt idx="6">
                  <c:v>UNICEF</c:v>
                </c:pt>
                <c:pt idx="7">
                  <c:v>UNODC</c:v>
                </c:pt>
              </c:strCache>
            </c:strRef>
          </c:cat>
          <c:val>
            <c:numRef>
              <c:f>'[Tables_and_Graphs_2016_final.xlsx]Figure 17'!$C$3:$C$10</c:f>
              <c:numCache>
                <c:formatCode>General</c:formatCode>
                <c:ptCount val="8"/>
                <c:pt idx="0">
                  <c:v>1</c:v>
                </c:pt>
                <c:pt idx="1">
                  <c:v>1</c:v>
                </c:pt>
                <c:pt idx="2">
                  <c:v>2</c:v>
                </c:pt>
                <c:pt idx="3">
                  <c:v>3</c:v>
                </c:pt>
                <c:pt idx="4">
                  <c:v>72</c:v>
                </c:pt>
                <c:pt idx="5">
                  <c:v>3</c:v>
                </c:pt>
                <c:pt idx="6">
                  <c:v>5</c:v>
                </c:pt>
                <c:pt idx="7">
                  <c:v>1</c:v>
                </c:pt>
              </c:numCache>
            </c:numRef>
          </c:val>
          <c:extLst xmlns:c16r2="http://schemas.microsoft.com/office/drawing/2015/06/chart">
            <c:ext xmlns:c16="http://schemas.microsoft.com/office/drawing/2014/chart" uri="{C3380CC4-5D6E-409C-BE32-E72D297353CC}">
              <c16:uniqueId val="{00000000-9B51-439A-A193-3A650A519BD0}"/>
            </c:ext>
          </c:extLst>
        </c:ser>
        <c:ser>
          <c:idx val="1"/>
          <c:order val="1"/>
          <c:tx>
            <c:strRef>
              <c:f>'[Tables_and_Graphs_2016_final.xlsx]Figure 17'!$D$2</c:f>
              <c:strCache>
                <c:ptCount val="1"/>
                <c:pt idx="0">
                  <c:v>Coordinated missions with other donors</c:v>
                </c:pt>
              </c:strCache>
            </c:strRef>
          </c:tx>
          <c:spPr>
            <a:solidFill>
              <a:srgbClr val="C00000"/>
            </a:solidFill>
            <a:ln>
              <a:noFill/>
            </a:ln>
            <a:effectLst/>
          </c:spPr>
          <c:invertIfNegative val="0"/>
          <c:dLbls>
            <c:spPr>
              <a:noFill/>
              <a:ln>
                <a:noFill/>
              </a:ln>
              <a:effectLst/>
            </c:spPr>
            <c:txPr>
              <a:bodyPr rot="0" vert="horz"/>
              <a:lstStyle/>
              <a:p>
                <a:pPr>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'[Tables_and_Graphs_2016_final.xlsx]Figure 17'!$B$3:$B$10</c:f>
              <c:strCache>
                <c:ptCount val="8"/>
                <c:pt idx="0">
                  <c:v>IAEA</c:v>
                </c:pt>
                <c:pt idx="1">
                  <c:v>WB</c:v>
                </c:pt>
                <c:pt idx="2">
                  <c:v>GIZ</c:v>
                </c:pt>
                <c:pt idx="3">
                  <c:v>Romanian Government</c:v>
                </c:pt>
                <c:pt idx="4">
                  <c:v>WHO</c:v>
                </c:pt>
                <c:pt idx="5">
                  <c:v>UNECE</c:v>
                </c:pt>
                <c:pt idx="6">
                  <c:v>UNICEF</c:v>
                </c:pt>
                <c:pt idx="7">
                  <c:v>UNODC</c:v>
                </c:pt>
              </c:strCache>
            </c:strRef>
          </c:cat>
          <c:val>
            <c:numRef>
              <c:f>'[Tables_and_Graphs_2016_final.xlsx]Figure 17'!$D$3:$D$10</c:f>
              <c:numCache>
                <c:formatCode>General</c:formatCode>
                <c:ptCount val="8"/>
                <c:pt idx="0">
                  <c:v>1</c:v>
                </c:pt>
                <c:pt idx="1">
                  <c:v>1</c:v>
                </c:pt>
                <c:pt idx="2">
                  <c:v>1</c:v>
                </c:pt>
                <c:pt idx="3">
                  <c:v>0</c:v>
                </c:pt>
                <c:pt idx="4">
                  <c:v>36</c:v>
                </c:pt>
                <c:pt idx="5">
                  <c:v>3</c:v>
                </c:pt>
                <c:pt idx="6">
                  <c:v>5</c:v>
                </c:pt>
                <c:pt idx="7">
                  <c:v>1</c:v>
                </c:pt>
              </c:numCache>
            </c:numRef>
          </c:val>
          <c:extLst xmlns:c16r2="http://schemas.microsoft.com/office/drawing/2015/06/chart">
            <c:ext xmlns:c16="http://schemas.microsoft.com/office/drawing/2014/chart" uri="{C3380CC4-5D6E-409C-BE32-E72D297353CC}">
              <c16:uniqueId val="{00000001-9B51-439A-A193-3A650A519BD0}"/>
            </c:ext>
          </c:extLst>
        </c:ser>
        <c:dLbls>
          <c:showLegendKey val="0"/>
          <c:showVal val="0"/>
          <c:showCatName val="0"/>
          <c:showSerName val="0"/>
          <c:showPercent val="0"/>
          <c:showBubbleSize val="0"/>
        </c:dLbls>
        <c:gapWidth val="219"/>
        <c:overlap val="-27"/>
        <c:axId val="119199232"/>
        <c:axId val="119200768"/>
      </c:barChart>
      <c:catAx>
        <c:axId val="119199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ru-RU"/>
          </a:p>
        </c:txPr>
        <c:crossAx val="119200768"/>
        <c:crosses val="autoZero"/>
        <c:auto val="1"/>
        <c:lblAlgn val="ctr"/>
        <c:lblOffset val="100"/>
        <c:noMultiLvlLbl val="0"/>
      </c:catAx>
      <c:valAx>
        <c:axId val="119200768"/>
        <c:scaling>
          <c:orientation val="minMax"/>
        </c:scaling>
        <c:delete val="0"/>
        <c:axPos val="l"/>
        <c:majorGridlines>
          <c:spPr>
            <a:ln w="9525" cap="flat" cmpd="sng" algn="ctr">
              <a:noFill/>
              <a:round/>
            </a:ln>
            <a:effectLst/>
          </c:spPr>
        </c:majorGridlines>
        <c:numFmt formatCode="General" sourceLinked="1"/>
        <c:majorTickMark val="none"/>
        <c:minorTickMark val="none"/>
        <c:tickLblPos val="nextTo"/>
        <c:spPr>
          <a:noFill/>
          <a:ln>
            <a:noFill/>
          </a:ln>
          <a:effectLst/>
        </c:spPr>
        <c:txPr>
          <a:bodyPr rot="-60000000" vert="horz"/>
          <a:lstStyle/>
          <a:p>
            <a:pPr>
              <a:defRPr/>
            </a:pPr>
            <a:endParaRPr lang="ru-RU"/>
          </a:p>
        </c:txPr>
        <c:crossAx val="119199232"/>
        <c:crosses val="autoZero"/>
        <c:crossBetween val="between"/>
      </c:valAx>
      <c:spPr>
        <a:noFill/>
        <a:ln>
          <a:noFill/>
        </a:ln>
        <a:effectLst/>
      </c:spPr>
    </c:plotArea>
    <c:legend>
      <c:legendPos val="b"/>
      <c:layout/>
      <c:overlay val="0"/>
      <c:spPr>
        <a:noFill/>
        <a:ln>
          <a:noFill/>
        </a:ln>
        <a:effectLst/>
      </c:spPr>
      <c:txPr>
        <a:bodyPr rot="0" vert="horz"/>
        <a:lstStyle/>
        <a:p>
          <a:pPr>
            <a:defRPr/>
          </a:pPr>
          <a:endParaRPr lang="ru-RU"/>
        </a:p>
      </c:txPr>
    </c:legend>
    <c:plotVisOnly val="1"/>
    <c:dispBlanksAs val="gap"/>
    <c:showDLblsOverMax val="0"/>
  </c:chart>
  <c:spPr>
    <a:solidFill>
      <a:schemeClr val="bg1"/>
    </a:solidFill>
    <a:ln w="9525" cap="flat" cmpd="sng" algn="ctr">
      <a:noFill/>
      <a:round/>
    </a:ln>
    <a:effectLst/>
  </c:spPr>
  <c:txPr>
    <a:bodyPr/>
    <a:lstStyle/>
    <a:p>
      <a:pPr>
        <a:defRPr sz="1200"/>
      </a:pPr>
      <a:endParaRPr lang="ru-RU"/>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'[Tables_and_Graphs_2016_final.xlsx]Figure 18'!$C$2</c:f>
              <c:strCache>
                <c:ptCount val="1"/>
                <c:pt idx="0">
                  <c:v>Nr. of analytic works</c:v>
                </c:pt>
              </c:strCache>
            </c:strRef>
          </c:tx>
          <c:spPr>
            <a:solidFill>
              <a:schemeClr val="accent1"/>
            </a:solidFill>
            <a:ln>
              <a:noFill/>
            </a:ln>
            <a:effectLst/>
          </c:spPr>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ext>
            </c:extLst>
          </c:dLbls>
          <c:cat>
            <c:strRef>
              <c:f>'[Tables_and_Graphs_2016_final.xlsx]Figure 18'!$B$3:$B$6</c:f>
              <c:strCache>
                <c:ptCount val="4"/>
                <c:pt idx="0">
                  <c:v>WHO</c:v>
                </c:pt>
                <c:pt idx="1">
                  <c:v>UNAIDS</c:v>
                </c:pt>
                <c:pt idx="2">
                  <c:v>UNFPA</c:v>
                </c:pt>
                <c:pt idx="3">
                  <c:v>UNICEF</c:v>
                </c:pt>
              </c:strCache>
            </c:strRef>
          </c:cat>
          <c:val>
            <c:numRef>
              <c:f>'[Tables_and_Graphs_2016_final.xlsx]Figure 18'!$C$3:$C$6</c:f>
              <c:numCache>
                <c:formatCode>#,##0</c:formatCode>
                <c:ptCount val="4"/>
                <c:pt idx="0">
                  <c:v>12</c:v>
                </c:pt>
                <c:pt idx="1">
                  <c:v>2</c:v>
                </c:pt>
                <c:pt idx="2">
                  <c:v>4</c:v>
                </c:pt>
                <c:pt idx="3">
                  <c:v>1</c:v>
                </c:pt>
              </c:numCache>
            </c:numRef>
          </c:val>
          <c:extLst xmlns:c16r2="http://schemas.microsoft.com/office/drawing/2015/06/chart">
            <c:ext xmlns:c16="http://schemas.microsoft.com/office/drawing/2014/chart" uri="{C3380CC4-5D6E-409C-BE32-E72D297353CC}">
              <c16:uniqueId val="{00000000-DEB3-4561-A8D7-54FD4DADBEAC}"/>
            </c:ext>
          </c:extLst>
        </c:ser>
        <c:ser>
          <c:idx val="1"/>
          <c:order val="1"/>
          <c:tx>
            <c:strRef>
              <c:f>'[Tables_and_Graphs_2016_final.xlsx]Figure 18'!$D$2</c:f>
              <c:strCache>
                <c:ptCount val="1"/>
                <c:pt idx="0">
                  <c:v>Nr. of coordinated analytic works</c:v>
                </c:pt>
              </c:strCache>
            </c:strRef>
          </c:tx>
          <c:spPr>
            <a:solidFill>
              <a:schemeClr val="accent2"/>
            </a:solidFill>
            <a:ln>
              <a:noFill/>
            </a:ln>
            <a:effectLst/>
          </c:spPr>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ext>
            </c:extLst>
          </c:dLbls>
          <c:cat>
            <c:strRef>
              <c:f>'[Tables_and_Graphs_2016_final.xlsx]Figure 18'!$B$3:$B$6</c:f>
              <c:strCache>
                <c:ptCount val="4"/>
                <c:pt idx="0">
                  <c:v>WHO</c:v>
                </c:pt>
                <c:pt idx="1">
                  <c:v>UNAIDS</c:v>
                </c:pt>
                <c:pt idx="2">
                  <c:v>UNFPA</c:v>
                </c:pt>
                <c:pt idx="3">
                  <c:v>UNICEF</c:v>
                </c:pt>
              </c:strCache>
            </c:strRef>
          </c:cat>
          <c:val>
            <c:numRef>
              <c:f>'[Tables_and_Graphs_2016_final.xlsx]Figure 18'!$D$3:$D$6</c:f>
              <c:numCache>
                <c:formatCode>General</c:formatCode>
                <c:ptCount val="4"/>
                <c:pt idx="0">
                  <c:v>11</c:v>
                </c:pt>
                <c:pt idx="1">
                  <c:v>2</c:v>
                </c:pt>
                <c:pt idx="2">
                  <c:v>2</c:v>
                </c:pt>
                <c:pt idx="3">
                  <c:v>1</c:v>
                </c:pt>
              </c:numCache>
            </c:numRef>
          </c:val>
          <c:extLst xmlns:c16r2="http://schemas.microsoft.com/office/drawing/2015/06/chart">
            <c:ext xmlns:c16="http://schemas.microsoft.com/office/drawing/2014/chart" uri="{C3380CC4-5D6E-409C-BE32-E72D297353CC}">
              <c16:uniqueId val="{00000001-DEB3-4561-A8D7-54FD4DADBEAC}"/>
            </c:ext>
          </c:extLst>
        </c:ser>
        <c:dLbls>
          <c:showLegendKey val="0"/>
          <c:showVal val="0"/>
          <c:showCatName val="0"/>
          <c:showSerName val="0"/>
          <c:showPercent val="0"/>
          <c:showBubbleSize val="0"/>
        </c:dLbls>
        <c:gapWidth val="219"/>
        <c:overlap val="-27"/>
        <c:axId val="119264000"/>
        <c:axId val="119265536"/>
      </c:barChart>
      <c:catAx>
        <c:axId val="119264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ru-RU"/>
          </a:p>
        </c:txPr>
        <c:crossAx val="119265536"/>
        <c:crosses val="autoZero"/>
        <c:auto val="1"/>
        <c:lblAlgn val="ctr"/>
        <c:lblOffset val="100"/>
        <c:noMultiLvlLbl val="0"/>
      </c:catAx>
      <c:valAx>
        <c:axId val="119265536"/>
        <c:scaling>
          <c:orientation val="minMax"/>
        </c:scaling>
        <c:delete val="0"/>
        <c:axPos val="l"/>
        <c:majorGridlines>
          <c:spPr>
            <a:ln w="9525" cap="flat" cmpd="sng" algn="ctr">
              <a:noFill/>
              <a:round/>
            </a:ln>
            <a:effectLst/>
          </c:spPr>
        </c:majorGridlines>
        <c:numFmt formatCode="#,##0" sourceLinked="1"/>
        <c:majorTickMark val="none"/>
        <c:minorTickMark val="none"/>
        <c:tickLblPos val="nextTo"/>
        <c:spPr>
          <a:noFill/>
          <a:ln>
            <a:noFill/>
          </a:ln>
          <a:effectLst/>
        </c:spPr>
        <c:txPr>
          <a:bodyPr rot="-60000000" vert="horz"/>
          <a:lstStyle/>
          <a:p>
            <a:pPr>
              <a:defRPr/>
            </a:pPr>
            <a:endParaRPr lang="ru-RU"/>
          </a:p>
        </c:txPr>
        <c:crossAx val="119264000"/>
        <c:crosses val="autoZero"/>
        <c:crossBetween val="between"/>
      </c:valAx>
      <c:spPr>
        <a:noFill/>
        <a:ln>
          <a:noFill/>
        </a:ln>
        <a:effectLst/>
      </c:spPr>
    </c:plotArea>
    <c:legend>
      <c:legendPos val="b"/>
      <c:layout/>
      <c:overlay val="0"/>
      <c:spPr>
        <a:noFill/>
        <a:ln>
          <a:noFill/>
        </a:ln>
        <a:effectLst/>
      </c:spPr>
      <c:txPr>
        <a:bodyPr rot="0" vert="horz"/>
        <a:lstStyle/>
        <a:p>
          <a:pPr>
            <a:defRPr/>
          </a:pPr>
          <a:endParaRPr lang="ru-RU"/>
        </a:p>
      </c:txPr>
    </c:legend>
    <c:plotVisOnly val="1"/>
    <c:dispBlanksAs val="gap"/>
    <c:showDLblsOverMax val="0"/>
  </c:chart>
  <c:spPr>
    <a:solidFill>
      <a:schemeClr val="bg1"/>
    </a:solidFill>
    <a:ln w="9525" cap="flat" cmpd="sng" algn="ctr">
      <a:noFill/>
      <a:round/>
    </a:ln>
    <a:effectLst/>
  </c:spPr>
  <c:txPr>
    <a:bodyPr/>
    <a:lstStyle/>
    <a:p>
      <a:pPr>
        <a:defRPr sz="1200"/>
      </a:pPr>
      <a:endParaRPr lang="ru-RU"/>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'[Tables_and_Graphs_2016_final.xlsx]Figure 14'!$H$27</c:f>
              <c:strCache>
                <c:ptCount val="1"/>
                <c:pt idx="0">
                  <c:v>Nr. of projects</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'[Tables_and_Graphs_2016_final.xlsx]Figure 14'!$G$28:$G$33</c:f>
              <c:strCache>
                <c:ptCount val="6"/>
                <c:pt idx="0">
                  <c:v>2016</c:v>
                </c:pt>
                <c:pt idx="1">
                  <c:v>2017</c:v>
                </c:pt>
                <c:pt idx="2">
                  <c:v>2018</c:v>
                </c:pt>
                <c:pt idx="3">
                  <c:v>2019</c:v>
                </c:pt>
                <c:pt idx="4">
                  <c:v>2020</c:v>
                </c:pt>
                <c:pt idx="5">
                  <c:v>Unknown</c:v>
                </c:pt>
              </c:strCache>
            </c:strRef>
          </c:cat>
          <c:val>
            <c:numRef>
              <c:f>'[Tables_and_Graphs_2016_final.xlsx]Figure 14'!$H$28:$H$33</c:f>
              <c:numCache>
                <c:formatCode>General</c:formatCode>
                <c:ptCount val="6"/>
                <c:pt idx="0">
                  <c:v>31</c:v>
                </c:pt>
                <c:pt idx="1">
                  <c:v>24</c:v>
                </c:pt>
                <c:pt idx="2">
                  <c:v>11</c:v>
                </c:pt>
                <c:pt idx="3">
                  <c:v>5</c:v>
                </c:pt>
                <c:pt idx="4">
                  <c:v>1</c:v>
                </c:pt>
                <c:pt idx="5">
                  <c:v>5</c:v>
                </c:pt>
              </c:numCache>
            </c:numRef>
          </c:val>
          <c:extLst xmlns:c16r2="http://schemas.microsoft.com/office/drawing/2015/06/chart">
            <c:ext xmlns:c16="http://schemas.microsoft.com/office/drawing/2014/chart" uri="{C3380CC4-5D6E-409C-BE32-E72D297353CC}">
              <c16:uniqueId val="{00000000-DF65-494D-B10F-5032850F91E6}"/>
            </c:ext>
          </c:extLst>
        </c:ser>
        <c:dLbls>
          <c:showLegendKey val="0"/>
          <c:showVal val="0"/>
          <c:showCatName val="0"/>
          <c:showSerName val="0"/>
          <c:showPercent val="0"/>
          <c:showBubbleSize val="0"/>
        </c:dLbls>
        <c:gapWidth val="219"/>
        <c:overlap val="-27"/>
        <c:axId val="119111680"/>
        <c:axId val="119113216"/>
      </c:barChart>
      <c:catAx>
        <c:axId val="1191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ru-RU"/>
          </a:p>
        </c:txPr>
        <c:crossAx val="119113216"/>
        <c:crosses val="autoZero"/>
        <c:auto val="1"/>
        <c:lblAlgn val="ctr"/>
        <c:lblOffset val="100"/>
        <c:noMultiLvlLbl val="0"/>
      </c:catAx>
      <c:valAx>
        <c:axId val="119113216"/>
        <c:scaling>
          <c:orientation val="minMax"/>
        </c:scaling>
        <c:delete val="0"/>
        <c:axPos val="l"/>
        <c:majorGridlines>
          <c:spPr>
            <a:ln w="9525" cap="flat" cmpd="sng" algn="ctr">
              <a:no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ru-RU"/>
          </a:p>
        </c:txPr>
        <c:crossAx val="119111680"/>
        <c:crosses val="autoZero"/>
        <c:crossBetween val="between"/>
      </c:valAx>
      <c:spPr>
        <a:noFill/>
        <a:ln>
          <a:noFill/>
        </a:ln>
        <a:effectLst/>
      </c:spPr>
    </c:plotArea>
    <c:plotVisOnly val="1"/>
    <c:dispBlanksAs val="gap"/>
    <c:showDLblsOverMax val="0"/>
  </c:chart>
  <c:spPr>
    <a:noFill/>
    <a:ln>
      <a:noFill/>
    </a:ln>
    <a:effectLst/>
  </c:spPr>
  <c:txPr>
    <a:bodyPr/>
    <a:lstStyle/>
    <a:p>
      <a:pPr>
        <a:defRPr sz="1200"/>
      </a:pPr>
      <a:endParaRPr lang="ru-RU"/>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'[Tables_and_Graphs_2016_final.xlsx]Figure 16'!$L$4</c:f>
              <c:strCache>
                <c:ptCount val="1"/>
                <c:pt idx="0">
                  <c:v>Development partners</c:v>
                </c:pt>
              </c:strCache>
            </c:strRef>
          </c:tx>
          <c:spPr>
            <a:solidFill>
              <a:schemeClr val="accent1"/>
            </a:solidFill>
            <a:ln>
              <a:noFill/>
            </a:ln>
            <a:effectLst/>
          </c:spPr>
          <c:invertIfNegative val="0"/>
          <c:dLbls>
            <c:spPr>
              <a:noFill/>
              <a:ln>
                <a:noFill/>
              </a:ln>
              <a:effectLst/>
            </c:spPr>
            <c:txPr>
              <a:bodyPr rot="0" vert="horz"/>
              <a:lstStyle/>
              <a:p>
                <a:pPr>
                  <a:defRPr/>
                </a:pPr>
                <a:endParaRPr lang="ru-RU"/>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'[Tables_and_Graphs_2016_final.xlsx]Figure 16'!$K$5:$K$9</c:f>
              <c:strCache>
                <c:ptCount val="5"/>
                <c:pt idx="0">
                  <c:v>2017</c:v>
                </c:pt>
                <c:pt idx="1">
                  <c:v>2018</c:v>
                </c:pt>
                <c:pt idx="2">
                  <c:v>2019</c:v>
                </c:pt>
                <c:pt idx="3">
                  <c:v>Uncertain</c:v>
                </c:pt>
                <c:pt idx="4">
                  <c:v>No</c:v>
                </c:pt>
              </c:strCache>
            </c:strRef>
          </c:cat>
          <c:val>
            <c:numRef>
              <c:f>'[Tables_and_Graphs_2016_final.xlsx]Figure 16'!$L$5:$L$9</c:f>
              <c:numCache>
                <c:formatCode>General</c:formatCode>
                <c:ptCount val="5"/>
                <c:pt idx="0">
                  <c:v>13</c:v>
                </c:pt>
                <c:pt idx="1">
                  <c:v>10</c:v>
                </c:pt>
                <c:pt idx="2">
                  <c:v>7</c:v>
                </c:pt>
                <c:pt idx="3">
                  <c:v>3</c:v>
                </c:pt>
                <c:pt idx="4">
                  <c:v>1</c:v>
                </c:pt>
              </c:numCache>
            </c:numRef>
          </c:val>
          <c:extLst xmlns:c16r2="http://schemas.microsoft.com/office/drawing/2015/06/chart">
            <c:ext xmlns:c16="http://schemas.microsoft.com/office/drawing/2014/chart" uri="{C3380CC4-5D6E-409C-BE32-E72D297353CC}">
              <c16:uniqueId val="{00000000-D42E-4A20-9DC7-E439BA04D862}"/>
            </c:ext>
          </c:extLst>
        </c:ser>
        <c:dLbls>
          <c:showLegendKey val="0"/>
          <c:showVal val="0"/>
          <c:showCatName val="0"/>
          <c:showSerName val="0"/>
          <c:showPercent val="0"/>
          <c:showBubbleSize val="0"/>
        </c:dLbls>
        <c:gapWidth val="150"/>
        <c:axId val="119623680"/>
        <c:axId val="119625216"/>
      </c:barChart>
      <c:catAx>
        <c:axId val="119623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ru-RU"/>
          </a:p>
        </c:txPr>
        <c:crossAx val="119625216"/>
        <c:crosses val="autoZero"/>
        <c:auto val="1"/>
        <c:lblAlgn val="ctr"/>
        <c:lblOffset val="100"/>
        <c:noMultiLvlLbl val="0"/>
      </c:catAx>
      <c:valAx>
        <c:axId val="119625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vert="horz"/>
          <a:lstStyle/>
          <a:p>
            <a:pPr>
              <a:defRPr/>
            </a:pPr>
            <a:endParaRPr lang="ru-RU"/>
          </a:p>
        </c:txPr>
        <c:crossAx val="11962368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1200"/>
      </a:pPr>
      <a:endParaRPr lang="ru-RU"/>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888"/>
          </a:xfrm>
          <a:prstGeom prst="rect">
            <a:avLst/>
          </a:prstGeom>
        </p:spPr>
        <p:txBody>
          <a:bodyPr vert="horz" lIns="91106" tIns="45553" rIns="91106" bIns="45553"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850443" y="0"/>
            <a:ext cx="2945659" cy="496888"/>
          </a:xfrm>
          <a:prstGeom prst="rect">
            <a:avLst/>
          </a:prstGeom>
        </p:spPr>
        <p:txBody>
          <a:bodyPr vert="horz" lIns="91106" tIns="45553" rIns="91106" bIns="45553" rtlCol="0"/>
          <a:lstStyle>
            <a:lvl1pPr algn="r">
              <a:defRPr sz="1200">
                <a:latin typeface="Arial" charset="0"/>
                <a:cs typeface="Arial" charset="0"/>
              </a:defRPr>
            </a:lvl1pPr>
          </a:lstStyle>
          <a:p>
            <a:pPr>
              <a:defRPr/>
            </a:pPr>
            <a:fld id="{FEC70285-FA83-4915-B675-A5ACCA7A7D73}" type="datetimeFigureOut">
              <a:rPr lang="en-US"/>
              <a:pPr>
                <a:defRPr/>
              </a:pPr>
              <a:t>4/19/2017</a:t>
            </a:fld>
            <a:endParaRPr lang="en-US"/>
          </a:p>
        </p:txBody>
      </p:sp>
      <p:sp>
        <p:nvSpPr>
          <p:cNvPr id="4" name="Footer Placeholder 3"/>
          <p:cNvSpPr>
            <a:spLocks noGrp="1"/>
          </p:cNvSpPr>
          <p:nvPr>
            <p:ph type="ftr" sz="quarter" idx="2"/>
          </p:nvPr>
        </p:nvSpPr>
        <p:spPr>
          <a:xfrm>
            <a:off x="0" y="9428164"/>
            <a:ext cx="2945659" cy="496887"/>
          </a:xfrm>
          <a:prstGeom prst="rect">
            <a:avLst/>
          </a:prstGeom>
        </p:spPr>
        <p:txBody>
          <a:bodyPr vert="horz" lIns="91106" tIns="45553" rIns="91106" bIns="45553" rtlCol="0" anchor="b"/>
          <a:lstStyle>
            <a:lvl1pPr algn="l">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850443" y="9428164"/>
            <a:ext cx="2945659" cy="496887"/>
          </a:xfrm>
          <a:prstGeom prst="rect">
            <a:avLst/>
          </a:prstGeom>
        </p:spPr>
        <p:txBody>
          <a:bodyPr vert="horz" wrap="square" lIns="91106" tIns="45553" rIns="91106" bIns="45553" numCol="1" anchor="b" anchorCtr="0" compatLnSpc="1">
            <a:prstTxWarp prst="textNoShape">
              <a:avLst/>
            </a:prstTxWarp>
          </a:bodyPr>
          <a:lstStyle>
            <a:lvl1pPr algn="r">
              <a:defRPr sz="1200"/>
            </a:lvl1pPr>
          </a:lstStyle>
          <a:p>
            <a:fld id="{60642D76-E1DC-4466-B93B-3844112C08D5}" type="slidenum">
              <a:rPr lang="en-US" altLang="en-US"/>
              <a:pPr/>
              <a:t>‹#›</a:t>
            </a:fld>
            <a:endParaRPr lang="en-US" altLang="en-US"/>
          </a:p>
        </p:txBody>
      </p:sp>
    </p:spTree>
    <p:extLst>
      <p:ext uri="{BB962C8B-B14F-4D97-AF65-F5344CB8AC3E}">
        <p14:creationId xmlns:p14="http://schemas.microsoft.com/office/powerpoint/2010/main" val="29458936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888"/>
          </a:xfrm>
          <a:prstGeom prst="rect">
            <a:avLst/>
          </a:prstGeom>
        </p:spPr>
        <p:txBody>
          <a:bodyPr vert="horz" lIns="91106" tIns="45553" rIns="91106" bIns="45553" rtlCol="0"/>
          <a:lstStyle>
            <a:lvl1pPr algn="l" eaLnBrk="1" fontAlgn="auto" hangingPunct="1">
              <a:spcBef>
                <a:spcPts val="0"/>
              </a:spcBef>
              <a:spcAft>
                <a:spcPts val="0"/>
              </a:spcAft>
              <a:defRPr sz="1200">
                <a:latin typeface="+mn-lt"/>
                <a:cs typeface="+mn-cs"/>
              </a:defRPr>
            </a:lvl1pPr>
          </a:lstStyle>
          <a:p>
            <a:pPr>
              <a:defRPr/>
            </a:pPr>
            <a:endParaRPr lang="ro-RO"/>
          </a:p>
        </p:txBody>
      </p:sp>
      <p:sp>
        <p:nvSpPr>
          <p:cNvPr id="3" name="Date Placeholder 2"/>
          <p:cNvSpPr>
            <a:spLocks noGrp="1"/>
          </p:cNvSpPr>
          <p:nvPr>
            <p:ph type="dt" idx="1"/>
          </p:nvPr>
        </p:nvSpPr>
        <p:spPr>
          <a:xfrm>
            <a:off x="3850443" y="0"/>
            <a:ext cx="2945659" cy="496888"/>
          </a:xfrm>
          <a:prstGeom prst="rect">
            <a:avLst/>
          </a:prstGeom>
        </p:spPr>
        <p:txBody>
          <a:bodyPr vert="horz" lIns="91106" tIns="45553" rIns="91106" bIns="45553" rtlCol="0"/>
          <a:lstStyle>
            <a:lvl1pPr algn="r" eaLnBrk="1" fontAlgn="auto" hangingPunct="1">
              <a:spcBef>
                <a:spcPts val="0"/>
              </a:spcBef>
              <a:spcAft>
                <a:spcPts val="0"/>
              </a:spcAft>
              <a:defRPr sz="1200">
                <a:latin typeface="+mn-lt"/>
                <a:cs typeface="+mn-cs"/>
              </a:defRPr>
            </a:lvl1pPr>
          </a:lstStyle>
          <a:p>
            <a:pPr>
              <a:defRPr/>
            </a:pPr>
            <a:fld id="{EA4839A5-699E-4BCF-9DB8-A332E1501CE5}" type="datetimeFigureOut">
              <a:rPr lang="ro-RO"/>
              <a:pPr>
                <a:defRPr/>
              </a:pPr>
              <a:t>19.04.2017</a:t>
            </a:fld>
            <a:endParaRPr lang="ro-RO"/>
          </a:p>
        </p:txBody>
      </p:sp>
      <p:sp>
        <p:nvSpPr>
          <p:cNvPr id="4" name="Slide Image Placeholder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106" tIns="45553" rIns="91106" bIns="45553" rtlCol="0" anchor="ctr"/>
          <a:lstStyle/>
          <a:p>
            <a:pPr lvl="0"/>
            <a:endParaRPr lang="ro-RO" noProof="0"/>
          </a:p>
        </p:txBody>
      </p:sp>
      <p:sp>
        <p:nvSpPr>
          <p:cNvPr id="5" name="Notes Placeholder 4"/>
          <p:cNvSpPr>
            <a:spLocks noGrp="1"/>
          </p:cNvSpPr>
          <p:nvPr>
            <p:ph type="body" sz="quarter" idx="3"/>
          </p:nvPr>
        </p:nvSpPr>
        <p:spPr>
          <a:xfrm>
            <a:off x="679768" y="4714876"/>
            <a:ext cx="5438140" cy="4467225"/>
          </a:xfrm>
          <a:prstGeom prst="rect">
            <a:avLst/>
          </a:prstGeom>
        </p:spPr>
        <p:txBody>
          <a:bodyPr vert="horz" lIns="91106" tIns="45553" rIns="91106" bIns="45553"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ro-RO" noProof="0"/>
          </a:p>
        </p:txBody>
      </p:sp>
      <p:sp>
        <p:nvSpPr>
          <p:cNvPr id="6" name="Footer Placeholder 5"/>
          <p:cNvSpPr>
            <a:spLocks noGrp="1"/>
          </p:cNvSpPr>
          <p:nvPr>
            <p:ph type="ftr" sz="quarter" idx="4"/>
          </p:nvPr>
        </p:nvSpPr>
        <p:spPr>
          <a:xfrm>
            <a:off x="0" y="9428164"/>
            <a:ext cx="2945659" cy="496887"/>
          </a:xfrm>
          <a:prstGeom prst="rect">
            <a:avLst/>
          </a:prstGeom>
        </p:spPr>
        <p:txBody>
          <a:bodyPr vert="horz" lIns="91106" tIns="45553" rIns="91106" bIns="45553" rtlCol="0" anchor="b"/>
          <a:lstStyle>
            <a:lvl1pPr algn="l" eaLnBrk="1" fontAlgn="auto" hangingPunct="1">
              <a:spcBef>
                <a:spcPts val="0"/>
              </a:spcBef>
              <a:spcAft>
                <a:spcPts val="0"/>
              </a:spcAft>
              <a:defRPr sz="1200">
                <a:latin typeface="+mn-lt"/>
                <a:cs typeface="+mn-cs"/>
              </a:defRPr>
            </a:lvl1pPr>
          </a:lstStyle>
          <a:p>
            <a:pPr>
              <a:defRPr/>
            </a:pPr>
            <a:endParaRPr lang="ro-RO"/>
          </a:p>
        </p:txBody>
      </p:sp>
      <p:sp>
        <p:nvSpPr>
          <p:cNvPr id="7" name="Slide Number Placeholder 6"/>
          <p:cNvSpPr>
            <a:spLocks noGrp="1"/>
          </p:cNvSpPr>
          <p:nvPr>
            <p:ph type="sldNum" sz="quarter" idx="5"/>
          </p:nvPr>
        </p:nvSpPr>
        <p:spPr>
          <a:xfrm>
            <a:off x="3850443" y="9428164"/>
            <a:ext cx="2945659" cy="496887"/>
          </a:xfrm>
          <a:prstGeom prst="rect">
            <a:avLst/>
          </a:prstGeom>
        </p:spPr>
        <p:txBody>
          <a:bodyPr vert="horz" wrap="square" lIns="91106" tIns="45553" rIns="91106" bIns="45553" numCol="1" anchor="b" anchorCtr="0" compatLnSpc="1">
            <a:prstTxWarp prst="textNoShape">
              <a:avLst/>
            </a:prstTxWarp>
          </a:bodyPr>
          <a:lstStyle>
            <a:lvl1pPr algn="r" eaLnBrk="1" hangingPunct="1">
              <a:defRPr sz="1200">
                <a:latin typeface="Calibri" panose="020F0502020204030204" pitchFamily="34" charset="0"/>
              </a:defRPr>
            </a:lvl1pPr>
          </a:lstStyle>
          <a:p>
            <a:fld id="{96D3C469-7486-4D36-AD68-0481A57668D5}" type="slidenum">
              <a:rPr lang="ro-RO" altLang="en-US"/>
              <a:pPr/>
              <a:t>‹#›</a:t>
            </a:fld>
            <a:endParaRPr lang="ro-RO" altLang="en-US"/>
          </a:p>
        </p:txBody>
      </p:sp>
    </p:spTree>
    <p:extLst>
      <p:ext uri="{BB962C8B-B14F-4D97-AF65-F5344CB8AC3E}">
        <p14:creationId xmlns:p14="http://schemas.microsoft.com/office/powerpoint/2010/main" val="30771594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oecd.org/broken_links/migration.htm"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www.oecd.org/dac/untied-aid/untyingaidofficialdevelopmentassistancecontractopportunities.htm"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xfrm>
            <a:off x="90488"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o-RO" altLang="en-US" dirty="0" smtClean="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0237" indent="-284707">
              <a:defRPr>
                <a:solidFill>
                  <a:schemeClr val="tx1"/>
                </a:solidFill>
                <a:latin typeface="Arial" panose="020B0604020202020204" pitchFamily="34" charset="0"/>
                <a:cs typeface="Arial" panose="020B0604020202020204" pitchFamily="34" charset="0"/>
              </a:defRPr>
            </a:lvl2pPr>
            <a:lvl3pPr marL="1138827" indent="-227765">
              <a:defRPr>
                <a:solidFill>
                  <a:schemeClr val="tx1"/>
                </a:solidFill>
                <a:latin typeface="Arial" panose="020B0604020202020204" pitchFamily="34" charset="0"/>
                <a:cs typeface="Arial" panose="020B0604020202020204" pitchFamily="34" charset="0"/>
              </a:defRPr>
            </a:lvl3pPr>
            <a:lvl4pPr marL="1594358" indent="-227765">
              <a:defRPr>
                <a:solidFill>
                  <a:schemeClr val="tx1"/>
                </a:solidFill>
                <a:latin typeface="Arial" panose="020B0604020202020204" pitchFamily="34" charset="0"/>
                <a:cs typeface="Arial" panose="020B0604020202020204" pitchFamily="34" charset="0"/>
              </a:defRPr>
            </a:lvl4pPr>
            <a:lvl5pPr marL="2049888" indent="-227765">
              <a:defRPr>
                <a:solidFill>
                  <a:schemeClr val="tx1"/>
                </a:solidFill>
                <a:latin typeface="Arial" panose="020B0604020202020204" pitchFamily="34" charset="0"/>
                <a:cs typeface="Arial" panose="020B0604020202020204" pitchFamily="34" charset="0"/>
              </a:defRPr>
            </a:lvl5pPr>
            <a:lvl6pPr marL="2505419"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60950"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6480"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2012"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2401A8F-8843-459A-BCEB-3E55E19BBF82}" type="slidenum">
              <a:rPr lang="ro-RO" altLang="en-US">
                <a:latin typeface="Calibri" panose="020F0502020204030204" pitchFamily="34" charset="0"/>
              </a:rPr>
              <a:pPr/>
              <a:t>1</a:t>
            </a:fld>
            <a:endParaRPr lang="ro-RO" altLang="en-US" dirty="0">
              <a:latin typeface="Calibri" panose="020F0502020204030204" pitchFamily="34" charset="0"/>
            </a:endParaRPr>
          </a:p>
        </p:txBody>
      </p:sp>
    </p:spTree>
    <p:extLst>
      <p:ext uri="{BB962C8B-B14F-4D97-AF65-F5344CB8AC3E}">
        <p14:creationId xmlns:p14="http://schemas.microsoft.com/office/powerpoint/2010/main" val="10208270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xfrm>
            <a:off x="90488"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o-RO" altLang="en-US" dirty="0"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0237" indent="-284707">
              <a:defRPr>
                <a:solidFill>
                  <a:schemeClr val="tx1"/>
                </a:solidFill>
                <a:latin typeface="Arial" panose="020B0604020202020204" pitchFamily="34" charset="0"/>
                <a:cs typeface="Arial" panose="020B0604020202020204" pitchFamily="34" charset="0"/>
              </a:defRPr>
            </a:lvl2pPr>
            <a:lvl3pPr marL="1138827" indent="-227765">
              <a:defRPr>
                <a:solidFill>
                  <a:schemeClr val="tx1"/>
                </a:solidFill>
                <a:latin typeface="Arial" panose="020B0604020202020204" pitchFamily="34" charset="0"/>
                <a:cs typeface="Arial" panose="020B0604020202020204" pitchFamily="34" charset="0"/>
              </a:defRPr>
            </a:lvl3pPr>
            <a:lvl4pPr marL="1594358" indent="-227765">
              <a:defRPr>
                <a:solidFill>
                  <a:schemeClr val="tx1"/>
                </a:solidFill>
                <a:latin typeface="Arial" panose="020B0604020202020204" pitchFamily="34" charset="0"/>
                <a:cs typeface="Arial" panose="020B0604020202020204" pitchFamily="34" charset="0"/>
              </a:defRPr>
            </a:lvl4pPr>
            <a:lvl5pPr marL="2049888" indent="-227765">
              <a:defRPr>
                <a:solidFill>
                  <a:schemeClr val="tx1"/>
                </a:solidFill>
                <a:latin typeface="Arial" panose="020B0604020202020204" pitchFamily="34" charset="0"/>
                <a:cs typeface="Arial" panose="020B0604020202020204" pitchFamily="34" charset="0"/>
              </a:defRPr>
            </a:lvl5pPr>
            <a:lvl6pPr marL="2505419"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60950"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6480"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2012"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76C4FC8-539A-4E5E-8F57-8D6F3528FF34}" type="slidenum">
              <a:rPr lang="ro-RO" altLang="en-US">
                <a:latin typeface="Calibri" panose="020F0502020204030204" pitchFamily="34" charset="0"/>
              </a:rPr>
              <a:pPr/>
              <a:t>2</a:t>
            </a:fld>
            <a:endParaRPr lang="ro-RO" altLang="en-US" dirty="0">
              <a:latin typeface="Calibri" panose="020F0502020204030204" pitchFamily="34" charset="0"/>
            </a:endParaRPr>
          </a:p>
        </p:txBody>
      </p:sp>
    </p:spTree>
    <p:extLst>
      <p:ext uri="{BB962C8B-B14F-4D97-AF65-F5344CB8AC3E}">
        <p14:creationId xmlns:p14="http://schemas.microsoft.com/office/powerpoint/2010/main" val="34330907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6D3C469-7486-4D36-AD68-0481A57668D5}" type="slidenum">
              <a:rPr lang="ro-RO" altLang="en-US" smtClean="0"/>
              <a:pPr/>
              <a:t>3</a:t>
            </a:fld>
            <a:endParaRPr lang="ro-RO" altLang="en-US"/>
          </a:p>
        </p:txBody>
      </p:sp>
    </p:spTree>
    <p:extLst>
      <p:ext uri="{BB962C8B-B14F-4D97-AF65-F5344CB8AC3E}">
        <p14:creationId xmlns:p14="http://schemas.microsoft.com/office/powerpoint/2010/main" val="8754609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xfrm>
            <a:off x="90488"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0237" indent="-284707">
              <a:defRPr>
                <a:solidFill>
                  <a:schemeClr val="tx1"/>
                </a:solidFill>
                <a:latin typeface="Arial" panose="020B0604020202020204" pitchFamily="34" charset="0"/>
                <a:cs typeface="Arial" panose="020B0604020202020204" pitchFamily="34" charset="0"/>
              </a:defRPr>
            </a:lvl2pPr>
            <a:lvl3pPr marL="1138827" indent="-227765">
              <a:defRPr>
                <a:solidFill>
                  <a:schemeClr val="tx1"/>
                </a:solidFill>
                <a:latin typeface="Arial" panose="020B0604020202020204" pitchFamily="34" charset="0"/>
                <a:cs typeface="Arial" panose="020B0604020202020204" pitchFamily="34" charset="0"/>
              </a:defRPr>
            </a:lvl3pPr>
            <a:lvl4pPr marL="1594358" indent="-227765">
              <a:defRPr>
                <a:solidFill>
                  <a:schemeClr val="tx1"/>
                </a:solidFill>
                <a:latin typeface="Arial" panose="020B0604020202020204" pitchFamily="34" charset="0"/>
                <a:cs typeface="Arial" panose="020B0604020202020204" pitchFamily="34" charset="0"/>
              </a:defRPr>
            </a:lvl4pPr>
            <a:lvl5pPr marL="2049888" indent="-227765">
              <a:defRPr>
                <a:solidFill>
                  <a:schemeClr val="tx1"/>
                </a:solidFill>
                <a:latin typeface="Arial" panose="020B0604020202020204" pitchFamily="34" charset="0"/>
                <a:cs typeface="Arial" panose="020B0604020202020204" pitchFamily="34" charset="0"/>
              </a:defRPr>
            </a:lvl5pPr>
            <a:lvl6pPr marL="2505419"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60950"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6480"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2012"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EDC7EBC-9468-4C13-BB05-E764D211BF63}" type="slidenum">
              <a:rPr lang="ro-RO" altLang="en-US">
                <a:latin typeface="Calibri" panose="020F0502020204030204" pitchFamily="34" charset="0"/>
              </a:rPr>
              <a:pPr/>
              <a:t>4</a:t>
            </a:fld>
            <a:endParaRPr lang="ro-RO" altLang="en-US" dirty="0">
              <a:latin typeface="Calibri" panose="020F0502020204030204" pitchFamily="34" charset="0"/>
            </a:endParaRPr>
          </a:p>
        </p:txBody>
      </p:sp>
    </p:spTree>
    <p:extLst>
      <p:ext uri="{BB962C8B-B14F-4D97-AF65-F5344CB8AC3E}">
        <p14:creationId xmlns:p14="http://schemas.microsoft.com/office/powerpoint/2010/main" val="11154332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xfrm>
            <a:off x="90488"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o-RO" altLang="en-US" dirty="0" smtClean="0"/>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0237" indent="-284707">
              <a:defRPr>
                <a:solidFill>
                  <a:schemeClr val="tx1"/>
                </a:solidFill>
                <a:latin typeface="Arial" panose="020B0604020202020204" pitchFamily="34" charset="0"/>
                <a:cs typeface="Arial" panose="020B0604020202020204" pitchFamily="34" charset="0"/>
              </a:defRPr>
            </a:lvl2pPr>
            <a:lvl3pPr marL="1138827" indent="-227765">
              <a:defRPr>
                <a:solidFill>
                  <a:schemeClr val="tx1"/>
                </a:solidFill>
                <a:latin typeface="Arial" panose="020B0604020202020204" pitchFamily="34" charset="0"/>
                <a:cs typeface="Arial" panose="020B0604020202020204" pitchFamily="34" charset="0"/>
              </a:defRPr>
            </a:lvl3pPr>
            <a:lvl4pPr marL="1594358" indent="-227765">
              <a:defRPr>
                <a:solidFill>
                  <a:schemeClr val="tx1"/>
                </a:solidFill>
                <a:latin typeface="Arial" panose="020B0604020202020204" pitchFamily="34" charset="0"/>
                <a:cs typeface="Arial" panose="020B0604020202020204" pitchFamily="34" charset="0"/>
              </a:defRPr>
            </a:lvl4pPr>
            <a:lvl5pPr marL="2049888" indent="-227765">
              <a:defRPr>
                <a:solidFill>
                  <a:schemeClr val="tx1"/>
                </a:solidFill>
                <a:latin typeface="Arial" panose="020B0604020202020204" pitchFamily="34" charset="0"/>
                <a:cs typeface="Arial" panose="020B0604020202020204" pitchFamily="34" charset="0"/>
              </a:defRPr>
            </a:lvl5pPr>
            <a:lvl6pPr marL="2505419"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60950"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6480"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2012"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CB16222-B053-4BDC-B457-BDCBCFA4C8B5}" type="slidenum">
              <a:rPr lang="ro-RO" altLang="en-US">
                <a:latin typeface="Calibri" panose="020F0502020204030204" pitchFamily="34" charset="0"/>
              </a:rPr>
              <a:pPr/>
              <a:t>5</a:t>
            </a:fld>
            <a:endParaRPr lang="ro-RO" altLang="en-US" dirty="0">
              <a:latin typeface="Calibri" panose="020F0502020204030204" pitchFamily="34" charset="0"/>
            </a:endParaRPr>
          </a:p>
        </p:txBody>
      </p:sp>
    </p:spTree>
    <p:extLst>
      <p:ext uri="{BB962C8B-B14F-4D97-AF65-F5344CB8AC3E}">
        <p14:creationId xmlns:p14="http://schemas.microsoft.com/office/powerpoint/2010/main" val="1440028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smtClean="0">
                <a:solidFill>
                  <a:srgbClr val="333333"/>
                </a:solidFill>
                <a:effectLst/>
                <a:latin typeface="Helvetica Neue"/>
              </a:rPr>
              <a:t>Since its creation in 1961, the OECD </a:t>
            </a:r>
            <a:r>
              <a:rPr lang="en-US" b="0" i="0" u="sng" dirty="0" smtClean="0">
                <a:solidFill>
                  <a:srgbClr val="2973BD"/>
                </a:solidFill>
                <a:effectLst/>
                <a:latin typeface="Helvetica Neue"/>
                <a:hlinkClick r:id="rId3"/>
              </a:rPr>
              <a:t>Development Assistance Committee</a:t>
            </a:r>
            <a:r>
              <a:rPr lang="en-US" b="0" i="0" dirty="0" smtClean="0">
                <a:solidFill>
                  <a:srgbClr val="333333"/>
                </a:solidFill>
                <a:effectLst/>
                <a:latin typeface="Helvetica Neue"/>
              </a:rPr>
              <a:t> has worked to improve the effectiveness of its members’ aid efforts. One major issue has been whether aid should be freely available to buy goods and services from all countries (“untied aid”), or whether aid should be restricted to the procurement of goods and services from the donor country (“tied aid”).</a:t>
            </a:r>
          </a:p>
          <a:p>
            <a:pPr algn="l"/>
            <a:r>
              <a:rPr lang="en-US" b="0" i="0" dirty="0" smtClean="0">
                <a:solidFill>
                  <a:srgbClr val="333333"/>
                </a:solidFill>
                <a:effectLst/>
                <a:latin typeface="Helvetica Neue"/>
              </a:rPr>
              <a:t> Work culminated in a Recommendation to Untie Official Development Assistance to the Least Developed Countries (DAC High Level Meeting, April 2001).</a:t>
            </a:r>
          </a:p>
          <a:p>
            <a:pPr algn="l"/>
            <a:r>
              <a:rPr lang="en-US" b="0" i="0" dirty="0" smtClean="0">
                <a:solidFill>
                  <a:srgbClr val="333333"/>
                </a:solidFill>
                <a:effectLst/>
                <a:latin typeface="Helvetica Neue"/>
              </a:rPr>
              <a:t> The objectives of this recommendation are to:</a:t>
            </a:r>
          </a:p>
          <a:p>
            <a:pPr algn="l">
              <a:buFont typeface="Arial" panose="020B0604020202020204" pitchFamily="34" charset="0"/>
              <a:buChar char="•"/>
            </a:pPr>
            <a:r>
              <a:rPr lang="en-US" b="0" i="0" dirty="0" smtClean="0">
                <a:solidFill>
                  <a:srgbClr val="333333"/>
                </a:solidFill>
                <a:effectLst/>
                <a:latin typeface="Helvetica Neue"/>
              </a:rPr>
              <a:t>untied ODA to the least developed countries to the greatest extent possible</a:t>
            </a:r>
          </a:p>
          <a:p>
            <a:pPr algn="l">
              <a:buFont typeface="Arial" panose="020B0604020202020204" pitchFamily="34" charset="0"/>
              <a:buChar char="•"/>
            </a:pPr>
            <a:r>
              <a:rPr lang="en-US" b="0" i="0" dirty="0" smtClean="0">
                <a:solidFill>
                  <a:srgbClr val="333333"/>
                </a:solidFill>
                <a:effectLst/>
                <a:latin typeface="Helvetica Neue"/>
              </a:rPr>
              <a:t>promote and ensure adequate ODA flows, in particular to the least developed countries</a:t>
            </a:r>
          </a:p>
          <a:p>
            <a:pPr algn="l">
              <a:buFont typeface="Arial" panose="020B0604020202020204" pitchFamily="34" charset="0"/>
              <a:buChar char="•"/>
            </a:pPr>
            <a:r>
              <a:rPr lang="en-US" b="0" i="0" dirty="0" smtClean="0">
                <a:solidFill>
                  <a:srgbClr val="333333"/>
                </a:solidFill>
                <a:effectLst/>
                <a:latin typeface="Helvetica Neue"/>
              </a:rPr>
              <a:t>achieve balanced efforts among DAC Members in untying aid</a:t>
            </a:r>
          </a:p>
          <a:p>
            <a:pPr algn="l"/>
            <a:r>
              <a:rPr lang="en-US" b="0" i="0" dirty="0" smtClean="0">
                <a:solidFill>
                  <a:srgbClr val="333333"/>
                </a:solidFill>
                <a:effectLst/>
                <a:latin typeface="Helvetica Neue"/>
              </a:rPr>
              <a:t>The recommendation calls upon donors to make developing countries responsible for procurement. A list of untied official development assistance </a:t>
            </a:r>
            <a:r>
              <a:rPr lang="en-US" b="0" i="0" u="sng" dirty="0" smtClean="0">
                <a:solidFill>
                  <a:srgbClr val="2973BD"/>
                </a:solidFill>
                <a:effectLst/>
                <a:latin typeface="Helvetica Neue"/>
                <a:hlinkClick r:id="rId4"/>
              </a:rPr>
              <a:t>contract opportunities</a:t>
            </a:r>
            <a:r>
              <a:rPr lang="en-US" b="0" i="0" dirty="0" smtClean="0">
                <a:solidFill>
                  <a:srgbClr val="333333"/>
                </a:solidFill>
                <a:effectLst/>
                <a:latin typeface="Helvetica Neue"/>
              </a:rPr>
              <a:t> allows the private sector to compete for aid-funded contracts.</a:t>
            </a:r>
          </a:p>
          <a:p>
            <a:endParaRPr lang="en-US" dirty="0"/>
          </a:p>
        </p:txBody>
      </p:sp>
      <p:sp>
        <p:nvSpPr>
          <p:cNvPr id="4" name="Slide Number Placeholder 3"/>
          <p:cNvSpPr>
            <a:spLocks noGrp="1"/>
          </p:cNvSpPr>
          <p:nvPr>
            <p:ph type="sldNum" sz="quarter" idx="10"/>
          </p:nvPr>
        </p:nvSpPr>
        <p:spPr/>
        <p:txBody>
          <a:bodyPr/>
          <a:lstStyle/>
          <a:p>
            <a:fld id="{96D3C469-7486-4D36-AD68-0481A57668D5}" type="slidenum">
              <a:rPr lang="ro-RO" altLang="en-US" smtClean="0"/>
              <a:pPr/>
              <a:t>6</a:t>
            </a:fld>
            <a:endParaRPr lang="ro-RO" altLang="en-US" dirty="0"/>
          </a:p>
        </p:txBody>
      </p:sp>
    </p:spTree>
    <p:extLst>
      <p:ext uri="{BB962C8B-B14F-4D97-AF65-F5344CB8AC3E}">
        <p14:creationId xmlns:p14="http://schemas.microsoft.com/office/powerpoint/2010/main" val="2255246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6D3C469-7486-4D36-AD68-0481A57668D5}" type="slidenum">
              <a:rPr lang="ro-RO" altLang="en-US" smtClean="0"/>
              <a:pPr/>
              <a:t>7</a:t>
            </a:fld>
            <a:endParaRPr lang="ro-RO" altLang="en-US"/>
          </a:p>
        </p:txBody>
      </p:sp>
    </p:spTree>
    <p:extLst>
      <p:ext uri="{BB962C8B-B14F-4D97-AF65-F5344CB8AC3E}">
        <p14:creationId xmlns:p14="http://schemas.microsoft.com/office/powerpoint/2010/main" val="2856488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xfrm>
            <a:off x="90488"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o-RO" altLang="en-US" dirty="0" smtClean="0"/>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0237" indent="-284707">
              <a:defRPr>
                <a:solidFill>
                  <a:schemeClr val="tx1"/>
                </a:solidFill>
                <a:latin typeface="Arial" panose="020B0604020202020204" pitchFamily="34" charset="0"/>
                <a:cs typeface="Arial" panose="020B0604020202020204" pitchFamily="34" charset="0"/>
              </a:defRPr>
            </a:lvl2pPr>
            <a:lvl3pPr marL="1138827" indent="-227765">
              <a:defRPr>
                <a:solidFill>
                  <a:schemeClr val="tx1"/>
                </a:solidFill>
                <a:latin typeface="Arial" panose="020B0604020202020204" pitchFamily="34" charset="0"/>
                <a:cs typeface="Arial" panose="020B0604020202020204" pitchFamily="34" charset="0"/>
              </a:defRPr>
            </a:lvl3pPr>
            <a:lvl4pPr marL="1594358" indent="-227765">
              <a:defRPr>
                <a:solidFill>
                  <a:schemeClr val="tx1"/>
                </a:solidFill>
                <a:latin typeface="Arial" panose="020B0604020202020204" pitchFamily="34" charset="0"/>
                <a:cs typeface="Arial" panose="020B0604020202020204" pitchFamily="34" charset="0"/>
              </a:defRPr>
            </a:lvl4pPr>
            <a:lvl5pPr marL="2049888" indent="-227765">
              <a:defRPr>
                <a:solidFill>
                  <a:schemeClr val="tx1"/>
                </a:solidFill>
                <a:latin typeface="Arial" panose="020B0604020202020204" pitchFamily="34" charset="0"/>
                <a:cs typeface="Arial" panose="020B0604020202020204" pitchFamily="34" charset="0"/>
              </a:defRPr>
            </a:lvl5pPr>
            <a:lvl6pPr marL="2505419"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60950"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6480"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2012"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D86D468-3947-4253-B2CE-CB56B2FDA30C}" type="slidenum">
              <a:rPr lang="ro-RO" altLang="en-US">
                <a:latin typeface="Calibri" panose="020F0502020204030204" pitchFamily="34" charset="0"/>
              </a:rPr>
              <a:pPr/>
              <a:t>8</a:t>
            </a:fld>
            <a:endParaRPr lang="ro-RO" altLang="en-US" dirty="0">
              <a:latin typeface="Calibri" panose="020F0502020204030204" pitchFamily="34" charset="0"/>
            </a:endParaRPr>
          </a:p>
        </p:txBody>
      </p:sp>
    </p:spTree>
    <p:extLst>
      <p:ext uri="{BB962C8B-B14F-4D97-AF65-F5344CB8AC3E}">
        <p14:creationId xmlns:p14="http://schemas.microsoft.com/office/powerpoint/2010/main" val="36359099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xfrm>
            <a:off x="90488"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o-RO" altLang="en-US" dirty="0" smtClean="0"/>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0237" indent="-284707">
              <a:defRPr>
                <a:solidFill>
                  <a:schemeClr val="tx1"/>
                </a:solidFill>
                <a:latin typeface="Arial" panose="020B0604020202020204" pitchFamily="34" charset="0"/>
                <a:cs typeface="Arial" panose="020B0604020202020204" pitchFamily="34" charset="0"/>
              </a:defRPr>
            </a:lvl2pPr>
            <a:lvl3pPr marL="1138827" indent="-227765">
              <a:defRPr>
                <a:solidFill>
                  <a:schemeClr val="tx1"/>
                </a:solidFill>
                <a:latin typeface="Arial" panose="020B0604020202020204" pitchFamily="34" charset="0"/>
                <a:cs typeface="Arial" panose="020B0604020202020204" pitchFamily="34" charset="0"/>
              </a:defRPr>
            </a:lvl3pPr>
            <a:lvl4pPr marL="1594358" indent="-227765">
              <a:defRPr>
                <a:solidFill>
                  <a:schemeClr val="tx1"/>
                </a:solidFill>
                <a:latin typeface="Arial" panose="020B0604020202020204" pitchFamily="34" charset="0"/>
                <a:cs typeface="Arial" panose="020B0604020202020204" pitchFamily="34" charset="0"/>
              </a:defRPr>
            </a:lvl4pPr>
            <a:lvl5pPr marL="2049888" indent="-227765">
              <a:defRPr>
                <a:solidFill>
                  <a:schemeClr val="tx1"/>
                </a:solidFill>
                <a:latin typeface="Arial" panose="020B0604020202020204" pitchFamily="34" charset="0"/>
                <a:cs typeface="Arial" panose="020B0604020202020204" pitchFamily="34" charset="0"/>
              </a:defRPr>
            </a:lvl5pPr>
            <a:lvl6pPr marL="2505419"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60950"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6480"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2012"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D59CC33-75AE-40B7-9C84-0F0B8214416B}" type="slidenum">
              <a:rPr lang="ro-RO" altLang="en-US">
                <a:latin typeface="Calibri" panose="020F0502020204030204" pitchFamily="34" charset="0"/>
              </a:rPr>
              <a:pPr/>
              <a:t>9</a:t>
            </a:fld>
            <a:endParaRPr lang="ro-RO" altLang="en-US" dirty="0">
              <a:latin typeface="Calibri" panose="020F0502020204030204" pitchFamily="34" charset="0"/>
            </a:endParaRPr>
          </a:p>
        </p:txBody>
      </p:sp>
    </p:spTree>
    <p:extLst>
      <p:ext uri="{BB962C8B-B14F-4D97-AF65-F5344CB8AC3E}">
        <p14:creationId xmlns:p14="http://schemas.microsoft.com/office/powerpoint/2010/main" val="16702487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xfrm>
            <a:off x="90488"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o-RO" altLang="en-US" dirty="0" smtClean="0"/>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0237" indent="-284707">
              <a:defRPr>
                <a:solidFill>
                  <a:schemeClr val="tx1"/>
                </a:solidFill>
                <a:latin typeface="Arial" panose="020B0604020202020204" pitchFamily="34" charset="0"/>
                <a:cs typeface="Arial" panose="020B0604020202020204" pitchFamily="34" charset="0"/>
              </a:defRPr>
            </a:lvl2pPr>
            <a:lvl3pPr marL="1138827" indent="-227765">
              <a:defRPr>
                <a:solidFill>
                  <a:schemeClr val="tx1"/>
                </a:solidFill>
                <a:latin typeface="Arial" panose="020B0604020202020204" pitchFamily="34" charset="0"/>
                <a:cs typeface="Arial" panose="020B0604020202020204" pitchFamily="34" charset="0"/>
              </a:defRPr>
            </a:lvl3pPr>
            <a:lvl4pPr marL="1594358" indent="-227765">
              <a:defRPr>
                <a:solidFill>
                  <a:schemeClr val="tx1"/>
                </a:solidFill>
                <a:latin typeface="Arial" panose="020B0604020202020204" pitchFamily="34" charset="0"/>
                <a:cs typeface="Arial" panose="020B0604020202020204" pitchFamily="34" charset="0"/>
              </a:defRPr>
            </a:lvl4pPr>
            <a:lvl5pPr marL="2049888" indent="-227765">
              <a:defRPr>
                <a:solidFill>
                  <a:schemeClr val="tx1"/>
                </a:solidFill>
                <a:latin typeface="Arial" panose="020B0604020202020204" pitchFamily="34" charset="0"/>
                <a:cs typeface="Arial" panose="020B0604020202020204" pitchFamily="34" charset="0"/>
              </a:defRPr>
            </a:lvl5pPr>
            <a:lvl6pPr marL="2505419"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60950"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6480"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2012"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45611CA-CA1B-4B02-848F-02E4FEE15E81}" type="slidenum">
              <a:rPr lang="ro-RO" altLang="en-US">
                <a:latin typeface="Calibri" panose="020F0502020204030204" pitchFamily="34" charset="0"/>
              </a:rPr>
              <a:pPr/>
              <a:t>10</a:t>
            </a:fld>
            <a:endParaRPr lang="ro-RO" altLang="en-US" dirty="0">
              <a:latin typeface="Calibri" panose="020F0502020204030204" pitchFamily="34" charset="0"/>
            </a:endParaRPr>
          </a:p>
        </p:txBody>
      </p:sp>
    </p:spTree>
    <p:extLst>
      <p:ext uri="{BB962C8B-B14F-4D97-AF65-F5344CB8AC3E}">
        <p14:creationId xmlns:p14="http://schemas.microsoft.com/office/powerpoint/2010/main" val="24339190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xfrm>
            <a:off x="90488"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o-RO" altLang="en-US" dirty="0" smtClean="0"/>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0237" indent="-284707">
              <a:defRPr>
                <a:solidFill>
                  <a:schemeClr val="tx1"/>
                </a:solidFill>
                <a:latin typeface="Arial" panose="020B0604020202020204" pitchFamily="34" charset="0"/>
                <a:cs typeface="Arial" panose="020B0604020202020204" pitchFamily="34" charset="0"/>
              </a:defRPr>
            </a:lvl2pPr>
            <a:lvl3pPr marL="1138827" indent="-227765">
              <a:defRPr>
                <a:solidFill>
                  <a:schemeClr val="tx1"/>
                </a:solidFill>
                <a:latin typeface="Arial" panose="020B0604020202020204" pitchFamily="34" charset="0"/>
                <a:cs typeface="Arial" panose="020B0604020202020204" pitchFamily="34" charset="0"/>
              </a:defRPr>
            </a:lvl3pPr>
            <a:lvl4pPr marL="1594358" indent="-227765">
              <a:defRPr>
                <a:solidFill>
                  <a:schemeClr val="tx1"/>
                </a:solidFill>
                <a:latin typeface="Arial" panose="020B0604020202020204" pitchFamily="34" charset="0"/>
                <a:cs typeface="Arial" panose="020B0604020202020204" pitchFamily="34" charset="0"/>
              </a:defRPr>
            </a:lvl4pPr>
            <a:lvl5pPr marL="2049888" indent="-227765">
              <a:defRPr>
                <a:solidFill>
                  <a:schemeClr val="tx1"/>
                </a:solidFill>
                <a:latin typeface="Arial" panose="020B0604020202020204" pitchFamily="34" charset="0"/>
                <a:cs typeface="Arial" panose="020B0604020202020204" pitchFamily="34" charset="0"/>
              </a:defRPr>
            </a:lvl5pPr>
            <a:lvl6pPr marL="2505419"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60950"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6480"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2012"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02B7F5E-54D9-4086-966D-61FC1312DB24}" type="slidenum">
              <a:rPr lang="ro-RO" altLang="en-US">
                <a:latin typeface="Calibri" panose="020F0502020204030204" pitchFamily="34" charset="0"/>
              </a:rPr>
              <a:pPr/>
              <a:t>11</a:t>
            </a:fld>
            <a:endParaRPr lang="ro-RO" altLang="en-US" dirty="0">
              <a:latin typeface="Calibri" panose="020F0502020204030204" pitchFamily="34" charset="0"/>
            </a:endParaRPr>
          </a:p>
        </p:txBody>
      </p:sp>
    </p:spTree>
    <p:extLst>
      <p:ext uri="{BB962C8B-B14F-4D97-AF65-F5344CB8AC3E}">
        <p14:creationId xmlns:p14="http://schemas.microsoft.com/office/powerpoint/2010/main" val="42699724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xfrm>
            <a:off x="90488"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o-RO" altLang="en-US" dirty="0" smtClean="0"/>
          </a:p>
        </p:txBody>
      </p:sp>
      <p:sp>
        <p:nvSpPr>
          <p:cNvPr id="440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0237" indent="-284707">
              <a:defRPr>
                <a:solidFill>
                  <a:schemeClr val="tx1"/>
                </a:solidFill>
                <a:latin typeface="Arial" panose="020B0604020202020204" pitchFamily="34" charset="0"/>
                <a:cs typeface="Arial" panose="020B0604020202020204" pitchFamily="34" charset="0"/>
              </a:defRPr>
            </a:lvl2pPr>
            <a:lvl3pPr marL="1138827" indent="-227765">
              <a:defRPr>
                <a:solidFill>
                  <a:schemeClr val="tx1"/>
                </a:solidFill>
                <a:latin typeface="Arial" panose="020B0604020202020204" pitchFamily="34" charset="0"/>
                <a:cs typeface="Arial" panose="020B0604020202020204" pitchFamily="34" charset="0"/>
              </a:defRPr>
            </a:lvl3pPr>
            <a:lvl4pPr marL="1594358" indent="-227765">
              <a:defRPr>
                <a:solidFill>
                  <a:schemeClr val="tx1"/>
                </a:solidFill>
                <a:latin typeface="Arial" panose="020B0604020202020204" pitchFamily="34" charset="0"/>
                <a:cs typeface="Arial" panose="020B0604020202020204" pitchFamily="34" charset="0"/>
              </a:defRPr>
            </a:lvl4pPr>
            <a:lvl5pPr marL="2049888" indent="-227765">
              <a:defRPr>
                <a:solidFill>
                  <a:schemeClr val="tx1"/>
                </a:solidFill>
                <a:latin typeface="Arial" panose="020B0604020202020204" pitchFamily="34" charset="0"/>
                <a:cs typeface="Arial" panose="020B0604020202020204" pitchFamily="34" charset="0"/>
              </a:defRPr>
            </a:lvl5pPr>
            <a:lvl6pPr marL="2505419"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60950"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6480"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2012"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EBFAB53-BBC4-496D-AB8B-DB471CCC1F75}" type="slidenum">
              <a:rPr lang="ro-RO" altLang="en-US">
                <a:latin typeface="Calibri" panose="020F0502020204030204" pitchFamily="34" charset="0"/>
              </a:rPr>
              <a:pPr/>
              <a:t>12</a:t>
            </a:fld>
            <a:endParaRPr lang="ro-RO" altLang="en-US" dirty="0">
              <a:latin typeface="Calibri" panose="020F0502020204030204" pitchFamily="34" charset="0"/>
            </a:endParaRPr>
          </a:p>
        </p:txBody>
      </p:sp>
    </p:spTree>
    <p:extLst>
      <p:ext uri="{BB962C8B-B14F-4D97-AF65-F5344CB8AC3E}">
        <p14:creationId xmlns:p14="http://schemas.microsoft.com/office/powerpoint/2010/main" val="34929247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xfrm>
            <a:off x="90488"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o-RO" altLang="en-US" dirty="0" smtClean="0"/>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0237" indent="-284707">
              <a:defRPr>
                <a:solidFill>
                  <a:schemeClr val="tx1"/>
                </a:solidFill>
                <a:latin typeface="Arial" panose="020B0604020202020204" pitchFamily="34" charset="0"/>
                <a:cs typeface="Arial" panose="020B0604020202020204" pitchFamily="34" charset="0"/>
              </a:defRPr>
            </a:lvl2pPr>
            <a:lvl3pPr marL="1138827" indent="-227765">
              <a:defRPr>
                <a:solidFill>
                  <a:schemeClr val="tx1"/>
                </a:solidFill>
                <a:latin typeface="Arial" panose="020B0604020202020204" pitchFamily="34" charset="0"/>
                <a:cs typeface="Arial" panose="020B0604020202020204" pitchFamily="34" charset="0"/>
              </a:defRPr>
            </a:lvl3pPr>
            <a:lvl4pPr marL="1594358" indent="-227765">
              <a:defRPr>
                <a:solidFill>
                  <a:schemeClr val="tx1"/>
                </a:solidFill>
                <a:latin typeface="Arial" panose="020B0604020202020204" pitchFamily="34" charset="0"/>
                <a:cs typeface="Arial" panose="020B0604020202020204" pitchFamily="34" charset="0"/>
              </a:defRPr>
            </a:lvl4pPr>
            <a:lvl5pPr marL="2049888" indent="-227765">
              <a:defRPr>
                <a:solidFill>
                  <a:schemeClr val="tx1"/>
                </a:solidFill>
                <a:latin typeface="Arial" panose="020B0604020202020204" pitchFamily="34" charset="0"/>
                <a:cs typeface="Arial" panose="020B0604020202020204" pitchFamily="34" charset="0"/>
              </a:defRPr>
            </a:lvl5pPr>
            <a:lvl6pPr marL="2505419"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60950"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6480"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2012"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2185AE3-EA63-41E2-9669-B498737DC72D}" type="slidenum">
              <a:rPr lang="ro-RO" altLang="en-US">
                <a:latin typeface="Calibri" panose="020F0502020204030204" pitchFamily="34" charset="0"/>
              </a:rPr>
              <a:pPr/>
              <a:t>13</a:t>
            </a:fld>
            <a:endParaRPr lang="ro-RO" altLang="en-US" dirty="0">
              <a:latin typeface="Calibri" panose="020F0502020204030204" pitchFamily="34" charset="0"/>
            </a:endParaRPr>
          </a:p>
        </p:txBody>
      </p:sp>
    </p:spTree>
    <p:extLst>
      <p:ext uri="{BB962C8B-B14F-4D97-AF65-F5344CB8AC3E}">
        <p14:creationId xmlns:p14="http://schemas.microsoft.com/office/powerpoint/2010/main" val="23469163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xfrm>
            <a:off x="90488"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o-RO" altLang="en-US" dirty="0" smtClean="0"/>
          </a:p>
        </p:txBody>
      </p:sp>
      <p:sp>
        <p:nvSpPr>
          <p:cNvPr id="460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0237" indent="-284707">
              <a:defRPr>
                <a:solidFill>
                  <a:schemeClr val="tx1"/>
                </a:solidFill>
                <a:latin typeface="Arial" panose="020B0604020202020204" pitchFamily="34" charset="0"/>
                <a:cs typeface="Arial" panose="020B0604020202020204" pitchFamily="34" charset="0"/>
              </a:defRPr>
            </a:lvl2pPr>
            <a:lvl3pPr marL="1138827" indent="-227765">
              <a:defRPr>
                <a:solidFill>
                  <a:schemeClr val="tx1"/>
                </a:solidFill>
                <a:latin typeface="Arial" panose="020B0604020202020204" pitchFamily="34" charset="0"/>
                <a:cs typeface="Arial" panose="020B0604020202020204" pitchFamily="34" charset="0"/>
              </a:defRPr>
            </a:lvl3pPr>
            <a:lvl4pPr marL="1594358" indent="-227765">
              <a:defRPr>
                <a:solidFill>
                  <a:schemeClr val="tx1"/>
                </a:solidFill>
                <a:latin typeface="Arial" panose="020B0604020202020204" pitchFamily="34" charset="0"/>
                <a:cs typeface="Arial" panose="020B0604020202020204" pitchFamily="34" charset="0"/>
              </a:defRPr>
            </a:lvl4pPr>
            <a:lvl5pPr marL="2049888" indent="-227765">
              <a:defRPr>
                <a:solidFill>
                  <a:schemeClr val="tx1"/>
                </a:solidFill>
                <a:latin typeface="Arial" panose="020B0604020202020204" pitchFamily="34" charset="0"/>
                <a:cs typeface="Arial" panose="020B0604020202020204" pitchFamily="34" charset="0"/>
              </a:defRPr>
            </a:lvl5pPr>
            <a:lvl6pPr marL="2505419"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60950"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6480"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2012"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1C42423-1812-4BDC-BFA2-E20B5D3C03C7}" type="slidenum">
              <a:rPr lang="ro-RO" altLang="en-US">
                <a:latin typeface="Calibri" panose="020F0502020204030204" pitchFamily="34" charset="0"/>
              </a:rPr>
              <a:pPr/>
              <a:t>14</a:t>
            </a:fld>
            <a:endParaRPr lang="ro-RO" altLang="en-US" dirty="0">
              <a:latin typeface="Calibri" panose="020F0502020204030204" pitchFamily="34" charset="0"/>
            </a:endParaRPr>
          </a:p>
        </p:txBody>
      </p:sp>
    </p:spTree>
    <p:extLst>
      <p:ext uri="{BB962C8B-B14F-4D97-AF65-F5344CB8AC3E}">
        <p14:creationId xmlns:p14="http://schemas.microsoft.com/office/powerpoint/2010/main" val="33766475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xfrm>
            <a:off x="90488"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o-RO" altLang="en-US" dirty="0" smtClean="0"/>
          </a:p>
        </p:txBody>
      </p:sp>
      <p:sp>
        <p:nvSpPr>
          <p:cNvPr id="471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0237" indent="-284707">
              <a:defRPr>
                <a:solidFill>
                  <a:schemeClr val="tx1"/>
                </a:solidFill>
                <a:latin typeface="Arial" panose="020B0604020202020204" pitchFamily="34" charset="0"/>
                <a:cs typeface="Arial" panose="020B0604020202020204" pitchFamily="34" charset="0"/>
              </a:defRPr>
            </a:lvl2pPr>
            <a:lvl3pPr marL="1138827" indent="-227765">
              <a:defRPr>
                <a:solidFill>
                  <a:schemeClr val="tx1"/>
                </a:solidFill>
                <a:latin typeface="Arial" panose="020B0604020202020204" pitchFamily="34" charset="0"/>
                <a:cs typeface="Arial" panose="020B0604020202020204" pitchFamily="34" charset="0"/>
              </a:defRPr>
            </a:lvl3pPr>
            <a:lvl4pPr marL="1594358" indent="-227765">
              <a:defRPr>
                <a:solidFill>
                  <a:schemeClr val="tx1"/>
                </a:solidFill>
                <a:latin typeface="Arial" panose="020B0604020202020204" pitchFamily="34" charset="0"/>
                <a:cs typeface="Arial" panose="020B0604020202020204" pitchFamily="34" charset="0"/>
              </a:defRPr>
            </a:lvl4pPr>
            <a:lvl5pPr marL="2049888" indent="-227765">
              <a:defRPr>
                <a:solidFill>
                  <a:schemeClr val="tx1"/>
                </a:solidFill>
                <a:latin typeface="Arial" panose="020B0604020202020204" pitchFamily="34" charset="0"/>
                <a:cs typeface="Arial" panose="020B0604020202020204" pitchFamily="34" charset="0"/>
              </a:defRPr>
            </a:lvl5pPr>
            <a:lvl6pPr marL="2505419"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60950"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6480"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2012"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E4D8C55-4D53-4E6D-9ABB-4F416170E901}" type="slidenum">
              <a:rPr lang="ro-RO" altLang="en-US">
                <a:latin typeface="Calibri" panose="020F0502020204030204" pitchFamily="34" charset="0"/>
              </a:rPr>
              <a:pPr/>
              <a:t>15</a:t>
            </a:fld>
            <a:endParaRPr lang="ro-RO" altLang="en-US" dirty="0">
              <a:latin typeface="Calibri" panose="020F0502020204030204" pitchFamily="34" charset="0"/>
            </a:endParaRPr>
          </a:p>
        </p:txBody>
      </p:sp>
    </p:spTree>
    <p:extLst>
      <p:ext uri="{BB962C8B-B14F-4D97-AF65-F5344CB8AC3E}">
        <p14:creationId xmlns:p14="http://schemas.microsoft.com/office/powerpoint/2010/main" val="29532363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xfrm>
            <a:off x="90488"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o-RO"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0237" indent="-284707">
              <a:defRPr>
                <a:solidFill>
                  <a:schemeClr val="tx1"/>
                </a:solidFill>
                <a:latin typeface="Arial" panose="020B0604020202020204" pitchFamily="34" charset="0"/>
                <a:cs typeface="Arial" panose="020B0604020202020204" pitchFamily="34" charset="0"/>
              </a:defRPr>
            </a:lvl2pPr>
            <a:lvl3pPr marL="1138827" indent="-227765">
              <a:defRPr>
                <a:solidFill>
                  <a:schemeClr val="tx1"/>
                </a:solidFill>
                <a:latin typeface="Arial" panose="020B0604020202020204" pitchFamily="34" charset="0"/>
                <a:cs typeface="Arial" panose="020B0604020202020204" pitchFamily="34" charset="0"/>
              </a:defRPr>
            </a:lvl3pPr>
            <a:lvl4pPr marL="1594358" indent="-227765">
              <a:defRPr>
                <a:solidFill>
                  <a:schemeClr val="tx1"/>
                </a:solidFill>
                <a:latin typeface="Arial" panose="020B0604020202020204" pitchFamily="34" charset="0"/>
                <a:cs typeface="Arial" panose="020B0604020202020204" pitchFamily="34" charset="0"/>
              </a:defRPr>
            </a:lvl4pPr>
            <a:lvl5pPr marL="2049888" indent="-227765">
              <a:defRPr>
                <a:solidFill>
                  <a:schemeClr val="tx1"/>
                </a:solidFill>
                <a:latin typeface="Arial" panose="020B0604020202020204" pitchFamily="34" charset="0"/>
                <a:cs typeface="Arial" panose="020B0604020202020204" pitchFamily="34" charset="0"/>
              </a:defRPr>
            </a:lvl5pPr>
            <a:lvl6pPr marL="2505419"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60950"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6480"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2012"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E00951E-5854-4E30-B671-7EADA3AA573D}" type="slidenum">
              <a:rPr lang="ro-RO" altLang="en-US">
                <a:latin typeface="Calibri" panose="020F0502020204030204" pitchFamily="34" charset="0"/>
              </a:rPr>
              <a:pPr/>
              <a:t>16</a:t>
            </a:fld>
            <a:endParaRPr lang="ro-RO" altLang="en-US" dirty="0">
              <a:latin typeface="Calibri" panose="020F0502020204030204" pitchFamily="34" charset="0"/>
            </a:endParaRPr>
          </a:p>
        </p:txBody>
      </p:sp>
    </p:spTree>
    <p:extLst>
      <p:ext uri="{BB962C8B-B14F-4D97-AF65-F5344CB8AC3E}">
        <p14:creationId xmlns:p14="http://schemas.microsoft.com/office/powerpoint/2010/main" val="12914337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xfrm>
            <a:off x="90488"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o-RO" altLang="en-US" dirty="0" smtClean="0"/>
          </a:p>
        </p:txBody>
      </p:sp>
      <p:sp>
        <p:nvSpPr>
          <p:cNvPr id="49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0237" indent="-284707">
              <a:defRPr>
                <a:solidFill>
                  <a:schemeClr val="tx1"/>
                </a:solidFill>
                <a:latin typeface="Arial" panose="020B0604020202020204" pitchFamily="34" charset="0"/>
                <a:cs typeface="Arial" panose="020B0604020202020204" pitchFamily="34" charset="0"/>
              </a:defRPr>
            </a:lvl2pPr>
            <a:lvl3pPr marL="1138827" indent="-227765">
              <a:defRPr>
                <a:solidFill>
                  <a:schemeClr val="tx1"/>
                </a:solidFill>
                <a:latin typeface="Arial" panose="020B0604020202020204" pitchFamily="34" charset="0"/>
                <a:cs typeface="Arial" panose="020B0604020202020204" pitchFamily="34" charset="0"/>
              </a:defRPr>
            </a:lvl3pPr>
            <a:lvl4pPr marL="1594358" indent="-227765">
              <a:defRPr>
                <a:solidFill>
                  <a:schemeClr val="tx1"/>
                </a:solidFill>
                <a:latin typeface="Arial" panose="020B0604020202020204" pitchFamily="34" charset="0"/>
                <a:cs typeface="Arial" panose="020B0604020202020204" pitchFamily="34" charset="0"/>
              </a:defRPr>
            </a:lvl4pPr>
            <a:lvl5pPr marL="2049888" indent="-227765">
              <a:defRPr>
                <a:solidFill>
                  <a:schemeClr val="tx1"/>
                </a:solidFill>
                <a:latin typeface="Arial" panose="020B0604020202020204" pitchFamily="34" charset="0"/>
                <a:cs typeface="Arial" panose="020B0604020202020204" pitchFamily="34" charset="0"/>
              </a:defRPr>
            </a:lvl5pPr>
            <a:lvl6pPr marL="2505419"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60950"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6480"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2012"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A35A504-C4F5-4116-BCEF-BBBF729CFD44}" type="slidenum">
              <a:rPr lang="ro-RO" altLang="en-US">
                <a:latin typeface="Calibri" panose="020F0502020204030204" pitchFamily="34" charset="0"/>
              </a:rPr>
              <a:pPr/>
              <a:t>17</a:t>
            </a:fld>
            <a:endParaRPr lang="ro-RO" altLang="en-US">
              <a:latin typeface="Calibri" panose="020F0502020204030204" pitchFamily="34" charset="0"/>
            </a:endParaRPr>
          </a:p>
        </p:txBody>
      </p:sp>
    </p:spTree>
    <p:extLst>
      <p:ext uri="{BB962C8B-B14F-4D97-AF65-F5344CB8AC3E}">
        <p14:creationId xmlns:p14="http://schemas.microsoft.com/office/powerpoint/2010/main" val="27041904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6D3C469-7486-4D36-AD68-0481A57668D5}" type="slidenum">
              <a:rPr lang="ro-RO" altLang="en-US" smtClean="0"/>
              <a:pPr/>
              <a:t>18</a:t>
            </a:fld>
            <a:endParaRPr lang="ro-RO" altLang="en-US"/>
          </a:p>
        </p:txBody>
      </p:sp>
    </p:spTree>
    <p:extLst>
      <p:ext uri="{BB962C8B-B14F-4D97-AF65-F5344CB8AC3E}">
        <p14:creationId xmlns:p14="http://schemas.microsoft.com/office/powerpoint/2010/main" val="1078359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6D3C469-7486-4D36-AD68-0481A57668D5}" type="slidenum">
              <a:rPr lang="ro-RO" altLang="en-US" smtClean="0"/>
              <a:pPr/>
              <a:t>19</a:t>
            </a:fld>
            <a:endParaRPr lang="ro-RO" altLang="en-US"/>
          </a:p>
        </p:txBody>
      </p:sp>
    </p:spTree>
    <p:extLst>
      <p:ext uri="{BB962C8B-B14F-4D97-AF65-F5344CB8AC3E}">
        <p14:creationId xmlns:p14="http://schemas.microsoft.com/office/powerpoint/2010/main" val="26404017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D3C469-7486-4D36-AD68-0481A57668D5}" type="slidenum">
              <a:rPr lang="ro-RO" altLang="en-US" smtClean="0"/>
              <a:pPr/>
              <a:t>20</a:t>
            </a:fld>
            <a:endParaRPr lang="ro-RO" altLang="en-US"/>
          </a:p>
        </p:txBody>
      </p:sp>
    </p:spTree>
    <p:extLst>
      <p:ext uri="{BB962C8B-B14F-4D97-AF65-F5344CB8AC3E}">
        <p14:creationId xmlns:p14="http://schemas.microsoft.com/office/powerpoint/2010/main" val="13684724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D3C469-7486-4D36-AD68-0481A57668D5}" type="slidenum">
              <a:rPr lang="ro-RO" altLang="en-US" smtClean="0"/>
              <a:pPr/>
              <a:t>21</a:t>
            </a:fld>
            <a:endParaRPr lang="ro-RO" altLang="en-US"/>
          </a:p>
        </p:txBody>
      </p:sp>
    </p:spTree>
    <p:extLst>
      <p:ext uri="{BB962C8B-B14F-4D97-AF65-F5344CB8AC3E}">
        <p14:creationId xmlns:p14="http://schemas.microsoft.com/office/powerpoint/2010/main" val="7006127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6D3C469-7486-4D36-AD68-0481A57668D5}" type="slidenum">
              <a:rPr lang="ro-RO" altLang="en-US" smtClean="0"/>
              <a:pPr/>
              <a:t>23</a:t>
            </a:fld>
            <a:endParaRPr lang="ro-RO" altLang="en-US"/>
          </a:p>
        </p:txBody>
      </p:sp>
    </p:spTree>
    <p:extLst>
      <p:ext uri="{BB962C8B-B14F-4D97-AF65-F5344CB8AC3E}">
        <p14:creationId xmlns:p14="http://schemas.microsoft.com/office/powerpoint/2010/main" val="2559740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D3C469-7486-4D36-AD68-0481A57668D5}" type="slidenum">
              <a:rPr lang="ro-RO" altLang="en-US" smtClean="0"/>
              <a:pPr/>
              <a:t>25</a:t>
            </a:fld>
            <a:endParaRPr lang="ro-RO" altLang="en-US"/>
          </a:p>
        </p:txBody>
      </p:sp>
    </p:spTree>
    <p:extLst>
      <p:ext uri="{BB962C8B-B14F-4D97-AF65-F5344CB8AC3E}">
        <p14:creationId xmlns:p14="http://schemas.microsoft.com/office/powerpoint/2010/main" val="25891539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96D3C469-7486-4D36-AD68-0481A57668D5}" type="slidenum">
              <a:rPr lang="ro-RO" altLang="en-US" smtClean="0"/>
              <a:pPr/>
              <a:t>26</a:t>
            </a:fld>
            <a:endParaRPr lang="ro-RO" altLang="en-US" dirty="0"/>
          </a:p>
        </p:txBody>
      </p:sp>
    </p:spTree>
    <p:extLst>
      <p:ext uri="{BB962C8B-B14F-4D97-AF65-F5344CB8AC3E}">
        <p14:creationId xmlns:p14="http://schemas.microsoft.com/office/powerpoint/2010/main" val="4639960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fr-FR" dirty="0"/>
          </a:p>
        </p:txBody>
      </p:sp>
      <p:sp>
        <p:nvSpPr>
          <p:cNvPr id="4" name="Номер слайда 3"/>
          <p:cNvSpPr>
            <a:spLocks noGrp="1"/>
          </p:cNvSpPr>
          <p:nvPr>
            <p:ph type="sldNum" sz="quarter" idx="10"/>
          </p:nvPr>
        </p:nvSpPr>
        <p:spPr/>
        <p:txBody>
          <a:bodyPr/>
          <a:lstStyle/>
          <a:p>
            <a:fld id="{96D3C469-7486-4D36-AD68-0481A57668D5}" type="slidenum">
              <a:rPr lang="ro-RO" altLang="en-US" smtClean="0"/>
              <a:pPr/>
              <a:t>27</a:t>
            </a:fld>
            <a:endParaRPr lang="ro-RO" altLang="en-US"/>
          </a:p>
        </p:txBody>
      </p:sp>
    </p:spTree>
    <p:extLst>
      <p:ext uri="{BB962C8B-B14F-4D97-AF65-F5344CB8AC3E}">
        <p14:creationId xmlns:p14="http://schemas.microsoft.com/office/powerpoint/2010/main" val="1388758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D3C469-7486-4D36-AD68-0481A57668D5}" type="slidenum">
              <a:rPr lang="ro-RO" altLang="en-US" smtClean="0"/>
              <a:pPr/>
              <a:t>28</a:t>
            </a:fld>
            <a:endParaRPr lang="ro-RO" altLang="en-US"/>
          </a:p>
        </p:txBody>
      </p:sp>
    </p:spTree>
    <p:extLst>
      <p:ext uri="{BB962C8B-B14F-4D97-AF65-F5344CB8AC3E}">
        <p14:creationId xmlns:p14="http://schemas.microsoft.com/office/powerpoint/2010/main" val="20655473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0"/>
              </a:spcAft>
            </a:pPr>
            <a:r>
              <a:rPr lang="en-GB" dirty="0">
                <a:latin typeface="Times New Roman"/>
                <a:ea typeface="Times New Roman"/>
              </a:rPr>
              <a:t>4 key principles:</a:t>
            </a:r>
            <a:endParaRPr lang="fr-FR" dirty="0">
              <a:latin typeface="Times New Roman"/>
              <a:ea typeface="Times New Roman"/>
            </a:endParaRPr>
          </a:p>
          <a:p>
            <a:pPr marL="341648" indent="-341648">
              <a:spcAft>
                <a:spcPts val="0"/>
              </a:spcAft>
              <a:buFont typeface="+mj-lt"/>
              <a:buAutoNum type="arabicPeriod"/>
            </a:pPr>
            <a:r>
              <a:rPr lang="en-GB" dirty="0">
                <a:latin typeface="Times New Roman"/>
                <a:ea typeface="Times New Roman"/>
              </a:rPr>
              <a:t>Ownership of development priorities</a:t>
            </a:r>
            <a:endParaRPr lang="fr-FR" dirty="0">
              <a:latin typeface="Times New Roman"/>
              <a:ea typeface="Times New Roman"/>
            </a:endParaRPr>
          </a:p>
          <a:p>
            <a:pPr marL="341648" indent="-341648">
              <a:spcAft>
                <a:spcPts val="0"/>
              </a:spcAft>
              <a:buFont typeface="+mj-lt"/>
              <a:buAutoNum type="arabicPeriod"/>
            </a:pPr>
            <a:r>
              <a:rPr lang="en-GB" dirty="0">
                <a:latin typeface="Times New Roman"/>
                <a:ea typeface="Times New Roman"/>
              </a:rPr>
              <a:t>Focus on results</a:t>
            </a:r>
            <a:endParaRPr lang="fr-FR" dirty="0">
              <a:latin typeface="Times New Roman"/>
              <a:ea typeface="Times New Roman"/>
            </a:endParaRPr>
          </a:p>
          <a:p>
            <a:pPr marL="341648" indent="-341648">
              <a:spcAft>
                <a:spcPts val="0"/>
              </a:spcAft>
              <a:buFont typeface="+mj-lt"/>
              <a:buAutoNum type="arabicPeriod"/>
            </a:pPr>
            <a:r>
              <a:rPr lang="en-GB" dirty="0">
                <a:latin typeface="Times New Roman"/>
                <a:ea typeface="Times New Roman"/>
              </a:rPr>
              <a:t>Inclusive development partnerships</a:t>
            </a:r>
            <a:endParaRPr lang="fr-FR" dirty="0">
              <a:latin typeface="Times New Roman"/>
              <a:ea typeface="Times New Roman"/>
            </a:endParaRPr>
          </a:p>
          <a:p>
            <a:pPr marL="341648" indent="-341648">
              <a:spcAft>
                <a:spcPts val="0"/>
              </a:spcAft>
              <a:buFont typeface="+mj-lt"/>
              <a:buAutoNum type="arabicPeriod"/>
            </a:pPr>
            <a:r>
              <a:rPr lang="en-GB" dirty="0">
                <a:latin typeface="Times New Roman"/>
                <a:ea typeface="Times New Roman"/>
              </a:rPr>
              <a:t>Transparency &amp; Accountability</a:t>
            </a:r>
            <a:endParaRPr lang="fr-FR" dirty="0">
              <a:latin typeface="Times New Roman"/>
              <a:ea typeface="Times New Roman"/>
            </a:endParaRPr>
          </a:p>
          <a:p>
            <a:pPr marL="455530">
              <a:spcAft>
                <a:spcPts val="0"/>
              </a:spcAft>
            </a:pPr>
            <a:r>
              <a:rPr lang="en-GB" dirty="0">
                <a:latin typeface="Times New Roman"/>
                <a:ea typeface="Times New Roman"/>
              </a:rPr>
              <a:t> </a:t>
            </a:r>
            <a:endParaRPr lang="fr-FR" dirty="0">
              <a:latin typeface="Times New Roman"/>
              <a:ea typeface="Times New Roman"/>
            </a:endParaRPr>
          </a:p>
          <a:p>
            <a:pPr marL="455530">
              <a:spcAft>
                <a:spcPts val="0"/>
              </a:spcAft>
            </a:pPr>
            <a:r>
              <a:rPr lang="en-GB" dirty="0">
                <a:latin typeface="Times New Roman"/>
                <a:ea typeface="Times New Roman"/>
              </a:rPr>
              <a:t> </a:t>
            </a:r>
            <a:endParaRPr lang="fr-FR" dirty="0">
              <a:latin typeface="Times New Roman"/>
              <a:ea typeface="Times New Roman"/>
            </a:endParaRPr>
          </a:p>
          <a:p>
            <a:pPr marL="455530">
              <a:spcAft>
                <a:spcPts val="0"/>
              </a:spcAft>
            </a:pPr>
            <a:r>
              <a:rPr lang="en-GB" dirty="0">
                <a:latin typeface="Times New Roman"/>
                <a:ea typeface="Times New Roman"/>
              </a:rPr>
              <a:t>10 indicators:</a:t>
            </a:r>
            <a:endParaRPr lang="fr-FR" dirty="0">
              <a:latin typeface="Times New Roman"/>
              <a:ea typeface="Times New Roman"/>
            </a:endParaRPr>
          </a:p>
          <a:p>
            <a:pPr marL="341648" indent="-341648">
              <a:spcAft>
                <a:spcPts val="0"/>
              </a:spcAft>
              <a:buFont typeface="+mj-lt"/>
              <a:buAutoNum type="arabicPeriod"/>
            </a:pPr>
            <a:r>
              <a:rPr lang="en-GB" dirty="0">
                <a:latin typeface="Times New Roman"/>
                <a:ea typeface="Times New Roman"/>
              </a:rPr>
              <a:t>(6, 9, 10) 6- 20% recorded in the annual state </a:t>
            </a:r>
            <a:r>
              <a:rPr lang="en-GB" dirty="0" smtClean="0">
                <a:latin typeface="Times New Roman"/>
                <a:ea typeface="Times New Roman"/>
              </a:rPr>
              <a:t>budget</a:t>
            </a:r>
            <a:endParaRPr lang="fr-FR" smtClean="0">
              <a:latin typeface="Times New Roman"/>
              <a:ea typeface="Times New Roman"/>
            </a:endParaRPr>
          </a:p>
          <a:p>
            <a:pPr marL="341648" indent="-341648">
              <a:spcAft>
                <a:spcPts val="0"/>
              </a:spcAft>
              <a:buFont typeface="+mj-lt"/>
              <a:buNone/>
            </a:pPr>
            <a:r>
              <a:rPr lang="en-GB" smtClean="0">
                <a:latin typeface="Times New Roman"/>
                <a:ea typeface="Times New Roman"/>
              </a:rPr>
              <a:t> </a:t>
            </a:r>
            <a:endParaRPr lang="fr-FR" dirty="0" smtClean="0">
              <a:latin typeface="Times New Roman"/>
              <a:ea typeface="Times New Roman"/>
            </a:endParaRPr>
          </a:p>
          <a:p>
            <a:endParaRPr lang="en-US" dirty="0"/>
          </a:p>
        </p:txBody>
      </p:sp>
      <p:sp>
        <p:nvSpPr>
          <p:cNvPr id="4" name="Slide Number Placeholder 3"/>
          <p:cNvSpPr>
            <a:spLocks noGrp="1"/>
          </p:cNvSpPr>
          <p:nvPr>
            <p:ph type="sldNum" sz="quarter" idx="10"/>
          </p:nvPr>
        </p:nvSpPr>
        <p:spPr/>
        <p:txBody>
          <a:bodyPr/>
          <a:lstStyle/>
          <a:p>
            <a:fld id="{96D3C469-7486-4D36-AD68-0481A57668D5}" type="slidenum">
              <a:rPr lang="ro-RO" altLang="en-US" smtClean="0"/>
              <a:pPr/>
              <a:t>29</a:t>
            </a:fld>
            <a:endParaRPr lang="ro-RO" altLang="en-US"/>
          </a:p>
        </p:txBody>
      </p:sp>
    </p:spTree>
    <p:extLst>
      <p:ext uri="{BB962C8B-B14F-4D97-AF65-F5344CB8AC3E}">
        <p14:creationId xmlns:p14="http://schemas.microsoft.com/office/powerpoint/2010/main" val="21446869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6D3C469-7486-4D36-AD68-0481A57668D5}" type="slidenum">
              <a:rPr lang="ro-RO" altLang="en-US" smtClean="0"/>
              <a:pPr/>
              <a:t>30</a:t>
            </a:fld>
            <a:endParaRPr lang="ro-RO" altLang="en-US"/>
          </a:p>
        </p:txBody>
      </p:sp>
    </p:spTree>
    <p:extLst>
      <p:ext uri="{BB962C8B-B14F-4D97-AF65-F5344CB8AC3E}">
        <p14:creationId xmlns:p14="http://schemas.microsoft.com/office/powerpoint/2010/main" val="23980243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D3C469-7486-4D36-AD68-0481A57668D5}" type="slidenum">
              <a:rPr lang="ro-RO" altLang="en-US" smtClean="0"/>
              <a:pPr/>
              <a:t>31</a:t>
            </a:fld>
            <a:endParaRPr lang="ro-RO" altLang="en-US"/>
          </a:p>
        </p:txBody>
      </p:sp>
    </p:spTree>
    <p:extLst>
      <p:ext uri="{BB962C8B-B14F-4D97-AF65-F5344CB8AC3E}">
        <p14:creationId xmlns:p14="http://schemas.microsoft.com/office/powerpoint/2010/main" val="32749373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xfrm>
            <a:off x="90488"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o-RO" altLang="en-US" smtClean="0"/>
          </a:p>
        </p:txBody>
      </p:sp>
      <p:sp>
        <p:nvSpPr>
          <p:cNvPr id="553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0237" indent="-284707">
              <a:defRPr>
                <a:solidFill>
                  <a:schemeClr val="tx1"/>
                </a:solidFill>
                <a:latin typeface="Arial" panose="020B0604020202020204" pitchFamily="34" charset="0"/>
                <a:cs typeface="Arial" panose="020B0604020202020204" pitchFamily="34" charset="0"/>
              </a:defRPr>
            </a:lvl2pPr>
            <a:lvl3pPr marL="1138827" indent="-227765">
              <a:defRPr>
                <a:solidFill>
                  <a:schemeClr val="tx1"/>
                </a:solidFill>
                <a:latin typeface="Arial" panose="020B0604020202020204" pitchFamily="34" charset="0"/>
                <a:cs typeface="Arial" panose="020B0604020202020204" pitchFamily="34" charset="0"/>
              </a:defRPr>
            </a:lvl3pPr>
            <a:lvl4pPr marL="1594358" indent="-227765">
              <a:defRPr>
                <a:solidFill>
                  <a:schemeClr val="tx1"/>
                </a:solidFill>
                <a:latin typeface="Arial" panose="020B0604020202020204" pitchFamily="34" charset="0"/>
                <a:cs typeface="Arial" panose="020B0604020202020204" pitchFamily="34" charset="0"/>
              </a:defRPr>
            </a:lvl4pPr>
            <a:lvl5pPr marL="2049888" indent="-227765">
              <a:defRPr>
                <a:solidFill>
                  <a:schemeClr val="tx1"/>
                </a:solidFill>
                <a:latin typeface="Arial" panose="020B0604020202020204" pitchFamily="34" charset="0"/>
                <a:cs typeface="Arial" panose="020B0604020202020204" pitchFamily="34" charset="0"/>
              </a:defRPr>
            </a:lvl5pPr>
            <a:lvl6pPr marL="2505419"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60950"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16480"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72012" indent="-22776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5B5B6B4-47BD-45BA-BA4F-00F6902DB55C}" type="slidenum">
              <a:rPr lang="ro-RO" altLang="en-US">
                <a:latin typeface="Calibri" panose="020F0502020204030204" pitchFamily="34" charset="0"/>
              </a:rPr>
              <a:pPr/>
              <a:t>32</a:t>
            </a:fld>
            <a:endParaRPr lang="ro-RO" altLang="en-US">
              <a:latin typeface="Calibri" panose="020F0502020204030204" pitchFamily="34" charset="0"/>
            </a:endParaRPr>
          </a:p>
        </p:txBody>
      </p:sp>
    </p:spTree>
    <p:extLst>
      <p:ext uri="{BB962C8B-B14F-4D97-AF65-F5344CB8AC3E}">
        <p14:creationId xmlns:p14="http://schemas.microsoft.com/office/powerpoint/2010/main" val="40018817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fld id="{759B9C37-CD1C-4D4D-96CD-118A18BCBAB9}" type="datetime1">
              <a:rPr lang="en-GB"/>
              <a:pPr>
                <a:defRPr/>
              </a:pPr>
              <a:t>19/04/2017</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fld id="{EC9F3B2A-B763-4300-9F38-1A875CC5ED10}" type="slidenum">
              <a:rPr lang="en-GB" altLang="en-US"/>
              <a:pPr/>
              <a:t>‹#›</a:t>
            </a:fld>
            <a:endParaRPr lang="en-GB" altLang="en-US"/>
          </a:p>
        </p:txBody>
      </p:sp>
    </p:spTree>
    <p:extLst>
      <p:ext uri="{BB962C8B-B14F-4D97-AF65-F5344CB8AC3E}">
        <p14:creationId xmlns:p14="http://schemas.microsoft.com/office/powerpoint/2010/main" val="15375202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84FF4D22-0C76-4290-AF43-22DE02F47D5B}" type="datetime1">
              <a:rPr lang="en-GB"/>
              <a:pPr>
                <a:defRPr/>
              </a:pPr>
              <a:t>19/04/2017</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fld id="{B32EB2AF-4328-4865-B7EE-0FFB7AA46E46}" type="slidenum">
              <a:rPr lang="en-GB" altLang="en-US"/>
              <a:pPr/>
              <a:t>‹#›</a:t>
            </a:fld>
            <a:endParaRPr lang="en-GB" altLang="en-US"/>
          </a:p>
        </p:txBody>
      </p:sp>
    </p:spTree>
    <p:extLst>
      <p:ext uri="{BB962C8B-B14F-4D97-AF65-F5344CB8AC3E}">
        <p14:creationId xmlns:p14="http://schemas.microsoft.com/office/powerpoint/2010/main" val="38997740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1124B5C9-0B20-411E-9C88-E8178B52A9A6}" type="datetime1">
              <a:rPr lang="en-GB"/>
              <a:pPr>
                <a:defRPr/>
              </a:pPr>
              <a:t>19/04/2017</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fld id="{EAC8CDA6-8219-4DB2-9DC0-FF4FC960DF02}" type="slidenum">
              <a:rPr lang="en-GB" altLang="en-US"/>
              <a:pPr/>
              <a:t>‹#›</a:t>
            </a:fld>
            <a:endParaRPr lang="en-GB" altLang="en-US"/>
          </a:p>
        </p:txBody>
      </p:sp>
    </p:spTree>
    <p:extLst>
      <p:ext uri="{BB962C8B-B14F-4D97-AF65-F5344CB8AC3E}">
        <p14:creationId xmlns:p14="http://schemas.microsoft.com/office/powerpoint/2010/main" val="2977022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3"/>
          <p:cNvSpPr>
            <a:spLocks noGrp="1"/>
          </p:cNvSpPr>
          <p:nvPr>
            <p:ph type="dt" sz="half" idx="10"/>
          </p:nvPr>
        </p:nvSpPr>
        <p:spPr/>
        <p:txBody>
          <a:bodyPr/>
          <a:lstStyle>
            <a:lvl1pPr>
              <a:defRPr/>
            </a:lvl1pPr>
          </a:lstStyle>
          <a:p>
            <a:pPr>
              <a:defRPr/>
            </a:pPr>
            <a:fld id="{62E58A46-7F16-4E32-804F-5EAD64D02CAA}" type="datetime1">
              <a:rPr lang="en-GB"/>
              <a:pPr>
                <a:defRPr/>
              </a:pPr>
              <a:t>19/04/2017</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fld id="{B999091D-F38D-4208-A320-2E2666914414}" type="slidenum">
              <a:rPr lang="en-GB" altLang="en-US"/>
              <a:pPr/>
              <a:t>‹#›</a:t>
            </a:fld>
            <a:endParaRPr lang="en-GB" altLang="en-US"/>
          </a:p>
        </p:txBody>
      </p:sp>
    </p:spTree>
    <p:extLst>
      <p:ext uri="{BB962C8B-B14F-4D97-AF65-F5344CB8AC3E}">
        <p14:creationId xmlns:p14="http://schemas.microsoft.com/office/powerpoint/2010/main" val="11524389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3"/>
          <p:cNvSpPr>
            <a:spLocks noGrp="1"/>
          </p:cNvSpPr>
          <p:nvPr>
            <p:ph type="dt" sz="half" idx="10"/>
          </p:nvPr>
        </p:nvSpPr>
        <p:spPr/>
        <p:txBody>
          <a:bodyPr/>
          <a:lstStyle>
            <a:lvl1pPr>
              <a:defRPr/>
            </a:lvl1pPr>
          </a:lstStyle>
          <a:p>
            <a:pPr>
              <a:defRPr/>
            </a:pPr>
            <a:fld id="{E0477AE6-6985-4133-93E1-3D3C9B712762}" type="datetime1">
              <a:rPr lang="en-GB"/>
              <a:pPr>
                <a:defRPr/>
              </a:pPr>
              <a:t>19/04/2017</a:t>
            </a:fld>
            <a:endParaRPr lang="en-GB"/>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fld id="{FE03739C-6CEB-4046-8A4A-43EB5ED044A9}" type="slidenum">
              <a:rPr lang="en-GB" altLang="en-US"/>
              <a:pPr/>
              <a:t>‹#›</a:t>
            </a:fld>
            <a:endParaRPr lang="en-GB" altLang="en-US"/>
          </a:p>
        </p:txBody>
      </p:sp>
    </p:spTree>
    <p:extLst>
      <p:ext uri="{BB962C8B-B14F-4D97-AF65-F5344CB8AC3E}">
        <p14:creationId xmlns:p14="http://schemas.microsoft.com/office/powerpoint/2010/main" val="28193811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fld id="{C9F0B4F1-7FB4-4A13-B386-404095567F37}" type="datetime1">
              <a:rPr lang="en-GB"/>
              <a:pPr>
                <a:defRPr/>
              </a:pPr>
              <a:t>19/04/2017</a:t>
            </a:fld>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fld id="{ADD38A7E-CDDB-4B93-907E-3ADFB7A8B354}" type="slidenum">
              <a:rPr lang="en-GB" altLang="en-US"/>
              <a:pPr/>
              <a:t>‹#›</a:t>
            </a:fld>
            <a:endParaRPr lang="en-GB" altLang="en-US"/>
          </a:p>
        </p:txBody>
      </p:sp>
    </p:spTree>
    <p:extLst>
      <p:ext uri="{BB962C8B-B14F-4D97-AF65-F5344CB8AC3E}">
        <p14:creationId xmlns:p14="http://schemas.microsoft.com/office/powerpoint/2010/main" val="1404240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118178F-F455-4E21-8284-25C89A1A66F0}" type="datetime1">
              <a:rPr lang="en-GB"/>
              <a:pPr>
                <a:defRPr/>
              </a:pPr>
              <a:t>19/04/2017</a:t>
            </a:fld>
            <a:endParaRPr lang="en-GB"/>
          </a:p>
        </p:txBody>
      </p:sp>
      <p:sp>
        <p:nvSpPr>
          <p:cNvPr id="3" name="Footer Placeholder 4"/>
          <p:cNvSpPr>
            <a:spLocks noGrp="1"/>
          </p:cNvSpPr>
          <p:nvPr>
            <p:ph type="ftr" sz="quarter" idx="11"/>
          </p:nvPr>
        </p:nvSpPr>
        <p:spPr/>
        <p:txBody>
          <a:bodyPr/>
          <a:lstStyle>
            <a:lvl1pPr>
              <a:defRPr/>
            </a:lvl1pPr>
          </a:lstStyle>
          <a:p>
            <a:pPr>
              <a:defRPr/>
            </a:pPr>
            <a:endParaRPr lang="en-GB"/>
          </a:p>
        </p:txBody>
      </p:sp>
      <p:sp>
        <p:nvSpPr>
          <p:cNvPr id="4" name="Slide Number Placeholder 5"/>
          <p:cNvSpPr>
            <a:spLocks noGrp="1"/>
          </p:cNvSpPr>
          <p:nvPr>
            <p:ph type="sldNum" sz="quarter" idx="12"/>
          </p:nvPr>
        </p:nvSpPr>
        <p:spPr/>
        <p:txBody>
          <a:bodyPr/>
          <a:lstStyle>
            <a:lvl1pPr>
              <a:defRPr/>
            </a:lvl1pPr>
          </a:lstStyle>
          <a:p>
            <a:fld id="{DD24A4DC-C484-48D1-A50B-607E9032EC68}" type="slidenum">
              <a:rPr lang="en-GB" altLang="en-US"/>
              <a:pPr/>
              <a:t>‹#›</a:t>
            </a:fld>
            <a:endParaRPr lang="en-GB" altLang="en-US"/>
          </a:p>
        </p:txBody>
      </p:sp>
    </p:spTree>
    <p:extLst>
      <p:ext uri="{BB962C8B-B14F-4D97-AF65-F5344CB8AC3E}">
        <p14:creationId xmlns:p14="http://schemas.microsoft.com/office/powerpoint/2010/main" val="115824562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3BC7D00-87C0-42EC-A3AA-658D7A8F7A21}" type="datetime1">
              <a:rPr lang="en-GB"/>
              <a:pPr>
                <a:defRPr/>
              </a:pPr>
              <a:t>19/04/2017</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fld id="{4732FDB6-66EE-4BFE-A96F-E5199F9B3C4F}" type="slidenum">
              <a:rPr lang="en-GB" altLang="en-US"/>
              <a:pPr/>
              <a:t>‹#›</a:t>
            </a:fld>
            <a:endParaRPr lang="en-GB" altLang="en-US"/>
          </a:p>
        </p:txBody>
      </p:sp>
    </p:spTree>
    <p:extLst>
      <p:ext uri="{BB962C8B-B14F-4D97-AF65-F5344CB8AC3E}">
        <p14:creationId xmlns:p14="http://schemas.microsoft.com/office/powerpoint/2010/main" val="20715296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FD540F8-AEEC-4FA7-9C7D-CE514AA5391E}" type="datetime1">
              <a:rPr lang="en-GB"/>
              <a:pPr>
                <a:defRPr/>
              </a:pPr>
              <a:t>19/04/2017</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fld id="{89E53BF1-FEA6-4575-9921-45FD68E7630C}" type="slidenum">
              <a:rPr lang="en-GB" altLang="en-US"/>
              <a:pPr/>
              <a:t>‹#›</a:t>
            </a:fld>
            <a:endParaRPr lang="en-GB" altLang="en-US"/>
          </a:p>
        </p:txBody>
      </p:sp>
    </p:spTree>
    <p:extLst>
      <p:ext uri="{BB962C8B-B14F-4D97-AF65-F5344CB8AC3E}">
        <p14:creationId xmlns:p14="http://schemas.microsoft.com/office/powerpoint/2010/main" val="1034689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69633F9B-9EA8-4416-A8E7-804306DA03D9}" type="datetime1">
              <a:rPr lang="en-GB"/>
              <a:pPr>
                <a:defRPr/>
              </a:pPr>
              <a:t>19/04/2017</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fld id="{D8B94027-386B-47D0-BEB6-5A2489579EFF}" type="slidenum">
              <a:rPr lang="en-GB" altLang="en-US"/>
              <a:pPr/>
              <a:t>‹#›</a:t>
            </a:fld>
            <a:endParaRPr lang="en-GB" altLang="en-US"/>
          </a:p>
        </p:txBody>
      </p:sp>
    </p:spTree>
    <p:extLst>
      <p:ext uri="{BB962C8B-B14F-4D97-AF65-F5344CB8AC3E}">
        <p14:creationId xmlns:p14="http://schemas.microsoft.com/office/powerpoint/2010/main" val="7980755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pPr>
              <a:defRPr/>
            </a:pPr>
            <a:fld id="{8A231C1D-B70D-4122-B26F-FC514F946395}" type="datetime1">
              <a:rPr lang="en-GB"/>
              <a:pPr>
                <a:defRPr/>
              </a:pPr>
              <a:t>19/04/2017</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fld id="{A9245EAF-76EA-4B06-AC36-64BF5E14649A}" type="slidenum">
              <a:rPr lang="en-GB" altLang="en-US"/>
              <a:pPr/>
              <a:t>‹#›</a:t>
            </a:fld>
            <a:endParaRPr lang="en-GB" altLang="en-US"/>
          </a:p>
        </p:txBody>
      </p:sp>
    </p:spTree>
    <p:extLst>
      <p:ext uri="{BB962C8B-B14F-4D97-AF65-F5344CB8AC3E}">
        <p14:creationId xmlns:p14="http://schemas.microsoft.com/office/powerpoint/2010/main" val="23764013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GB" altLang="en-US" smtClean="0"/>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GB" altLang="en-US" smtClean="0"/>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DD906336-626C-443A-A20F-69496D14FD7F}" type="datetime1">
              <a:rPr lang="en-GB"/>
              <a:pPr>
                <a:defRPr/>
              </a:pPr>
              <a:t>19/04/2017</a:t>
            </a:fld>
            <a:endParaRPr lang="en-GB"/>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GB"/>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fld id="{CF644260-320B-4443-8E74-732DDA6F0627}" type="slidenum">
              <a:rPr lang="en-GB" altLang="en-US"/>
              <a:pPr/>
              <a:t>‹#›</a:t>
            </a:fld>
            <a:endParaRPr lang="en-GB"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chart" Target="../charts/chart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hemeOverride" Target="../theme/themeOverride2.xml"/><Relationship Id="rId5" Type="http://schemas.openxmlformats.org/officeDocument/2006/relationships/chart" Target="../charts/chart9.xml"/><Relationship Id="rId4" Type="http://schemas.openxmlformats.org/officeDocument/2006/relationships/chart" Target="../charts/chart8.xml"/></Relationships>
</file>

<file path=ppt/slides/_rels/slide14.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1"/>
          <p:cNvSpPr>
            <a:spLocks noChangeArrowheads="1"/>
          </p:cNvSpPr>
          <p:nvPr/>
        </p:nvSpPr>
        <p:spPr bwMode="auto">
          <a:xfrm>
            <a:off x="2743200" y="1881189"/>
            <a:ext cx="6840538"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GB" altLang="en-US" sz="3200" dirty="0">
              <a:latin typeface="Calibri" panose="020F0502020204030204" pitchFamily="34" charset="0"/>
            </a:endParaRPr>
          </a:p>
        </p:txBody>
      </p:sp>
      <p:sp>
        <p:nvSpPr>
          <p:cNvPr id="2052" name="Text Box 4"/>
          <p:cNvSpPr txBox="1">
            <a:spLocks noChangeArrowheads="1"/>
          </p:cNvSpPr>
          <p:nvPr/>
        </p:nvSpPr>
        <p:spPr bwMode="auto">
          <a:xfrm>
            <a:off x="1823085" y="5413376"/>
            <a:ext cx="3206115" cy="1174749"/>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chorCtr="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ts val="600"/>
              </a:spcBef>
              <a:spcAft>
                <a:spcPts val="600"/>
              </a:spcAft>
            </a:pPr>
            <a:r>
              <a:rPr lang="ro-RO" altLang="en-US" sz="2000" b="1" cap="all" dirty="0" smtClean="0">
                <a:cs typeface="Times New Roman" panose="02020603050405020304" pitchFamily="18" charset="0"/>
              </a:rPr>
              <a:t>Ministerul Sănătății Republica Moldova</a:t>
            </a:r>
            <a:endParaRPr lang="ro-RO" altLang="en-US" sz="2000" b="1" cap="all" dirty="0"/>
          </a:p>
        </p:txBody>
      </p:sp>
      <p:sp>
        <p:nvSpPr>
          <p:cNvPr id="2053" name="Rectangle 5"/>
          <p:cNvSpPr>
            <a:spLocks noChangeArrowheads="1"/>
          </p:cNvSpPr>
          <p:nvPr/>
        </p:nvSpPr>
        <p:spPr bwMode="auto">
          <a:xfrm>
            <a:off x="1524000" y="4393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GB" altLang="en-US" dirty="0">
              <a:latin typeface="Calibri" panose="020F0502020204030204" pitchFamily="34" charset="0"/>
            </a:endParaRPr>
          </a:p>
        </p:txBody>
      </p:sp>
      <p:sp>
        <p:nvSpPr>
          <p:cNvPr id="2054" name="Rectangle 7"/>
          <p:cNvSpPr>
            <a:spLocks noChangeArrowheads="1"/>
          </p:cNvSpPr>
          <p:nvPr/>
        </p:nvSpPr>
        <p:spPr bwMode="auto">
          <a:xfrm>
            <a:off x="1524000" y="593209"/>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GB" altLang="en-US" dirty="0">
              <a:latin typeface="Calibri" panose="020F0502020204030204" pitchFamily="34" charset="0"/>
            </a:endParaRPr>
          </a:p>
        </p:txBody>
      </p:sp>
      <p:sp>
        <p:nvSpPr>
          <p:cNvPr id="2055" name="Rectangle 8"/>
          <p:cNvSpPr>
            <a:spLocks noChangeArrowheads="1"/>
          </p:cNvSpPr>
          <p:nvPr/>
        </p:nvSpPr>
        <p:spPr bwMode="auto">
          <a:xfrm>
            <a:off x="1524000" y="1466820"/>
            <a:ext cx="22653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GB" altLang="en-US" sz="1000" dirty="0">
              <a:cs typeface="Times New Roman" panose="02020603050405020304" pitchFamily="18" charset="0"/>
            </a:endParaRPr>
          </a:p>
          <a:p>
            <a:r>
              <a:rPr lang="en-GB" altLang="en-US" sz="1000" dirty="0">
                <a:cs typeface="Times New Roman" panose="02020603050405020304" pitchFamily="18" charset="0"/>
              </a:rPr>
              <a:t>                                                           </a:t>
            </a:r>
            <a:endParaRPr lang="en-GB" altLang="en-US" dirty="0"/>
          </a:p>
        </p:txBody>
      </p:sp>
      <p:sp>
        <p:nvSpPr>
          <p:cNvPr id="2056" name="Rectangle 9"/>
          <p:cNvSpPr>
            <a:spLocks noChangeArrowheads="1"/>
          </p:cNvSpPr>
          <p:nvPr/>
        </p:nvSpPr>
        <p:spPr bwMode="auto">
          <a:xfrm>
            <a:off x="1524001" y="2343866"/>
            <a:ext cx="78418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000" dirty="0">
                <a:cs typeface="Times New Roman" panose="02020603050405020304" pitchFamily="18" charset="0"/>
              </a:rPr>
              <a:t>           </a:t>
            </a:r>
            <a:r>
              <a:rPr lang="en-GB" altLang="en-US" sz="1000" dirty="0">
                <a:cs typeface="Times New Roman" panose="02020603050405020304" pitchFamily="18" charset="0"/>
              </a:rPr>
              <a:t>      </a:t>
            </a:r>
            <a:endParaRPr lang="en-GB" altLang="en-US" dirty="0"/>
          </a:p>
        </p:txBody>
      </p:sp>
      <p:sp>
        <p:nvSpPr>
          <p:cNvPr id="2057" name="Rectangle 10"/>
          <p:cNvSpPr>
            <a:spLocks noChangeArrowheads="1"/>
          </p:cNvSpPr>
          <p:nvPr/>
        </p:nvSpPr>
        <p:spPr bwMode="auto">
          <a:xfrm>
            <a:off x="1524000" y="3172541"/>
            <a:ext cx="21993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tabLst>
                <a:tab pos="2636838" algn="ctr"/>
                <a:tab pos="5273675" algn="r"/>
              </a:tabLst>
              <a:defRPr>
                <a:solidFill>
                  <a:schemeClr val="tx1"/>
                </a:solidFill>
                <a:latin typeface="Arial" panose="020B0604020202020204" pitchFamily="34" charset="0"/>
                <a:cs typeface="Arial" panose="020B0604020202020204" pitchFamily="34" charset="0"/>
              </a:defRPr>
            </a:lvl1pPr>
            <a:lvl2pPr marL="742950" indent="-285750">
              <a:tabLst>
                <a:tab pos="2636838" algn="ctr"/>
                <a:tab pos="5273675" algn="r"/>
              </a:tabLst>
              <a:defRPr>
                <a:solidFill>
                  <a:schemeClr val="tx1"/>
                </a:solidFill>
                <a:latin typeface="Arial" panose="020B0604020202020204" pitchFamily="34" charset="0"/>
                <a:cs typeface="Arial" panose="020B0604020202020204" pitchFamily="34" charset="0"/>
              </a:defRPr>
            </a:lvl2pPr>
            <a:lvl3pPr marL="1143000" indent="-228600">
              <a:tabLst>
                <a:tab pos="2636838" algn="ctr"/>
                <a:tab pos="5273675" algn="r"/>
              </a:tabLst>
              <a:defRPr>
                <a:solidFill>
                  <a:schemeClr val="tx1"/>
                </a:solidFill>
                <a:latin typeface="Arial" panose="020B0604020202020204" pitchFamily="34" charset="0"/>
                <a:cs typeface="Arial" panose="020B0604020202020204" pitchFamily="34" charset="0"/>
              </a:defRPr>
            </a:lvl3pPr>
            <a:lvl4pPr marL="1600200" indent="-228600">
              <a:tabLst>
                <a:tab pos="2636838" algn="ctr"/>
                <a:tab pos="5273675" algn="r"/>
              </a:tabLst>
              <a:defRPr>
                <a:solidFill>
                  <a:schemeClr val="tx1"/>
                </a:solidFill>
                <a:latin typeface="Arial" panose="020B0604020202020204" pitchFamily="34" charset="0"/>
                <a:cs typeface="Arial" panose="020B0604020202020204" pitchFamily="34" charset="0"/>
              </a:defRPr>
            </a:lvl4pPr>
            <a:lvl5pPr marL="2057400" indent="-228600">
              <a:tabLst>
                <a:tab pos="2636838" algn="ctr"/>
                <a:tab pos="5273675" algn="r"/>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2636838" algn="ctr"/>
                <a:tab pos="5273675" algn="r"/>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2636838" algn="ctr"/>
                <a:tab pos="5273675" algn="r"/>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2636838" algn="ctr"/>
                <a:tab pos="5273675" algn="r"/>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2636838" algn="ctr"/>
                <a:tab pos="5273675" algn="r"/>
              </a:tabLst>
              <a:defRPr>
                <a:solidFill>
                  <a:schemeClr val="tx1"/>
                </a:solidFill>
                <a:latin typeface="Arial" panose="020B0604020202020204" pitchFamily="34" charset="0"/>
                <a:cs typeface="Arial" panose="020B0604020202020204" pitchFamily="34" charset="0"/>
              </a:defRPr>
            </a:lvl9pPr>
          </a:lstStyle>
          <a:p>
            <a:pPr eaLnBrk="1" hangingPunct="1"/>
            <a:r>
              <a:rPr lang="en-GB" altLang="en-US" sz="1000" dirty="0">
                <a:cs typeface="Times New Roman" panose="02020603050405020304" pitchFamily="18" charset="0"/>
              </a:rPr>
              <a:t> </a:t>
            </a:r>
            <a:endParaRPr lang="en-GB" altLang="en-US" dirty="0"/>
          </a:p>
        </p:txBody>
      </p:sp>
      <p:pic>
        <p:nvPicPr>
          <p:cNvPr id="2058" name="Picture 13" descr="moldova-stema.gif"/>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4400" y="5413376"/>
            <a:ext cx="92392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9" name="Title 1"/>
          <p:cNvSpPr>
            <a:spLocks noGrp="1"/>
          </p:cNvSpPr>
          <p:nvPr>
            <p:ph type="ctrTitle"/>
          </p:nvPr>
        </p:nvSpPr>
        <p:spPr>
          <a:xfrm>
            <a:off x="838200" y="593209"/>
            <a:ext cx="10518648" cy="4054991"/>
          </a:xfrm>
        </p:spPr>
        <p:txBody>
          <a:bodyPr/>
          <a:lstStyle/>
          <a:p>
            <a:pPr eaLnBrk="1" hangingPunct="1"/>
            <a:r>
              <a:rPr lang="en-GB" altLang="en-US" sz="3600" cap="small" dirty="0"/>
              <a:t>Annual Report on Official Development Assistance offered to the Health Sector of the Republic of </a:t>
            </a:r>
            <a:r>
              <a:rPr lang="en-GB" altLang="en-US" sz="3600" cap="small" dirty="0" smtClean="0"/>
              <a:t>Moldova</a:t>
            </a:r>
            <a:r>
              <a:rPr lang="ro-RO" altLang="en-US" sz="3600" cap="small" dirty="0" smtClean="0"/>
              <a:t> </a:t>
            </a:r>
            <a:r>
              <a:rPr lang="en-GB" altLang="en-US" sz="4000" cap="small" dirty="0" smtClean="0"/>
              <a:t>2016</a:t>
            </a:r>
            <a:r>
              <a:rPr lang="en-GB" altLang="en-US" sz="3600" dirty="0"/>
              <a:t/>
            </a:r>
            <a:br>
              <a:rPr lang="en-GB" altLang="en-US" sz="3600" dirty="0"/>
            </a:br>
            <a:r>
              <a:rPr lang="en-GB" altLang="en-US" sz="3600" dirty="0"/>
              <a:t/>
            </a:r>
            <a:br>
              <a:rPr lang="en-GB" altLang="en-US" sz="3600" dirty="0"/>
            </a:br>
            <a:r>
              <a:rPr lang="en-GB" altLang="en-US" sz="3600" cap="small" dirty="0"/>
              <a:t>9</a:t>
            </a:r>
            <a:r>
              <a:rPr lang="en-GB" altLang="en-US" sz="3600" cap="small" baseline="30000" dirty="0" smtClean="0"/>
              <a:t>th</a:t>
            </a:r>
            <a:r>
              <a:rPr lang="en-GB" altLang="en-US" sz="3600" cap="small" dirty="0" smtClean="0"/>
              <a:t> </a:t>
            </a:r>
            <a:r>
              <a:rPr lang="en-GB" altLang="en-US" sz="3600" cap="small" dirty="0"/>
              <a:t>Edition</a:t>
            </a:r>
            <a:r>
              <a:rPr lang="en-GB" altLang="en-US" sz="3600" dirty="0"/>
              <a:t/>
            </a:r>
            <a:br>
              <a:rPr lang="en-GB" altLang="en-US" sz="3600" dirty="0"/>
            </a:br>
            <a:endParaRPr lang="en-US" altLang="en-US" dirty="0" smtClean="0"/>
          </a:p>
        </p:txBody>
      </p:sp>
      <p:sp>
        <p:nvSpPr>
          <p:cNvPr id="2061" name="Slide Number Placeholder 1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8A15F0B-59C3-40D7-982B-D9B1A6EF251A}" type="slidenum">
              <a:rPr lang="en-GB" altLang="en-US">
                <a:solidFill>
                  <a:srgbClr val="898989"/>
                </a:solidFill>
                <a:latin typeface="Calibri" panose="020F0502020204030204" pitchFamily="34" charset="0"/>
              </a:rPr>
              <a:pPr/>
              <a:t>1</a:t>
            </a:fld>
            <a:endParaRPr lang="en-GB" altLang="en-US" dirty="0">
              <a:solidFill>
                <a:srgbClr val="898989"/>
              </a:solidFill>
              <a:latin typeface="Calibri" panose="020F0502020204030204" pitchFamily="34" charset="0"/>
            </a:endParaRP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10600" y="5408973"/>
            <a:ext cx="2746248" cy="1179151"/>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5"/>
          <p:cNvSpPr>
            <a:spLocks noChangeArrowheads="1"/>
          </p:cNvSpPr>
          <p:nvPr/>
        </p:nvSpPr>
        <p:spPr bwMode="auto">
          <a:xfrm>
            <a:off x="1524000" y="4393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GB" altLang="en-US" dirty="0">
              <a:latin typeface="Calibri" panose="020F0502020204030204" pitchFamily="34" charset="0"/>
            </a:endParaRPr>
          </a:p>
        </p:txBody>
      </p:sp>
      <p:sp>
        <p:nvSpPr>
          <p:cNvPr id="4101" name="Rectangle 7"/>
          <p:cNvSpPr>
            <a:spLocks noChangeArrowheads="1"/>
          </p:cNvSpPr>
          <p:nvPr/>
        </p:nvSpPr>
        <p:spPr bwMode="auto">
          <a:xfrm>
            <a:off x="1524000" y="593209"/>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GB" altLang="en-US" dirty="0">
              <a:latin typeface="Calibri" panose="020F0502020204030204" pitchFamily="34" charset="0"/>
            </a:endParaRPr>
          </a:p>
        </p:txBody>
      </p:sp>
      <p:sp>
        <p:nvSpPr>
          <p:cNvPr id="4102" name="Rectangle 8"/>
          <p:cNvSpPr>
            <a:spLocks noChangeArrowheads="1"/>
          </p:cNvSpPr>
          <p:nvPr/>
        </p:nvSpPr>
        <p:spPr bwMode="auto">
          <a:xfrm>
            <a:off x="1524000" y="1466820"/>
            <a:ext cx="22653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GB" altLang="en-US" sz="1000" dirty="0">
              <a:cs typeface="Times New Roman" panose="02020603050405020304" pitchFamily="18" charset="0"/>
            </a:endParaRPr>
          </a:p>
          <a:p>
            <a:r>
              <a:rPr lang="en-GB" altLang="en-US" sz="1000" dirty="0">
                <a:cs typeface="Times New Roman" panose="02020603050405020304" pitchFamily="18" charset="0"/>
              </a:rPr>
              <a:t>                                                           </a:t>
            </a:r>
            <a:endParaRPr lang="en-GB" altLang="en-US" dirty="0"/>
          </a:p>
        </p:txBody>
      </p:sp>
      <p:sp>
        <p:nvSpPr>
          <p:cNvPr id="4103" name="Rectangle 9"/>
          <p:cNvSpPr>
            <a:spLocks noChangeArrowheads="1"/>
          </p:cNvSpPr>
          <p:nvPr/>
        </p:nvSpPr>
        <p:spPr bwMode="auto">
          <a:xfrm>
            <a:off x="1524001" y="2343866"/>
            <a:ext cx="78418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000" dirty="0">
                <a:cs typeface="Times New Roman" panose="02020603050405020304" pitchFamily="18" charset="0"/>
              </a:rPr>
              <a:t>           </a:t>
            </a:r>
            <a:r>
              <a:rPr lang="en-GB" altLang="en-US" sz="1000" dirty="0">
                <a:cs typeface="Times New Roman" panose="02020603050405020304" pitchFamily="18" charset="0"/>
              </a:rPr>
              <a:t>      </a:t>
            </a:r>
            <a:endParaRPr lang="en-GB" altLang="en-US" dirty="0"/>
          </a:p>
        </p:txBody>
      </p:sp>
      <p:sp>
        <p:nvSpPr>
          <p:cNvPr id="4104" name="Rectangle 10"/>
          <p:cNvSpPr>
            <a:spLocks noChangeArrowheads="1"/>
          </p:cNvSpPr>
          <p:nvPr/>
        </p:nvSpPr>
        <p:spPr bwMode="auto">
          <a:xfrm>
            <a:off x="1524000" y="3172541"/>
            <a:ext cx="21993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tabLst>
                <a:tab pos="2636838" algn="ctr"/>
                <a:tab pos="5273675" algn="r"/>
              </a:tabLst>
              <a:defRPr>
                <a:solidFill>
                  <a:schemeClr val="tx1"/>
                </a:solidFill>
                <a:latin typeface="Arial" panose="020B0604020202020204" pitchFamily="34" charset="0"/>
                <a:cs typeface="Arial" panose="020B0604020202020204" pitchFamily="34" charset="0"/>
              </a:defRPr>
            </a:lvl1pPr>
            <a:lvl2pPr marL="742950" indent="-285750">
              <a:tabLst>
                <a:tab pos="2636838" algn="ctr"/>
                <a:tab pos="5273675" algn="r"/>
              </a:tabLst>
              <a:defRPr>
                <a:solidFill>
                  <a:schemeClr val="tx1"/>
                </a:solidFill>
                <a:latin typeface="Arial" panose="020B0604020202020204" pitchFamily="34" charset="0"/>
                <a:cs typeface="Arial" panose="020B0604020202020204" pitchFamily="34" charset="0"/>
              </a:defRPr>
            </a:lvl2pPr>
            <a:lvl3pPr marL="1143000" indent="-228600">
              <a:tabLst>
                <a:tab pos="2636838" algn="ctr"/>
                <a:tab pos="5273675" algn="r"/>
              </a:tabLst>
              <a:defRPr>
                <a:solidFill>
                  <a:schemeClr val="tx1"/>
                </a:solidFill>
                <a:latin typeface="Arial" panose="020B0604020202020204" pitchFamily="34" charset="0"/>
                <a:cs typeface="Arial" panose="020B0604020202020204" pitchFamily="34" charset="0"/>
              </a:defRPr>
            </a:lvl3pPr>
            <a:lvl4pPr marL="1600200" indent="-228600">
              <a:tabLst>
                <a:tab pos="2636838" algn="ctr"/>
                <a:tab pos="5273675" algn="r"/>
              </a:tabLst>
              <a:defRPr>
                <a:solidFill>
                  <a:schemeClr val="tx1"/>
                </a:solidFill>
                <a:latin typeface="Arial" panose="020B0604020202020204" pitchFamily="34" charset="0"/>
                <a:cs typeface="Arial" panose="020B0604020202020204" pitchFamily="34" charset="0"/>
              </a:defRPr>
            </a:lvl4pPr>
            <a:lvl5pPr marL="2057400" indent="-228600">
              <a:tabLst>
                <a:tab pos="2636838" algn="ctr"/>
                <a:tab pos="5273675" algn="r"/>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2636838" algn="ctr"/>
                <a:tab pos="5273675" algn="r"/>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2636838" algn="ctr"/>
                <a:tab pos="5273675" algn="r"/>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2636838" algn="ctr"/>
                <a:tab pos="5273675" algn="r"/>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2636838" algn="ctr"/>
                <a:tab pos="5273675" algn="r"/>
              </a:tabLst>
              <a:defRPr>
                <a:solidFill>
                  <a:schemeClr val="tx1"/>
                </a:solidFill>
                <a:latin typeface="Arial" panose="020B0604020202020204" pitchFamily="34" charset="0"/>
                <a:cs typeface="Arial" panose="020B0604020202020204" pitchFamily="34" charset="0"/>
              </a:defRPr>
            </a:lvl9pPr>
          </a:lstStyle>
          <a:p>
            <a:pPr eaLnBrk="1" hangingPunct="1"/>
            <a:r>
              <a:rPr lang="en-GB" altLang="en-US" sz="1000" dirty="0">
                <a:cs typeface="Times New Roman" panose="02020603050405020304" pitchFamily="18" charset="0"/>
              </a:rPr>
              <a:t> </a:t>
            </a:r>
            <a:endParaRPr lang="en-GB" altLang="en-US" dirty="0"/>
          </a:p>
        </p:txBody>
      </p:sp>
      <p:sp>
        <p:nvSpPr>
          <p:cNvPr id="4106" name="Title 9"/>
          <p:cNvSpPr>
            <a:spLocks noGrp="1"/>
          </p:cNvSpPr>
          <p:nvPr>
            <p:ph type="title"/>
          </p:nvPr>
        </p:nvSpPr>
        <p:spPr/>
        <p:txBody>
          <a:bodyPr/>
          <a:lstStyle/>
          <a:p>
            <a:pPr eaLnBrk="1" hangingPunct="1"/>
            <a:r>
              <a:rPr lang="en-US" altLang="en-US" dirty="0" smtClean="0">
                <a:ea typeface="BatangChe" panose="02030609000101010101" pitchFamily="49" charset="-127"/>
                <a:cs typeface="Calibri" panose="020F0502020204030204" pitchFamily="34" charset="0"/>
              </a:rPr>
              <a:t>Report Objectives</a:t>
            </a:r>
          </a:p>
        </p:txBody>
      </p:sp>
      <p:sp>
        <p:nvSpPr>
          <p:cNvPr id="11" name="Content Placeholder 10"/>
          <p:cNvSpPr>
            <a:spLocks noGrp="1"/>
          </p:cNvSpPr>
          <p:nvPr>
            <p:ph idx="1"/>
          </p:nvPr>
        </p:nvSpPr>
        <p:spPr>
          <a:xfrm>
            <a:off x="609600" y="1219200"/>
            <a:ext cx="10820400" cy="4953000"/>
          </a:xfrm>
        </p:spPr>
        <p:txBody>
          <a:bodyPr rtlCol="0">
            <a:noAutofit/>
          </a:bodyPr>
          <a:lstStyle/>
          <a:p>
            <a:pPr marL="514350" indent="-514350" algn="just" eaLnBrk="1" fontAlgn="auto" hangingPunct="1">
              <a:spcBef>
                <a:spcPts val="600"/>
              </a:spcBef>
              <a:spcAft>
                <a:spcPts val="600"/>
              </a:spcAft>
              <a:buFont typeface="+mj-lt"/>
              <a:buAutoNum type="arabicPeriod"/>
              <a:defRPr/>
            </a:pPr>
            <a:r>
              <a:rPr lang="en-US" sz="2800" dirty="0">
                <a:ea typeface="BatangChe" pitchFamily="49" charset="-127"/>
                <a:cs typeface="Calibri" pitchFamily="34" charset="0"/>
              </a:rPr>
              <a:t>to picture donors alignment towards the Moldovan health system strategies</a:t>
            </a:r>
          </a:p>
          <a:p>
            <a:pPr marL="514350" indent="-514350" algn="just" eaLnBrk="1" fontAlgn="auto" hangingPunct="1">
              <a:spcBef>
                <a:spcPts val="600"/>
              </a:spcBef>
              <a:spcAft>
                <a:spcPts val="600"/>
              </a:spcAft>
              <a:buFont typeface="+mj-lt"/>
              <a:buAutoNum type="arabicPeriod"/>
              <a:defRPr/>
            </a:pPr>
            <a:r>
              <a:rPr lang="en-US" sz="2800" dirty="0">
                <a:ea typeface="BatangChe" pitchFamily="49" charset="-127"/>
                <a:cs typeface="Calibri" pitchFamily="34" charset="0"/>
              </a:rPr>
              <a:t>to improve quality of information available for sector coordination and strategic decision-making for strategic planning of financial resources in health sector</a:t>
            </a:r>
          </a:p>
          <a:p>
            <a:pPr marL="514350" indent="-514350" algn="just" eaLnBrk="1" fontAlgn="auto" hangingPunct="1">
              <a:spcBef>
                <a:spcPts val="600"/>
              </a:spcBef>
              <a:spcAft>
                <a:spcPts val="600"/>
              </a:spcAft>
              <a:buFont typeface="+mj-lt"/>
              <a:buAutoNum type="arabicPeriod"/>
              <a:defRPr/>
            </a:pPr>
            <a:r>
              <a:rPr lang="en-US" sz="2800" dirty="0">
                <a:ea typeface="BatangChe" pitchFamily="49" charset="-127"/>
                <a:cs typeface="Calibri" pitchFamily="34" charset="0"/>
              </a:rPr>
              <a:t>to provide evidences to strengthen donor coordination mechanism towards the on-going reforms in the Moldovan health sector</a:t>
            </a:r>
          </a:p>
          <a:p>
            <a:pPr marL="514350" indent="-514350" algn="just" eaLnBrk="1" fontAlgn="auto" hangingPunct="1">
              <a:spcBef>
                <a:spcPts val="600"/>
              </a:spcBef>
              <a:spcAft>
                <a:spcPts val="600"/>
              </a:spcAft>
              <a:buFont typeface="+mj-lt"/>
              <a:buAutoNum type="arabicPeriod"/>
              <a:defRPr/>
            </a:pPr>
            <a:r>
              <a:rPr lang="en-US" sz="2800" dirty="0">
                <a:ea typeface="BatangChe" pitchFamily="49" charset="-127"/>
                <a:cs typeface="Calibri" pitchFamily="34" charset="0"/>
              </a:rPr>
              <a:t>to illustrate donors’ short and medium term commitments to the Moldovan health sector</a:t>
            </a:r>
          </a:p>
          <a:p>
            <a:pPr marL="514350" indent="-514350" algn="just" eaLnBrk="1" fontAlgn="auto" hangingPunct="1">
              <a:spcBef>
                <a:spcPts val="600"/>
              </a:spcBef>
              <a:spcAft>
                <a:spcPts val="600"/>
              </a:spcAft>
              <a:buFont typeface="+mj-lt"/>
              <a:buAutoNum type="arabicPeriod"/>
              <a:defRPr/>
            </a:pPr>
            <a:r>
              <a:rPr lang="en-US" sz="2800" dirty="0">
                <a:ea typeface="BatangChe" pitchFamily="49" charset="-127"/>
                <a:cs typeface="Calibri" pitchFamily="34" charset="0"/>
              </a:rPr>
              <a:t>to inform on future </a:t>
            </a:r>
            <a:r>
              <a:rPr lang="en-US" sz="2800" dirty="0" smtClean="0">
                <a:ea typeface="BatangChe" pitchFamily="49" charset="-127"/>
                <a:cs typeface="Calibri" pitchFamily="34" charset="0"/>
              </a:rPr>
              <a:t>sectorial </a:t>
            </a:r>
            <a:r>
              <a:rPr lang="en-US" sz="2800" dirty="0">
                <a:ea typeface="BatangChe" pitchFamily="49" charset="-127"/>
                <a:cs typeface="Calibri" pitchFamily="34" charset="0"/>
              </a:rPr>
              <a:t>strategic plans and donors’ strategies to support the MOH of the RM</a:t>
            </a:r>
          </a:p>
        </p:txBody>
      </p:sp>
      <p:sp>
        <p:nvSpPr>
          <p:cNvPr id="4108" name="Slide Number Placeholder 1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BCD3F2D-5D55-409F-B6EA-0B922A6ADC90}" type="slidenum">
              <a:rPr lang="en-GB" altLang="en-US">
                <a:solidFill>
                  <a:srgbClr val="898989"/>
                </a:solidFill>
                <a:latin typeface="Calibri" panose="020F0502020204030204" pitchFamily="34" charset="0"/>
              </a:rPr>
              <a:pPr/>
              <a:t>2</a:t>
            </a:fld>
            <a:endParaRPr lang="en-GB" altLang="en-US" dirty="0">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75EA383-1139-4CFE-AC84-7EACF3E33D82}" type="slidenum">
              <a:rPr lang="en-GB" altLang="en-US">
                <a:solidFill>
                  <a:srgbClr val="898989"/>
                </a:solidFill>
                <a:latin typeface="Calibri" panose="020F0502020204030204" pitchFamily="34" charset="0"/>
              </a:rPr>
              <a:pPr/>
              <a:t>3</a:t>
            </a:fld>
            <a:endParaRPr lang="en-GB" altLang="en-US" dirty="0">
              <a:solidFill>
                <a:srgbClr val="898989"/>
              </a:solidFill>
              <a:latin typeface="Calibri" panose="020F0502020204030204" pitchFamily="34" charset="0"/>
            </a:endParaRPr>
          </a:p>
        </p:txBody>
      </p:sp>
      <p:sp>
        <p:nvSpPr>
          <p:cNvPr id="6150" name="Slide Number Placeholder 9"/>
          <p:cNvSpPr txBox="1">
            <a:spLocks/>
          </p:cNvSpPr>
          <p:nvPr/>
        </p:nvSpPr>
        <p:spPr bwMode="auto">
          <a:xfrm>
            <a:off x="8229600" y="65087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endParaRPr lang="en-GB" altLang="en-US" sz="1200" dirty="0">
              <a:solidFill>
                <a:srgbClr val="898989"/>
              </a:solidFill>
              <a:latin typeface="Calibri" panose="020F0502020204030204" pitchFamily="34" charset="0"/>
            </a:endParaRPr>
          </a:p>
        </p:txBody>
      </p:sp>
      <p:sp>
        <p:nvSpPr>
          <p:cNvPr id="6151" name="AutoShape 6"/>
          <p:cNvSpPr>
            <a:spLocks noChangeArrowheads="1"/>
          </p:cNvSpPr>
          <p:nvPr/>
        </p:nvSpPr>
        <p:spPr bwMode="auto">
          <a:xfrm>
            <a:off x="761738" y="2187574"/>
            <a:ext cx="2728913" cy="400050"/>
          </a:xfrm>
          <a:prstGeom prst="roundRect">
            <a:avLst>
              <a:gd name="adj" fmla="val 16667"/>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lgn="ctr">
              <a:defRPr/>
            </a:pPr>
            <a:r>
              <a:rPr lang="ro-RO" sz="1600" b="1" cap="small" dirty="0" smtClean="0">
                <a:latin typeface="Times New Roman" pitchFamily="18" charset="0"/>
                <a:cs typeface="Angsana New" pitchFamily="18" charset="-34"/>
              </a:rPr>
              <a:t>European Union</a:t>
            </a:r>
            <a:endParaRPr lang="en-US" sz="1600" b="1" cap="small" dirty="0">
              <a:latin typeface="Times New Roman" pitchFamily="18" charset="0"/>
              <a:cs typeface="Angsana New" pitchFamily="18" charset="-34"/>
            </a:endParaRPr>
          </a:p>
        </p:txBody>
      </p:sp>
      <p:sp>
        <p:nvSpPr>
          <p:cNvPr id="6152" name="AutoShape 6"/>
          <p:cNvSpPr>
            <a:spLocks noChangeArrowheads="1"/>
          </p:cNvSpPr>
          <p:nvPr/>
        </p:nvSpPr>
        <p:spPr bwMode="auto">
          <a:xfrm flipH="1">
            <a:off x="8062913" y="1323975"/>
            <a:ext cx="2792412" cy="581025"/>
          </a:xfrm>
          <a:prstGeom prst="roundRect">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lgn="ctr" eaLnBrk="1" hangingPunct="1">
              <a:lnSpc>
                <a:spcPct val="60000"/>
              </a:lnSpc>
              <a:defRPr/>
            </a:pPr>
            <a:r>
              <a:rPr lang="en-US" sz="2800" b="1" cap="small" dirty="0">
                <a:solidFill>
                  <a:srgbClr val="000066"/>
                </a:solidFill>
                <a:latin typeface="Times New Roman" pitchFamily="18" charset="0"/>
                <a:cs typeface="Angsana New" pitchFamily="18" charset="-34"/>
              </a:rPr>
              <a:t>Bilateral</a:t>
            </a:r>
          </a:p>
        </p:txBody>
      </p:sp>
      <p:sp>
        <p:nvSpPr>
          <p:cNvPr id="6153" name="AutoShape 6"/>
          <p:cNvSpPr>
            <a:spLocks noChangeArrowheads="1"/>
          </p:cNvSpPr>
          <p:nvPr/>
        </p:nvSpPr>
        <p:spPr bwMode="auto">
          <a:xfrm flipH="1">
            <a:off x="3352800" y="299456"/>
            <a:ext cx="5029200" cy="609600"/>
          </a:xfrm>
          <a:prstGeom prst="roundRect">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lgn="ctr" eaLnBrk="1" hangingPunct="1">
              <a:lnSpc>
                <a:spcPct val="60000"/>
              </a:lnSpc>
              <a:defRPr/>
            </a:pPr>
            <a:r>
              <a:rPr lang="en-US" sz="2800" b="1" cap="small" dirty="0" smtClean="0">
                <a:solidFill>
                  <a:srgbClr val="000066"/>
                </a:solidFill>
                <a:latin typeface="Times New Roman" pitchFamily="18" charset="0"/>
                <a:cs typeface="Angsana New" pitchFamily="18" charset="-34"/>
              </a:rPr>
              <a:t>Development </a:t>
            </a:r>
            <a:r>
              <a:rPr lang="en-US" sz="2800" b="1" cap="small" dirty="0">
                <a:solidFill>
                  <a:srgbClr val="000066"/>
                </a:solidFill>
                <a:latin typeface="Times New Roman" pitchFamily="18" charset="0"/>
                <a:cs typeface="Angsana New" pitchFamily="18" charset="-34"/>
              </a:rPr>
              <a:t>partners </a:t>
            </a:r>
            <a:r>
              <a:rPr lang="en-US" sz="2800" b="1" cap="small" dirty="0" smtClean="0">
                <a:solidFill>
                  <a:srgbClr val="000066"/>
                </a:solidFill>
                <a:latin typeface="Times New Roman" pitchFamily="18" charset="0"/>
                <a:cs typeface="Angsana New" pitchFamily="18" charset="-34"/>
              </a:rPr>
              <a:t>2016</a:t>
            </a:r>
            <a:endParaRPr lang="en-US" sz="2800" b="1" cap="small" dirty="0">
              <a:latin typeface="Times New Roman" pitchFamily="18" charset="0"/>
              <a:cs typeface="Angsana New" pitchFamily="18" charset="-34"/>
            </a:endParaRPr>
          </a:p>
        </p:txBody>
      </p:sp>
      <p:sp>
        <p:nvSpPr>
          <p:cNvPr id="6154" name="AutoShape 6"/>
          <p:cNvSpPr>
            <a:spLocks noChangeArrowheads="1"/>
          </p:cNvSpPr>
          <p:nvPr/>
        </p:nvSpPr>
        <p:spPr bwMode="auto">
          <a:xfrm flipH="1">
            <a:off x="2133600" y="1343713"/>
            <a:ext cx="3565525" cy="531812"/>
          </a:xfrm>
          <a:prstGeom prst="roundRect">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lgn="ctr" eaLnBrk="1" hangingPunct="1">
              <a:lnSpc>
                <a:spcPct val="60000"/>
              </a:lnSpc>
              <a:defRPr/>
            </a:pPr>
            <a:r>
              <a:rPr lang="en-US" sz="2800" b="1" cap="small" dirty="0">
                <a:solidFill>
                  <a:srgbClr val="000066"/>
                </a:solidFill>
                <a:latin typeface="Times New Roman" pitchFamily="18" charset="0"/>
                <a:cs typeface="Angsana New" pitchFamily="18" charset="-34"/>
              </a:rPr>
              <a:t>Multilateral</a:t>
            </a:r>
            <a:endParaRPr lang="en-US" sz="1200" b="1" cap="small" dirty="0">
              <a:latin typeface="Times New Roman" pitchFamily="18" charset="0"/>
              <a:cs typeface="Angsana New" pitchFamily="18" charset="-34"/>
            </a:endParaRPr>
          </a:p>
        </p:txBody>
      </p:sp>
      <p:sp>
        <p:nvSpPr>
          <p:cNvPr id="6157" name="AutoShape 6"/>
          <p:cNvSpPr>
            <a:spLocks noChangeArrowheads="1"/>
          </p:cNvSpPr>
          <p:nvPr/>
        </p:nvSpPr>
        <p:spPr bwMode="auto">
          <a:xfrm>
            <a:off x="790253" y="2812675"/>
            <a:ext cx="2743200" cy="381000"/>
          </a:xfrm>
          <a:prstGeom prst="roundRect">
            <a:avLst>
              <a:gd name="adj" fmla="val 16667"/>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lgn="ctr">
              <a:defRPr/>
            </a:pPr>
            <a:r>
              <a:rPr lang="ro-RO" sz="1600" b="1" cap="small" dirty="0" smtClean="0">
                <a:latin typeface="Times New Roman" pitchFamily="18" charset="0"/>
                <a:cs typeface="Angsana New" pitchFamily="18" charset="-34"/>
              </a:rPr>
              <a:t>Global Fund</a:t>
            </a:r>
            <a:endParaRPr lang="en-US" sz="1600" b="1" cap="small" dirty="0">
              <a:latin typeface="Times New Roman" pitchFamily="18" charset="0"/>
              <a:cs typeface="Angsana New" pitchFamily="18" charset="-34"/>
            </a:endParaRPr>
          </a:p>
        </p:txBody>
      </p:sp>
      <p:sp>
        <p:nvSpPr>
          <p:cNvPr id="6158" name="AutoShape 6"/>
          <p:cNvSpPr>
            <a:spLocks noChangeArrowheads="1"/>
          </p:cNvSpPr>
          <p:nvPr/>
        </p:nvSpPr>
        <p:spPr bwMode="auto">
          <a:xfrm>
            <a:off x="777643" y="3467670"/>
            <a:ext cx="2743200" cy="357187"/>
          </a:xfrm>
          <a:prstGeom prst="roundRect">
            <a:avLst>
              <a:gd name="adj" fmla="val 16667"/>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lgn="ctr">
              <a:defRPr/>
            </a:pPr>
            <a:r>
              <a:rPr lang="en-US" sz="1600" b="1" dirty="0">
                <a:latin typeface="Times New Roman" pitchFamily="18" charset="0"/>
                <a:cs typeface="Angsana New" pitchFamily="18" charset="-34"/>
              </a:rPr>
              <a:t>GAVI</a:t>
            </a:r>
          </a:p>
        </p:txBody>
      </p:sp>
      <p:sp>
        <p:nvSpPr>
          <p:cNvPr id="6159" name="AutoShape 6"/>
          <p:cNvSpPr>
            <a:spLocks noChangeArrowheads="1"/>
          </p:cNvSpPr>
          <p:nvPr/>
        </p:nvSpPr>
        <p:spPr bwMode="auto">
          <a:xfrm>
            <a:off x="762000" y="4724400"/>
            <a:ext cx="2757488" cy="381000"/>
          </a:xfrm>
          <a:prstGeom prst="roundRect">
            <a:avLst>
              <a:gd name="adj" fmla="val 16667"/>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lgn="ctr">
              <a:defRPr/>
            </a:pPr>
            <a:r>
              <a:rPr lang="en-US" sz="1600" b="1" dirty="0">
                <a:latin typeface="Times New Roman" pitchFamily="18" charset="0"/>
                <a:cs typeface="Angsana New" pitchFamily="18" charset="-34"/>
              </a:rPr>
              <a:t>UNAIDS</a:t>
            </a:r>
          </a:p>
        </p:txBody>
      </p:sp>
      <p:sp>
        <p:nvSpPr>
          <p:cNvPr id="6160" name="AutoShape 6"/>
          <p:cNvSpPr>
            <a:spLocks noChangeArrowheads="1"/>
          </p:cNvSpPr>
          <p:nvPr/>
        </p:nvSpPr>
        <p:spPr bwMode="auto">
          <a:xfrm>
            <a:off x="762000" y="5334000"/>
            <a:ext cx="2703512" cy="379412"/>
          </a:xfrm>
          <a:prstGeom prst="roundRect">
            <a:avLst>
              <a:gd name="adj" fmla="val 16667"/>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lgn="ctr">
              <a:defRPr/>
            </a:pPr>
            <a:r>
              <a:rPr lang="en-US" sz="1600" b="1" dirty="0">
                <a:latin typeface="Times New Roman" pitchFamily="18" charset="0"/>
                <a:cs typeface="Angsana New" pitchFamily="18" charset="-34"/>
              </a:rPr>
              <a:t>UNICEF</a:t>
            </a:r>
          </a:p>
        </p:txBody>
      </p:sp>
      <p:sp>
        <p:nvSpPr>
          <p:cNvPr id="6161" name="AutoShape 6"/>
          <p:cNvSpPr>
            <a:spLocks noChangeArrowheads="1"/>
          </p:cNvSpPr>
          <p:nvPr/>
        </p:nvSpPr>
        <p:spPr bwMode="auto">
          <a:xfrm>
            <a:off x="4262976" y="2197098"/>
            <a:ext cx="2724150" cy="400050"/>
          </a:xfrm>
          <a:prstGeom prst="roundRect">
            <a:avLst>
              <a:gd name="adj" fmla="val 16667"/>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lgn="ctr">
              <a:defRPr/>
            </a:pPr>
            <a:r>
              <a:rPr lang="en-US" sz="1600" b="1" dirty="0">
                <a:latin typeface="Times New Roman" pitchFamily="18" charset="0"/>
                <a:cs typeface="Angsana New" pitchFamily="18" charset="-34"/>
              </a:rPr>
              <a:t>UNFPA</a:t>
            </a:r>
          </a:p>
        </p:txBody>
      </p:sp>
      <p:sp>
        <p:nvSpPr>
          <p:cNvPr id="6162" name="AutoShape 6"/>
          <p:cNvSpPr>
            <a:spLocks noChangeArrowheads="1"/>
          </p:cNvSpPr>
          <p:nvPr/>
        </p:nvSpPr>
        <p:spPr bwMode="auto">
          <a:xfrm>
            <a:off x="4262976" y="2800348"/>
            <a:ext cx="2713038" cy="419100"/>
          </a:xfrm>
          <a:prstGeom prst="roundRect">
            <a:avLst>
              <a:gd name="adj" fmla="val 16667"/>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lgn="ctr">
              <a:defRPr/>
            </a:pPr>
            <a:r>
              <a:rPr lang="en-US" sz="1600" b="1" dirty="0">
                <a:latin typeface="Times New Roman" pitchFamily="18" charset="0"/>
                <a:cs typeface="Angsana New" pitchFamily="18" charset="-34"/>
              </a:rPr>
              <a:t>UNODC</a:t>
            </a:r>
          </a:p>
        </p:txBody>
      </p:sp>
      <p:sp>
        <p:nvSpPr>
          <p:cNvPr id="6163" name="AutoShape 6"/>
          <p:cNvSpPr>
            <a:spLocks noChangeArrowheads="1"/>
          </p:cNvSpPr>
          <p:nvPr/>
        </p:nvSpPr>
        <p:spPr bwMode="auto">
          <a:xfrm>
            <a:off x="4262976" y="3428998"/>
            <a:ext cx="2724150" cy="361950"/>
          </a:xfrm>
          <a:prstGeom prst="roundRect">
            <a:avLst>
              <a:gd name="adj" fmla="val 16667"/>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lgn="ctr">
              <a:defRPr/>
            </a:pPr>
            <a:r>
              <a:rPr lang="en-US" sz="1600" b="1" dirty="0">
                <a:latin typeface="Times New Roman" pitchFamily="18" charset="0"/>
                <a:cs typeface="Angsana New" pitchFamily="18" charset="-34"/>
              </a:rPr>
              <a:t>UNECE</a:t>
            </a:r>
          </a:p>
        </p:txBody>
      </p:sp>
      <p:sp>
        <p:nvSpPr>
          <p:cNvPr id="6164" name="AutoShape 6"/>
          <p:cNvSpPr>
            <a:spLocks noChangeArrowheads="1"/>
          </p:cNvSpPr>
          <p:nvPr/>
        </p:nvSpPr>
        <p:spPr bwMode="auto">
          <a:xfrm>
            <a:off x="4244706" y="4051298"/>
            <a:ext cx="2722563" cy="381000"/>
          </a:xfrm>
          <a:prstGeom prst="roundRect">
            <a:avLst>
              <a:gd name="adj" fmla="val 16667"/>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lgn="ctr">
              <a:defRPr/>
            </a:pPr>
            <a:r>
              <a:rPr lang="en-US" sz="1600" b="1" dirty="0">
                <a:latin typeface="Times New Roman" pitchFamily="18" charset="0"/>
                <a:cs typeface="Angsana New" pitchFamily="18" charset="-34"/>
              </a:rPr>
              <a:t>WHO</a:t>
            </a:r>
          </a:p>
        </p:txBody>
      </p:sp>
      <p:sp>
        <p:nvSpPr>
          <p:cNvPr id="6165" name="AutoShape 6"/>
          <p:cNvSpPr>
            <a:spLocks noChangeArrowheads="1"/>
          </p:cNvSpPr>
          <p:nvPr/>
        </p:nvSpPr>
        <p:spPr bwMode="auto">
          <a:xfrm>
            <a:off x="4221702" y="4656858"/>
            <a:ext cx="2754312" cy="371475"/>
          </a:xfrm>
          <a:prstGeom prst="roundRect">
            <a:avLst>
              <a:gd name="adj" fmla="val 16667"/>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lgn="ctr">
              <a:defRPr/>
            </a:pPr>
            <a:r>
              <a:rPr lang="en-US" sz="1600" b="1" dirty="0">
                <a:latin typeface="Times New Roman" pitchFamily="18" charset="0"/>
                <a:cs typeface="Angsana New" pitchFamily="18" charset="-34"/>
              </a:rPr>
              <a:t>WB</a:t>
            </a:r>
          </a:p>
        </p:txBody>
      </p:sp>
      <p:sp>
        <p:nvSpPr>
          <p:cNvPr id="6166" name="AutoShape 6"/>
          <p:cNvSpPr>
            <a:spLocks noChangeArrowheads="1"/>
          </p:cNvSpPr>
          <p:nvPr/>
        </p:nvSpPr>
        <p:spPr bwMode="auto">
          <a:xfrm>
            <a:off x="8074025" y="2093920"/>
            <a:ext cx="2894013" cy="400050"/>
          </a:xfrm>
          <a:prstGeom prst="roundRect">
            <a:avLst>
              <a:gd name="adj" fmla="val 16667"/>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lgn="ctr">
              <a:defRPr/>
            </a:pPr>
            <a:r>
              <a:rPr lang="en-US" sz="1200" b="1" cap="small" dirty="0" smtClean="0">
                <a:latin typeface="Times New Roman" pitchFamily="18" charset="0"/>
                <a:cs typeface="Angsana New" pitchFamily="18" charset="-34"/>
              </a:rPr>
              <a:t>Government of Norway</a:t>
            </a:r>
            <a:endParaRPr lang="en-US" sz="1200" b="1" cap="small" dirty="0">
              <a:latin typeface="Times New Roman" pitchFamily="18" charset="0"/>
              <a:cs typeface="Angsana New" pitchFamily="18" charset="-34"/>
            </a:endParaRPr>
          </a:p>
        </p:txBody>
      </p:sp>
      <p:sp>
        <p:nvSpPr>
          <p:cNvPr id="6167" name="AutoShape 6"/>
          <p:cNvSpPr>
            <a:spLocks noChangeArrowheads="1"/>
          </p:cNvSpPr>
          <p:nvPr/>
        </p:nvSpPr>
        <p:spPr bwMode="auto">
          <a:xfrm>
            <a:off x="8074025" y="2627034"/>
            <a:ext cx="2894013" cy="419100"/>
          </a:xfrm>
          <a:prstGeom prst="roundRect">
            <a:avLst>
              <a:gd name="adj" fmla="val 16667"/>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lgn="ctr">
              <a:defRPr/>
            </a:pPr>
            <a:r>
              <a:rPr lang="en-US" sz="1200" b="1" cap="small" dirty="0" smtClean="0">
                <a:latin typeface="Times New Roman" pitchFamily="18" charset="0"/>
                <a:cs typeface="Angsana New" pitchFamily="18" charset="-34"/>
              </a:rPr>
              <a:t>Government of Romania</a:t>
            </a:r>
            <a:endParaRPr lang="en-US" sz="1200" b="1" cap="small" dirty="0">
              <a:latin typeface="Times New Roman" pitchFamily="18" charset="0"/>
              <a:cs typeface="Angsana New" pitchFamily="18" charset="-34"/>
            </a:endParaRPr>
          </a:p>
        </p:txBody>
      </p:sp>
      <p:sp>
        <p:nvSpPr>
          <p:cNvPr id="6169" name="AutoShape 6"/>
          <p:cNvSpPr>
            <a:spLocks noChangeArrowheads="1"/>
          </p:cNvSpPr>
          <p:nvPr/>
        </p:nvSpPr>
        <p:spPr bwMode="auto">
          <a:xfrm>
            <a:off x="8074025" y="3179198"/>
            <a:ext cx="2882900" cy="412750"/>
          </a:xfrm>
          <a:prstGeom prst="roundRect">
            <a:avLst>
              <a:gd name="adj" fmla="val 16667"/>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lgn="ctr">
              <a:defRPr/>
            </a:pPr>
            <a:r>
              <a:rPr lang="en-US" sz="1200" b="1" cap="small" dirty="0" smtClean="0">
                <a:solidFill>
                  <a:srgbClr val="000000"/>
                </a:solidFill>
                <a:latin typeface="Times New Roman" pitchFamily="18" charset="0"/>
                <a:cs typeface="Angsana New" pitchFamily="18" charset="-34"/>
              </a:rPr>
              <a:t>Government of Japan/JICA</a:t>
            </a:r>
            <a:endParaRPr lang="en-US" sz="1200" b="1" cap="small" dirty="0">
              <a:latin typeface="Times New Roman" pitchFamily="18" charset="0"/>
              <a:cs typeface="Angsana New" pitchFamily="18" charset="-34"/>
            </a:endParaRPr>
          </a:p>
        </p:txBody>
      </p:sp>
      <p:sp>
        <p:nvSpPr>
          <p:cNvPr id="6170" name="AutoShape 6"/>
          <p:cNvSpPr>
            <a:spLocks noChangeArrowheads="1"/>
          </p:cNvSpPr>
          <p:nvPr/>
        </p:nvSpPr>
        <p:spPr bwMode="auto">
          <a:xfrm>
            <a:off x="8084479" y="3817925"/>
            <a:ext cx="2879725" cy="369887"/>
          </a:xfrm>
          <a:prstGeom prst="roundRect">
            <a:avLst>
              <a:gd name="adj" fmla="val 16667"/>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lgn="ctr">
              <a:defRPr/>
            </a:pPr>
            <a:r>
              <a:rPr lang="en-US" sz="1200" b="1" cap="small" dirty="0" smtClean="0">
                <a:solidFill>
                  <a:srgbClr val="000000"/>
                </a:solidFill>
                <a:latin typeface="Times New Roman" pitchFamily="18" charset="0"/>
                <a:cs typeface="Angsana New" pitchFamily="18" charset="-34"/>
              </a:rPr>
              <a:t>Government of Czech Republic</a:t>
            </a:r>
            <a:endParaRPr lang="en-US" sz="1200" b="1" cap="small" dirty="0">
              <a:latin typeface="Times New Roman" pitchFamily="18" charset="0"/>
              <a:cs typeface="Angsana New" pitchFamily="18" charset="-34"/>
            </a:endParaRPr>
          </a:p>
        </p:txBody>
      </p:sp>
      <p:sp>
        <p:nvSpPr>
          <p:cNvPr id="6171" name="AutoShape 6"/>
          <p:cNvSpPr>
            <a:spLocks noChangeArrowheads="1"/>
          </p:cNvSpPr>
          <p:nvPr/>
        </p:nvSpPr>
        <p:spPr bwMode="auto">
          <a:xfrm>
            <a:off x="8074025" y="4990523"/>
            <a:ext cx="2882900" cy="361950"/>
          </a:xfrm>
          <a:prstGeom prst="roundRect">
            <a:avLst>
              <a:gd name="adj" fmla="val 16667"/>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lgn="ctr">
              <a:defRPr/>
            </a:pPr>
            <a:r>
              <a:rPr lang="en-US" sz="1200" b="1" cap="small" dirty="0">
                <a:solidFill>
                  <a:srgbClr val="000000"/>
                </a:solidFill>
                <a:latin typeface="Times New Roman" pitchFamily="18" charset="0"/>
                <a:cs typeface="Angsana New" pitchFamily="18" charset="-34"/>
              </a:rPr>
              <a:t>Government of Switzerland</a:t>
            </a:r>
            <a:r>
              <a:rPr lang="en-US" sz="1200" b="1" dirty="0">
                <a:solidFill>
                  <a:srgbClr val="000000"/>
                </a:solidFill>
                <a:latin typeface="Times New Roman" pitchFamily="18" charset="0"/>
                <a:cs typeface="Angsana New" pitchFamily="18" charset="-34"/>
              </a:rPr>
              <a:t>/SDC</a:t>
            </a:r>
            <a:endParaRPr lang="en-US" sz="1200" b="1" dirty="0">
              <a:latin typeface="Times New Roman" pitchFamily="18" charset="0"/>
              <a:cs typeface="Angsana New" pitchFamily="18" charset="-34"/>
            </a:endParaRPr>
          </a:p>
        </p:txBody>
      </p:sp>
      <p:sp>
        <p:nvSpPr>
          <p:cNvPr id="6172" name="AutoShape 6"/>
          <p:cNvSpPr>
            <a:spLocks noChangeArrowheads="1"/>
          </p:cNvSpPr>
          <p:nvPr/>
        </p:nvSpPr>
        <p:spPr bwMode="auto">
          <a:xfrm>
            <a:off x="8074025" y="4438073"/>
            <a:ext cx="2882900" cy="379412"/>
          </a:xfrm>
          <a:prstGeom prst="roundRect">
            <a:avLst>
              <a:gd name="adj" fmla="val 16667"/>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lgn="ctr">
              <a:defRPr/>
            </a:pPr>
            <a:r>
              <a:rPr lang="en-US" sz="1200" b="1" cap="small" dirty="0" smtClean="0">
                <a:latin typeface="Times New Roman" pitchFamily="18" charset="0"/>
                <a:cs typeface="Angsana New" pitchFamily="18" charset="-34"/>
              </a:rPr>
              <a:t>Government of Turkey</a:t>
            </a:r>
            <a:r>
              <a:rPr lang="en-US" sz="1200" b="1" dirty="0" smtClean="0">
                <a:latin typeface="Times New Roman" pitchFamily="18" charset="0"/>
                <a:cs typeface="Angsana New" pitchFamily="18" charset="-34"/>
              </a:rPr>
              <a:t>/TIKA</a:t>
            </a:r>
            <a:endParaRPr lang="en-US" sz="1200" b="1" dirty="0">
              <a:latin typeface="Times New Roman" pitchFamily="18" charset="0"/>
              <a:cs typeface="Angsana New" pitchFamily="18" charset="-34"/>
            </a:endParaRPr>
          </a:p>
        </p:txBody>
      </p:sp>
      <p:sp>
        <p:nvSpPr>
          <p:cNvPr id="6174" name="AutoShape 6"/>
          <p:cNvSpPr>
            <a:spLocks noChangeArrowheads="1"/>
          </p:cNvSpPr>
          <p:nvPr/>
        </p:nvSpPr>
        <p:spPr bwMode="auto">
          <a:xfrm>
            <a:off x="8077200" y="5504873"/>
            <a:ext cx="2882900" cy="361950"/>
          </a:xfrm>
          <a:prstGeom prst="roundRect">
            <a:avLst>
              <a:gd name="adj" fmla="val 16667"/>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lgn="ctr">
              <a:defRPr/>
            </a:pPr>
            <a:r>
              <a:rPr lang="en-US" sz="1200" b="1" cap="small" dirty="0">
                <a:solidFill>
                  <a:srgbClr val="000000"/>
                </a:solidFill>
                <a:latin typeface="Times New Roman" pitchFamily="18" charset="0"/>
                <a:cs typeface="Angsana New" pitchFamily="18" charset="-34"/>
              </a:rPr>
              <a:t>Government of FRG/GIZ</a:t>
            </a:r>
            <a:endParaRPr lang="en-US" sz="1200" b="1" cap="small" dirty="0">
              <a:latin typeface="Times New Roman" pitchFamily="18" charset="0"/>
              <a:cs typeface="Angsana New" pitchFamily="18" charset="-34"/>
            </a:endParaRPr>
          </a:p>
        </p:txBody>
      </p:sp>
      <p:sp>
        <p:nvSpPr>
          <p:cNvPr id="31" name="AutoShape 6"/>
          <p:cNvSpPr>
            <a:spLocks noChangeArrowheads="1"/>
          </p:cNvSpPr>
          <p:nvPr/>
        </p:nvSpPr>
        <p:spPr bwMode="auto">
          <a:xfrm>
            <a:off x="4191000" y="5334000"/>
            <a:ext cx="2754313" cy="369887"/>
          </a:xfrm>
          <a:prstGeom prst="roundRect">
            <a:avLst>
              <a:gd name="adj" fmla="val 16667"/>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lgn="ctr">
              <a:defRPr/>
            </a:pPr>
            <a:r>
              <a:rPr lang="en-US" sz="1600" b="1" dirty="0" smtClean="0">
                <a:latin typeface="Times New Roman" pitchFamily="18" charset="0"/>
                <a:cs typeface="Angsana New" pitchFamily="18" charset="-34"/>
              </a:rPr>
              <a:t>IAEA</a:t>
            </a:r>
            <a:endParaRPr lang="en-US" sz="1600" b="1" dirty="0">
              <a:latin typeface="Times New Roman" pitchFamily="18" charset="0"/>
              <a:cs typeface="Angsana New" pitchFamily="18" charset="-34"/>
            </a:endParaRPr>
          </a:p>
        </p:txBody>
      </p:sp>
      <p:sp>
        <p:nvSpPr>
          <p:cNvPr id="25" name="AutoShape 6"/>
          <p:cNvSpPr>
            <a:spLocks noChangeArrowheads="1"/>
          </p:cNvSpPr>
          <p:nvPr/>
        </p:nvSpPr>
        <p:spPr bwMode="auto">
          <a:xfrm>
            <a:off x="762000" y="4114800"/>
            <a:ext cx="2754313" cy="369887"/>
          </a:xfrm>
          <a:prstGeom prst="roundRect">
            <a:avLst>
              <a:gd name="adj" fmla="val 16667"/>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lgn="ctr">
              <a:defRPr/>
            </a:pPr>
            <a:r>
              <a:rPr lang="en-US" sz="1600" b="1" dirty="0">
                <a:latin typeface="Times New Roman" pitchFamily="18" charset="0"/>
                <a:cs typeface="Angsana New" pitchFamily="18" charset="-34"/>
              </a:rPr>
              <a:t>UNDP</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1981200" y="20129"/>
            <a:ext cx="8229600" cy="665672"/>
          </a:xfrm>
        </p:spPr>
        <p:txBody>
          <a:bodyPr/>
          <a:lstStyle/>
          <a:p>
            <a:pPr eaLnBrk="1" hangingPunct="1"/>
            <a:r>
              <a:rPr lang="en-US" altLang="en-US" dirty="0" smtClean="0"/>
              <a:t>Donors interviewed</a:t>
            </a:r>
            <a:endParaRPr lang="en-US" altLang="en-US" sz="1800" b="1" dirty="0"/>
          </a:p>
        </p:txBody>
      </p:sp>
      <p:sp>
        <p:nvSpPr>
          <p:cNvPr id="8195" name="Slide Number Placeholder 3"/>
          <p:cNvSpPr>
            <a:spLocks noGrp="1"/>
          </p:cNvSpPr>
          <p:nvPr>
            <p:ph type="sldNum" sz="quarter" idx="12"/>
          </p:nvPr>
        </p:nvSpPr>
        <p:spPr bwMode="auto">
          <a:xfrm>
            <a:off x="8077200" y="6356351"/>
            <a:ext cx="2133600" cy="3222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7B21EC7-9F93-488A-927D-0C4DF3D76BFE}" type="slidenum">
              <a:rPr lang="en-GB" altLang="en-US">
                <a:solidFill>
                  <a:srgbClr val="898989"/>
                </a:solidFill>
                <a:latin typeface="Calibri" panose="020F0502020204030204" pitchFamily="34" charset="0"/>
              </a:rPr>
              <a:pPr/>
              <a:t>4</a:t>
            </a:fld>
            <a:endParaRPr lang="en-GB" altLang="en-US" dirty="0">
              <a:solidFill>
                <a:srgbClr val="898989"/>
              </a:solidFill>
              <a:latin typeface="Calibri" panose="020F0502020204030204" pitchFamily="34" charset="0"/>
            </a:endParaRP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1070336830"/>
              </p:ext>
            </p:extLst>
          </p:nvPr>
        </p:nvGraphicFramePr>
        <p:xfrm>
          <a:off x="495300" y="746062"/>
          <a:ext cx="11201397" cy="5550027"/>
        </p:xfrm>
        <a:graphic>
          <a:graphicData uri="http://schemas.openxmlformats.org/drawingml/2006/table">
            <a:tbl>
              <a:tblPr firstRow="1" firstCol="1" bandRow="1">
                <a:tableStyleId>{5C22544A-7EE6-4342-B048-85BDC9FD1C3A}</a:tableStyleId>
              </a:tblPr>
              <a:tblGrid>
                <a:gridCol w="6304222">
                  <a:extLst>
                    <a:ext uri="{9D8B030D-6E8A-4147-A177-3AD203B41FA5}">
                      <a16:colId xmlns:a16="http://schemas.microsoft.com/office/drawing/2014/main" xmlns="" val="20000"/>
                    </a:ext>
                  </a:extLst>
                </a:gridCol>
                <a:gridCol w="916310">
                  <a:extLst>
                    <a:ext uri="{9D8B030D-6E8A-4147-A177-3AD203B41FA5}">
                      <a16:colId xmlns:a16="http://schemas.microsoft.com/office/drawing/2014/main" xmlns="" val="20001"/>
                    </a:ext>
                  </a:extLst>
                </a:gridCol>
                <a:gridCol w="796173">
                  <a:extLst>
                    <a:ext uri="{9D8B030D-6E8A-4147-A177-3AD203B41FA5}">
                      <a16:colId xmlns:a16="http://schemas.microsoft.com/office/drawing/2014/main" xmlns="" val="20002"/>
                    </a:ext>
                  </a:extLst>
                </a:gridCol>
                <a:gridCol w="796173">
                  <a:extLst>
                    <a:ext uri="{9D8B030D-6E8A-4147-A177-3AD203B41FA5}">
                      <a16:colId xmlns:a16="http://schemas.microsoft.com/office/drawing/2014/main" xmlns="" val="20003"/>
                    </a:ext>
                  </a:extLst>
                </a:gridCol>
                <a:gridCol w="796173">
                  <a:extLst>
                    <a:ext uri="{9D8B030D-6E8A-4147-A177-3AD203B41FA5}">
                      <a16:colId xmlns:a16="http://schemas.microsoft.com/office/drawing/2014/main" xmlns="" val="20004"/>
                    </a:ext>
                  </a:extLst>
                </a:gridCol>
                <a:gridCol w="796173">
                  <a:extLst>
                    <a:ext uri="{9D8B030D-6E8A-4147-A177-3AD203B41FA5}">
                      <a16:colId xmlns:a16="http://schemas.microsoft.com/office/drawing/2014/main" xmlns="" val="20005"/>
                    </a:ext>
                  </a:extLst>
                </a:gridCol>
                <a:gridCol w="796173">
                  <a:extLst>
                    <a:ext uri="{9D8B030D-6E8A-4147-A177-3AD203B41FA5}">
                      <a16:colId xmlns:a16="http://schemas.microsoft.com/office/drawing/2014/main" xmlns="" val="1915440338"/>
                    </a:ext>
                  </a:extLst>
                </a:gridCol>
              </a:tblGrid>
              <a:tr h="347739">
                <a:tc>
                  <a:txBody>
                    <a:bodyPr/>
                    <a:lstStyle/>
                    <a:p>
                      <a:pPr algn="ctr">
                        <a:spcAft>
                          <a:spcPts val="0"/>
                        </a:spcAft>
                      </a:pPr>
                      <a:r>
                        <a:rPr lang="en-GB" sz="2000" b="1" dirty="0">
                          <a:effectLst/>
                        </a:rPr>
                        <a:t>Agency</a:t>
                      </a:r>
                      <a:endParaRPr lang="en-US" sz="1600" b="1"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600" b="1" dirty="0">
                          <a:effectLst/>
                          <a:latin typeface="+mn-lt"/>
                        </a:rPr>
                        <a:t>2011</a:t>
                      </a:r>
                      <a:endParaRPr lang="en-US" sz="1600" b="1" dirty="0">
                        <a:effectLst/>
                        <a:latin typeface="+mn-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600" b="1" dirty="0">
                          <a:effectLst/>
                          <a:latin typeface="+mn-lt"/>
                        </a:rPr>
                        <a:t>2012</a:t>
                      </a:r>
                      <a:endParaRPr lang="en-US" sz="1600" b="1" dirty="0">
                        <a:effectLst/>
                        <a:latin typeface="+mn-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600" b="1" dirty="0">
                          <a:effectLst/>
                          <a:latin typeface="+mn-lt"/>
                        </a:rPr>
                        <a:t>2013</a:t>
                      </a:r>
                      <a:endParaRPr lang="en-US" sz="1600" b="1" dirty="0">
                        <a:effectLst/>
                        <a:latin typeface="+mn-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US" sz="1600" b="1" dirty="0" smtClean="0">
                          <a:effectLst/>
                          <a:latin typeface="+mn-lt"/>
                          <a:ea typeface="Times New Roman" panose="02020603050405020304" pitchFamily="18" charset="0"/>
                          <a:cs typeface="Times New Roman" panose="02020603050405020304" pitchFamily="18" charset="0"/>
                        </a:rPr>
                        <a:t>2014</a:t>
                      </a:r>
                      <a:endParaRPr lang="en-US" sz="1600" b="1" dirty="0">
                        <a:effectLst/>
                        <a:latin typeface="+mn-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US" sz="1600" b="1" dirty="0" smtClean="0">
                          <a:effectLst/>
                          <a:latin typeface="+mn-lt"/>
                          <a:ea typeface="Times New Roman" panose="02020603050405020304" pitchFamily="18" charset="0"/>
                          <a:cs typeface="Times New Roman" panose="02020603050405020304" pitchFamily="18" charset="0"/>
                        </a:rPr>
                        <a:t>2015</a:t>
                      </a:r>
                      <a:endParaRPr lang="en-US" sz="1600" b="1" dirty="0">
                        <a:effectLst/>
                        <a:latin typeface="+mn-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US" sz="1600" b="1" dirty="0" smtClean="0">
                          <a:effectLst/>
                          <a:latin typeface="+mn-lt"/>
                          <a:ea typeface="Times New Roman" panose="02020603050405020304" pitchFamily="18" charset="0"/>
                          <a:cs typeface="Times New Roman" panose="02020603050405020304" pitchFamily="18" charset="0"/>
                        </a:rPr>
                        <a:t>2016</a:t>
                      </a:r>
                      <a:endParaRPr lang="en-US" sz="1600" b="1" dirty="0">
                        <a:effectLst/>
                        <a:latin typeface="+mn-lt"/>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10000"/>
                  </a:ext>
                </a:extLst>
              </a:tr>
              <a:tr h="216762">
                <a:tc>
                  <a:txBody>
                    <a:bodyPr/>
                    <a:lstStyle/>
                    <a:p>
                      <a:pPr marL="0" algn="l" defTabSz="914400" rtl="0" eaLnBrk="1" latinLnBrk="0" hangingPunct="1">
                        <a:spcAft>
                          <a:spcPts val="0"/>
                        </a:spcAft>
                      </a:pPr>
                      <a:r>
                        <a:rPr lang="en-US" sz="1400" b="0" kern="1200" dirty="0" smtClean="0">
                          <a:solidFill>
                            <a:schemeClr val="lt1"/>
                          </a:solidFill>
                          <a:effectLst/>
                          <a:latin typeface="+mn-lt"/>
                          <a:ea typeface="+mn-ea"/>
                          <a:cs typeface="+mn-cs"/>
                        </a:rPr>
                        <a:t>Council of Europe</a:t>
                      </a:r>
                      <a:endParaRPr lang="en-US" sz="1400" b="0" kern="1200" dirty="0">
                        <a:solidFill>
                          <a:schemeClr val="lt1"/>
                        </a:solidFill>
                        <a:effectLst/>
                        <a:latin typeface="+mn-lt"/>
                        <a:ea typeface="+mn-ea"/>
                        <a:cs typeface="+mn-cs"/>
                      </a:endParaRPr>
                    </a:p>
                  </a:txBody>
                  <a:tcPr marL="68580" marR="68580" marT="0" marB="0" anchor="ctr"/>
                </a:tc>
                <a:tc>
                  <a:txBody>
                    <a:bodyPr/>
                    <a:lstStyle/>
                    <a:p>
                      <a:pPr algn="ctr">
                        <a:spcAft>
                          <a:spcPts val="0"/>
                        </a:spcAft>
                      </a:pP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400" dirty="0">
                          <a:effectLst/>
                        </a:rPr>
                        <a:t>+</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algn="ctr" defTabSz="914400" rtl="0" eaLnBrk="1" latinLnBrk="0" hangingPunct="1">
                        <a:spcAft>
                          <a:spcPts val="0"/>
                        </a:spcAft>
                      </a:pPr>
                      <a:r>
                        <a:rPr lang="en-US" sz="1400" kern="1200" dirty="0" smtClean="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endParaRPr lang="en-US" sz="1400"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endParaRPr lang="en-US" sz="1400" kern="12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xmlns="" val="10001"/>
                  </a:ext>
                </a:extLst>
              </a:tr>
              <a:tr h="216762">
                <a:tc>
                  <a:txBody>
                    <a:bodyPr/>
                    <a:lstStyle/>
                    <a:p>
                      <a:pPr marL="0" algn="l" defTabSz="914400" rtl="0" eaLnBrk="1" latinLnBrk="0" hangingPunct="1">
                        <a:spcAft>
                          <a:spcPts val="0"/>
                        </a:spcAft>
                      </a:pPr>
                      <a:r>
                        <a:rPr lang="en-GB" sz="1400" b="0" kern="1200" dirty="0">
                          <a:solidFill>
                            <a:schemeClr val="lt1"/>
                          </a:solidFill>
                          <a:effectLst/>
                          <a:latin typeface="+mn-lt"/>
                          <a:ea typeface="+mn-ea"/>
                          <a:cs typeface="+mn-cs"/>
                        </a:rPr>
                        <a:t>Council of Europe Development Bank (CEB)</a:t>
                      </a:r>
                      <a:endParaRPr lang="en-US" sz="1400" b="0" kern="1200" dirty="0">
                        <a:solidFill>
                          <a:schemeClr val="lt1"/>
                        </a:solidFill>
                        <a:effectLst/>
                        <a:latin typeface="+mn-lt"/>
                        <a:ea typeface="+mn-ea"/>
                        <a:cs typeface="+mn-cs"/>
                      </a:endParaRPr>
                    </a:p>
                  </a:txBody>
                  <a:tcPr marL="68580" marR="68580" marT="0" marB="0" anchor="ctr"/>
                </a:tc>
                <a:tc>
                  <a:txBody>
                    <a:bodyPr/>
                    <a:lstStyle/>
                    <a:p>
                      <a:pPr algn="ctr">
                        <a:spcAft>
                          <a:spcPts val="0"/>
                        </a:spcAft>
                      </a:pPr>
                      <a:r>
                        <a:rPr lang="en-GB" sz="1400" dirty="0">
                          <a:effectLst/>
                        </a:rPr>
                        <a:t> </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400" dirty="0" smtClean="0">
                          <a:effectLst/>
                        </a:rPr>
                        <a:t>+</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400" dirty="0">
                          <a:effectLst/>
                        </a:rPr>
                        <a:t>+</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algn="ctr" defTabSz="914400" rtl="0" eaLnBrk="1" latinLnBrk="0" hangingPunct="1">
                        <a:spcAft>
                          <a:spcPts val="0"/>
                        </a:spcAft>
                      </a:pPr>
                      <a:r>
                        <a:rPr lang="en-US" sz="1400" kern="1200" dirty="0" smtClean="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endParaRPr lang="en-US" sz="1400"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endParaRPr lang="en-US" sz="1400" kern="12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xmlns="" val="10002"/>
                  </a:ext>
                </a:extLst>
              </a:tr>
              <a:tr h="216762">
                <a:tc>
                  <a:txBody>
                    <a:bodyPr/>
                    <a:lstStyle/>
                    <a:p>
                      <a:pPr>
                        <a:spcAft>
                          <a:spcPts val="0"/>
                        </a:spcAft>
                      </a:pPr>
                      <a:r>
                        <a:rPr lang="en-GB" sz="1400" b="0" dirty="0" smtClean="0">
                          <a:effectLst/>
                        </a:rPr>
                        <a:t>European Union (EU)</a:t>
                      </a:r>
                      <a:endParaRPr lang="en-US" sz="1400" b="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400" dirty="0" smtClean="0">
                          <a:effectLst/>
                        </a:rPr>
                        <a:t>+</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400" dirty="0">
                          <a:effectLst/>
                        </a:rPr>
                        <a:t>+</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400" dirty="0">
                          <a:effectLst/>
                        </a:rPr>
                        <a:t>+</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algn="ctr" defTabSz="914400" rtl="0" eaLnBrk="1" latinLnBrk="0" hangingPunct="1">
                        <a:spcAft>
                          <a:spcPts val="0"/>
                        </a:spcAft>
                      </a:pPr>
                      <a:r>
                        <a:rPr lang="en-US" sz="1400" kern="1200" dirty="0" smtClean="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en-US" sz="1400" kern="1200" dirty="0" smtClean="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en-US" sz="1400" kern="1200" dirty="0" smtClean="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xmlns="" val="10003"/>
                  </a:ext>
                </a:extLst>
              </a:tr>
              <a:tr h="216762">
                <a:tc>
                  <a:txBody>
                    <a:bodyPr/>
                    <a:lstStyle/>
                    <a:p>
                      <a:pPr>
                        <a:spcAft>
                          <a:spcPts val="0"/>
                        </a:spcAft>
                      </a:pPr>
                      <a:r>
                        <a:rPr lang="en-GB" sz="1400" b="0" dirty="0">
                          <a:effectLst/>
                        </a:rPr>
                        <a:t>German Society for International Cooperation (GIZ)</a:t>
                      </a:r>
                      <a:endParaRPr lang="en-US" sz="1400" b="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400" dirty="0">
                          <a:effectLst/>
                        </a:rPr>
                        <a:t>+</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400" dirty="0">
                          <a:effectLst/>
                        </a:rPr>
                        <a:t>+</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400" dirty="0">
                          <a:effectLst/>
                        </a:rPr>
                        <a:t>+</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algn="ctr" defTabSz="914400" rtl="0" eaLnBrk="1" latinLnBrk="0" hangingPunct="1">
                        <a:spcAft>
                          <a:spcPts val="0"/>
                        </a:spcAft>
                      </a:pPr>
                      <a:r>
                        <a:rPr lang="en-US" sz="1400" kern="1200" dirty="0" smtClean="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en-US" sz="1400" kern="1200" dirty="0" smtClean="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en-US" sz="1400" kern="1200" dirty="0" smtClean="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xmlns="" val="10004"/>
                  </a:ext>
                </a:extLst>
              </a:tr>
              <a:tr h="216762">
                <a:tc>
                  <a:txBody>
                    <a:bodyPr/>
                    <a:lstStyle/>
                    <a:p>
                      <a:pPr>
                        <a:spcAft>
                          <a:spcPts val="0"/>
                        </a:spcAft>
                      </a:pPr>
                      <a:r>
                        <a:rPr lang="en-GB" sz="1400" b="0" dirty="0">
                          <a:effectLst/>
                        </a:rPr>
                        <a:t>Global Alliance for Vaccines and Immunization (GAVI)</a:t>
                      </a:r>
                      <a:endParaRPr lang="en-US" sz="1400" b="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400" dirty="0">
                          <a:effectLst/>
                        </a:rPr>
                        <a:t>+</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400" dirty="0">
                          <a:effectLst/>
                        </a:rPr>
                        <a:t>+</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400" dirty="0">
                          <a:effectLst/>
                        </a:rPr>
                        <a:t>+</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algn="ctr" defTabSz="914400" rtl="0" eaLnBrk="1" latinLnBrk="0" hangingPunct="1">
                        <a:spcAft>
                          <a:spcPts val="0"/>
                        </a:spcAft>
                      </a:pPr>
                      <a:r>
                        <a:rPr lang="en-US" sz="1400" kern="1200" dirty="0" smtClean="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en-US" sz="1400" kern="1200" dirty="0" smtClean="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endParaRPr lang="en-US" sz="1400" kern="12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xmlns="" val="10005"/>
                  </a:ext>
                </a:extLst>
              </a:tr>
              <a:tr h="216762">
                <a:tc>
                  <a:txBody>
                    <a:bodyPr/>
                    <a:lstStyle/>
                    <a:p>
                      <a:pPr>
                        <a:spcAft>
                          <a:spcPts val="0"/>
                        </a:spcAft>
                      </a:pPr>
                      <a:r>
                        <a:rPr lang="en-GB" sz="1400" b="0" dirty="0">
                          <a:effectLst/>
                        </a:rPr>
                        <a:t>Global Fund to Fight AIDS, Tuberculosis and Malaria (GF)</a:t>
                      </a:r>
                      <a:endParaRPr lang="en-US" sz="1400" b="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400" dirty="0">
                          <a:effectLst/>
                        </a:rPr>
                        <a:t>+</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400" dirty="0">
                          <a:effectLst/>
                        </a:rPr>
                        <a:t>+</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400" dirty="0">
                          <a:effectLst/>
                        </a:rPr>
                        <a:t>+</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algn="ctr" defTabSz="914400" rtl="0" eaLnBrk="1" latinLnBrk="0" hangingPunct="1">
                        <a:spcAft>
                          <a:spcPts val="0"/>
                        </a:spcAft>
                      </a:pPr>
                      <a:r>
                        <a:rPr lang="en-US" sz="1400" kern="1200" dirty="0" smtClean="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en-US" sz="1400" kern="1200" dirty="0" smtClean="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en-US" sz="1400" kern="1200" dirty="0" smtClean="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xmlns="" val="10006"/>
                  </a:ext>
                </a:extLst>
              </a:tr>
              <a:tr h="216762">
                <a:tc>
                  <a:txBody>
                    <a:bodyPr/>
                    <a:lstStyle/>
                    <a:p>
                      <a:pPr>
                        <a:spcAft>
                          <a:spcPts val="0"/>
                        </a:spcAft>
                      </a:pPr>
                      <a:r>
                        <a:rPr lang="en-GB" sz="1400" b="0" dirty="0">
                          <a:effectLst/>
                        </a:rPr>
                        <a:t>Government of </a:t>
                      </a:r>
                      <a:r>
                        <a:rPr lang="en-GB" sz="1400" b="0" dirty="0" smtClean="0">
                          <a:effectLst/>
                        </a:rPr>
                        <a:t>Austria / Austrian Development Agency (ADA) </a:t>
                      </a:r>
                      <a:endParaRPr lang="en-US" sz="1400" b="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algn="ctr" defTabSz="914400" rtl="0" eaLnBrk="1" latinLnBrk="0" hangingPunct="1">
                        <a:spcAft>
                          <a:spcPts val="0"/>
                        </a:spcAft>
                      </a:pPr>
                      <a:r>
                        <a:rPr lang="en-GB" sz="1400" kern="1200" dirty="0">
                          <a:solidFill>
                            <a:schemeClr val="dk1"/>
                          </a:solidFill>
                          <a:effectLst/>
                          <a:latin typeface="+mn-lt"/>
                          <a:ea typeface="+mn-ea"/>
                          <a:cs typeface="+mn-cs"/>
                        </a:rPr>
                        <a:t> </a:t>
                      </a:r>
                      <a:r>
                        <a:rPr lang="en-GB" sz="1400" kern="1200" dirty="0" smtClean="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en-GB" sz="1400" kern="1200" dirty="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en-GB" sz="1400" kern="1200" dirty="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en-US" sz="1400" kern="1200" dirty="0" smtClean="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endParaRPr lang="en-US" sz="1400"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endParaRPr lang="en-US" sz="1400" kern="12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xmlns="" val="10007"/>
                  </a:ext>
                </a:extLst>
              </a:tr>
              <a:tr h="216762">
                <a:tc>
                  <a:txBody>
                    <a:bodyPr/>
                    <a:lstStyle/>
                    <a:p>
                      <a:pPr>
                        <a:spcAft>
                          <a:spcPts val="0"/>
                        </a:spcAft>
                      </a:pPr>
                      <a:r>
                        <a:rPr lang="en-GB" sz="1400" b="0" dirty="0">
                          <a:effectLst/>
                        </a:rPr>
                        <a:t>Government of China</a:t>
                      </a:r>
                      <a:endParaRPr lang="en-US" sz="1400" b="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algn="ctr" defTabSz="914400" rtl="0" eaLnBrk="1" latinLnBrk="0" hangingPunct="1">
                        <a:spcAft>
                          <a:spcPts val="0"/>
                        </a:spcAft>
                      </a:pPr>
                      <a:r>
                        <a:rPr lang="en-GB" sz="1400" kern="1200" dirty="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en-GB" sz="1400" kern="1200" dirty="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en-GB" sz="1400" kern="1200" dirty="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endParaRPr lang="en-US" sz="1400"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endParaRPr lang="en-US" sz="1400"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endParaRPr lang="en-US" sz="1400" kern="12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xmlns="" val="10008"/>
                  </a:ext>
                </a:extLst>
              </a:tr>
              <a:tr h="216762">
                <a:tc>
                  <a:txBody>
                    <a:bodyPr/>
                    <a:lstStyle/>
                    <a:p>
                      <a:pPr>
                        <a:spcAft>
                          <a:spcPts val="0"/>
                        </a:spcAft>
                      </a:pPr>
                      <a:r>
                        <a:rPr lang="en-GB" sz="1400" b="0" dirty="0">
                          <a:effectLst/>
                        </a:rPr>
                        <a:t>Government of Estonia</a:t>
                      </a:r>
                      <a:endParaRPr lang="en-US" sz="1400" b="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400" dirty="0">
                          <a:effectLst/>
                        </a:rPr>
                        <a:t> </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400" dirty="0">
                          <a:effectLst/>
                        </a:rPr>
                        <a:t>+</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400" dirty="0">
                          <a:effectLst/>
                        </a:rPr>
                        <a:t>+</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algn="ctr" defTabSz="914400" rtl="0" eaLnBrk="1" latinLnBrk="0" hangingPunct="1">
                        <a:spcAft>
                          <a:spcPts val="0"/>
                        </a:spcAft>
                      </a:pPr>
                      <a:r>
                        <a:rPr lang="en-US" sz="1400" kern="1200" dirty="0" smtClean="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endParaRPr lang="en-US" sz="1400"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endParaRPr lang="en-US" sz="1400" kern="12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xmlns="" val="10009"/>
                  </a:ext>
                </a:extLst>
              </a:tr>
              <a:tr h="216762">
                <a:tc>
                  <a:txBody>
                    <a:bodyPr/>
                    <a:lstStyle/>
                    <a:p>
                      <a:pPr>
                        <a:spcAft>
                          <a:spcPts val="0"/>
                        </a:spcAft>
                      </a:pPr>
                      <a:r>
                        <a:rPr lang="en-GB" sz="1400" b="0" dirty="0">
                          <a:effectLst/>
                        </a:rPr>
                        <a:t>Government of Japan</a:t>
                      </a:r>
                      <a:endParaRPr lang="en-US" sz="1400" b="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400" dirty="0">
                          <a:effectLst/>
                        </a:rPr>
                        <a:t> </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400" dirty="0" smtClean="0">
                          <a:effectLst/>
                        </a:rPr>
                        <a:t>+</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400" dirty="0">
                          <a:effectLst/>
                        </a:rPr>
                        <a:t>+</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algn="ctr" defTabSz="914400" rtl="0" eaLnBrk="1" latinLnBrk="0" hangingPunct="1">
                        <a:spcAft>
                          <a:spcPts val="0"/>
                        </a:spcAft>
                      </a:pPr>
                      <a:r>
                        <a:rPr lang="en-US" sz="1400" kern="1200" dirty="0" smtClean="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en-US" sz="1400" kern="1200" dirty="0" smtClean="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en-US" sz="1400" kern="1200" dirty="0" smtClean="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xmlns="" val="10010"/>
                  </a:ext>
                </a:extLst>
              </a:tr>
              <a:tr h="216762">
                <a:tc>
                  <a:txBody>
                    <a:bodyPr/>
                    <a:lstStyle/>
                    <a:p>
                      <a:pPr>
                        <a:spcAft>
                          <a:spcPts val="0"/>
                        </a:spcAft>
                      </a:pPr>
                      <a:r>
                        <a:rPr lang="en-GB" sz="1400" b="0" dirty="0">
                          <a:effectLst/>
                        </a:rPr>
                        <a:t>Government of Romania</a:t>
                      </a:r>
                      <a:endParaRPr lang="en-US" sz="1400" b="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400" dirty="0">
                          <a:effectLst/>
                        </a:rPr>
                        <a:t>+</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400" dirty="0">
                          <a:effectLst/>
                        </a:rPr>
                        <a:t>+</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400" dirty="0">
                          <a:effectLst/>
                        </a:rPr>
                        <a:t>+</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algn="ctr" defTabSz="914400" rtl="0" eaLnBrk="1" latinLnBrk="0" hangingPunct="1">
                        <a:spcAft>
                          <a:spcPts val="0"/>
                        </a:spcAft>
                      </a:pPr>
                      <a:r>
                        <a:rPr lang="en-US" sz="1400" kern="1200" dirty="0" smtClean="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en-US" sz="1400" kern="1200" dirty="0" smtClean="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en-US" sz="1400" kern="1200" dirty="0" smtClean="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xmlns="" val="10011"/>
                  </a:ext>
                </a:extLst>
              </a:tr>
              <a:tr h="216762">
                <a:tc>
                  <a:txBody>
                    <a:bodyPr/>
                    <a:lstStyle/>
                    <a:p>
                      <a:pPr>
                        <a:spcAft>
                          <a:spcPts val="0"/>
                        </a:spcAft>
                      </a:pPr>
                      <a:r>
                        <a:rPr lang="en-GB" sz="1400" b="0" dirty="0">
                          <a:effectLst/>
                        </a:rPr>
                        <a:t>International Atomic Energy Agency (IAEA)</a:t>
                      </a:r>
                      <a:endParaRPr lang="en-US" sz="1400" b="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400" dirty="0">
                          <a:effectLst/>
                        </a:rPr>
                        <a:t> </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400" dirty="0" smtClean="0">
                          <a:effectLst/>
                        </a:rPr>
                        <a:t>+</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400" dirty="0">
                          <a:effectLst/>
                        </a:rPr>
                        <a:t>+</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algn="ctr" defTabSz="914400" rtl="0" eaLnBrk="1" latinLnBrk="0" hangingPunct="1">
                        <a:spcAft>
                          <a:spcPts val="0"/>
                        </a:spcAft>
                      </a:pPr>
                      <a:r>
                        <a:rPr lang="en-US" sz="1400" kern="1200" dirty="0" smtClean="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en-US" sz="1400" kern="1200" dirty="0" smtClean="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en-US" sz="1400" kern="1200" dirty="0" smtClean="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xmlns="" val="10012"/>
                  </a:ext>
                </a:extLst>
              </a:tr>
              <a:tr h="216762">
                <a:tc>
                  <a:txBody>
                    <a:bodyPr/>
                    <a:lstStyle/>
                    <a:p>
                      <a:pPr>
                        <a:spcAft>
                          <a:spcPts val="0"/>
                        </a:spcAft>
                      </a:pPr>
                      <a:r>
                        <a:rPr lang="en-GB" sz="1400" b="0" dirty="0">
                          <a:effectLst/>
                        </a:rPr>
                        <a:t>Joint United Nations Programme on HIV/AIDS (UNAIDS)</a:t>
                      </a:r>
                      <a:endParaRPr lang="en-US" sz="1400" b="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400" dirty="0">
                          <a:effectLst/>
                        </a:rPr>
                        <a:t>+</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400" dirty="0">
                          <a:effectLst/>
                        </a:rPr>
                        <a:t>+</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400" dirty="0">
                          <a:effectLst/>
                        </a:rPr>
                        <a:t>+</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algn="ctr" defTabSz="914400" rtl="0" eaLnBrk="1" latinLnBrk="0" hangingPunct="1">
                        <a:spcAft>
                          <a:spcPts val="0"/>
                        </a:spcAft>
                      </a:pPr>
                      <a:r>
                        <a:rPr lang="en-US" sz="1400" kern="1200" dirty="0" smtClean="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en-US" sz="1400" kern="1200" dirty="0" smtClean="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en-US" sz="1400" kern="1200" dirty="0" smtClean="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xmlns="" val="10013"/>
                  </a:ext>
                </a:extLst>
              </a:tr>
              <a:tr h="216762">
                <a:tc>
                  <a:txBody>
                    <a:bodyPr/>
                    <a:lstStyle/>
                    <a:p>
                      <a:pPr>
                        <a:spcAft>
                          <a:spcPts val="0"/>
                        </a:spcAft>
                      </a:pPr>
                      <a:r>
                        <a:rPr lang="en-GB" sz="1400" b="0" dirty="0">
                          <a:effectLst/>
                        </a:rPr>
                        <a:t>Swiss Agency for Development and Cooperation (SDC)</a:t>
                      </a:r>
                      <a:endParaRPr lang="en-US" sz="1400" b="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400" dirty="0">
                          <a:effectLst/>
                        </a:rPr>
                        <a:t>+</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400" dirty="0">
                          <a:effectLst/>
                        </a:rPr>
                        <a:t>+</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400" dirty="0">
                          <a:effectLst/>
                        </a:rPr>
                        <a:t>+</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algn="ctr" defTabSz="914400" rtl="0" eaLnBrk="1" latinLnBrk="0" hangingPunct="1">
                        <a:spcAft>
                          <a:spcPts val="0"/>
                        </a:spcAft>
                      </a:pPr>
                      <a:r>
                        <a:rPr lang="en-US" sz="1400" kern="1200" dirty="0" smtClean="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en-US" sz="1400" kern="1200" dirty="0" smtClean="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en-US" sz="1400" kern="1200" dirty="0" smtClean="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xmlns="" val="10014"/>
                  </a:ext>
                </a:extLst>
              </a:tr>
              <a:tr h="216762">
                <a:tc>
                  <a:txBody>
                    <a:bodyPr/>
                    <a:lstStyle/>
                    <a:p>
                      <a:pPr>
                        <a:spcAft>
                          <a:spcPts val="0"/>
                        </a:spcAft>
                      </a:pPr>
                      <a:r>
                        <a:rPr lang="en-GB" sz="1400" b="0" dirty="0">
                          <a:effectLst/>
                        </a:rPr>
                        <a:t>Turkish International Cooperation and Development Agency (TIKA)</a:t>
                      </a:r>
                      <a:endParaRPr lang="en-US" sz="1400" b="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400" dirty="0">
                          <a:effectLst/>
                        </a:rPr>
                        <a:t>+</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400" dirty="0">
                          <a:effectLst/>
                        </a:rPr>
                        <a:t>+</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400" dirty="0">
                          <a:effectLst/>
                        </a:rPr>
                        <a:t>+</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algn="ctr" defTabSz="914400" rtl="0" eaLnBrk="1" latinLnBrk="0" hangingPunct="1">
                        <a:spcAft>
                          <a:spcPts val="0"/>
                        </a:spcAft>
                      </a:pPr>
                      <a:r>
                        <a:rPr lang="en-US" sz="1400" kern="1200" dirty="0" smtClean="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en-US" sz="1400" kern="1200" dirty="0" smtClean="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en-US" sz="1400" kern="1200" dirty="0" smtClean="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xmlns="" val="10015"/>
                  </a:ext>
                </a:extLst>
              </a:tr>
              <a:tr h="216762">
                <a:tc>
                  <a:txBody>
                    <a:bodyPr/>
                    <a:lstStyle/>
                    <a:p>
                      <a:pPr>
                        <a:spcAft>
                          <a:spcPts val="0"/>
                        </a:spcAft>
                      </a:pPr>
                      <a:r>
                        <a:rPr lang="en-GB" sz="1400" b="0" dirty="0" smtClean="0">
                          <a:effectLst/>
                        </a:rPr>
                        <a:t>United Nations Development Programme (UNDP)</a:t>
                      </a:r>
                      <a:endParaRPr lang="en-US" sz="1400" b="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400" dirty="0">
                          <a:effectLst/>
                        </a:rPr>
                        <a:t>+</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400" dirty="0">
                          <a:effectLst/>
                        </a:rPr>
                        <a:t>+</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400" dirty="0">
                          <a:effectLst/>
                        </a:rPr>
                        <a:t>+</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algn="ctr" defTabSz="914400" rtl="0" eaLnBrk="1" latinLnBrk="0" hangingPunct="1">
                        <a:spcAft>
                          <a:spcPts val="0"/>
                        </a:spcAft>
                      </a:pPr>
                      <a:r>
                        <a:rPr lang="en-US" sz="1400" kern="1200" dirty="0" smtClean="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endParaRPr lang="en-US" sz="1400"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en-US" sz="1400" kern="1200" dirty="0" smtClean="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xmlns="" val="10016"/>
                  </a:ext>
                </a:extLst>
              </a:tr>
              <a:tr h="216762">
                <a:tc>
                  <a:txBody>
                    <a:bodyPr/>
                    <a:lstStyle/>
                    <a:p>
                      <a:pPr>
                        <a:spcAft>
                          <a:spcPts val="0"/>
                        </a:spcAft>
                      </a:pPr>
                      <a:r>
                        <a:rPr lang="en-GB" sz="1400" b="0" dirty="0">
                          <a:effectLst/>
                        </a:rPr>
                        <a:t>United Nations Children’s Fund (UNICEF)</a:t>
                      </a:r>
                      <a:endParaRPr lang="en-US" sz="1400" b="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400" dirty="0">
                          <a:effectLst/>
                        </a:rPr>
                        <a:t>+</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400" dirty="0">
                          <a:effectLst/>
                        </a:rPr>
                        <a:t>+</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400" dirty="0">
                          <a:effectLst/>
                        </a:rPr>
                        <a:t>+</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algn="ctr" defTabSz="914400" rtl="0" eaLnBrk="1" latinLnBrk="0" hangingPunct="1">
                        <a:spcAft>
                          <a:spcPts val="0"/>
                        </a:spcAft>
                      </a:pPr>
                      <a:r>
                        <a:rPr lang="en-US" sz="1400" kern="1200" dirty="0" smtClean="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en-US" sz="1400" kern="1200" dirty="0" smtClean="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en-US" sz="1400" kern="1200" dirty="0" smtClean="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xmlns="" val="10017"/>
                  </a:ext>
                </a:extLst>
              </a:tr>
              <a:tr h="216762">
                <a:tc>
                  <a:txBody>
                    <a:bodyPr/>
                    <a:lstStyle/>
                    <a:p>
                      <a:pPr>
                        <a:spcAft>
                          <a:spcPts val="0"/>
                        </a:spcAft>
                      </a:pPr>
                      <a:r>
                        <a:rPr lang="en-GB" sz="1400" b="0" dirty="0">
                          <a:effectLst/>
                        </a:rPr>
                        <a:t>United Nations Economic Commission for Europe (UNECE)</a:t>
                      </a:r>
                      <a:endParaRPr lang="en-US" sz="1400" b="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400" dirty="0">
                          <a:effectLst/>
                        </a:rPr>
                        <a:t> </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400" dirty="0">
                          <a:effectLst/>
                        </a:rPr>
                        <a:t>+</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400" dirty="0">
                          <a:effectLst/>
                        </a:rPr>
                        <a:t>+</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algn="ctr" defTabSz="914400" rtl="0" eaLnBrk="1" latinLnBrk="0" hangingPunct="1">
                        <a:spcAft>
                          <a:spcPts val="0"/>
                        </a:spcAft>
                      </a:pPr>
                      <a:r>
                        <a:rPr lang="en-US" sz="1400" kern="1200" dirty="0" smtClean="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en-US" sz="1400" kern="1200" dirty="0" smtClean="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en-US" sz="1400" kern="1200" dirty="0" smtClean="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xmlns="" val="10018"/>
                  </a:ext>
                </a:extLst>
              </a:tr>
              <a:tr h="216762">
                <a:tc>
                  <a:txBody>
                    <a:bodyPr/>
                    <a:lstStyle/>
                    <a:p>
                      <a:pPr>
                        <a:spcAft>
                          <a:spcPts val="0"/>
                        </a:spcAft>
                      </a:pPr>
                      <a:r>
                        <a:rPr lang="en-GB" sz="1400" b="0" dirty="0">
                          <a:effectLst/>
                        </a:rPr>
                        <a:t>United Nations Population Fund (UNFPA)</a:t>
                      </a:r>
                      <a:endParaRPr lang="en-US" sz="1400" b="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400" dirty="0">
                          <a:effectLst/>
                        </a:rPr>
                        <a:t>+</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400" dirty="0">
                          <a:effectLst/>
                        </a:rPr>
                        <a:t>+</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400" dirty="0">
                          <a:effectLst/>
                        </a:rPr>
                        <a:t>+</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algn="ctr" defTabSz="914400" rtl="0" eaLnBrk="1" latinLnBrk="0" hangingPunct="1">
                        <a:spcAft>
                          <a:spcPts val="0"/>
                        </a:spcAft>
                      </a:pPr>
                      <a:r>
                        <a:rPr lang="en-US" sz="1400" kern="1200" dirty="0" smtClean="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en-US" sz="1400" kern="1200" dirty="0" smtClean="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en-US" sz="1400" kern="1200" dirty="0" smtClean="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xmlns="" val="10019"/>
                  </a:ext>
                </a:extLst>
              </a:tr>
              <a:tr h="216762">
                <a:tc>
                  <a:txBody>
                    <a:bodyPr/>
                    <a:lstStyle/>
                    <a:p>
                      <a:pPr>
                        <a:spcAft>
                          <a:spcPts val="0"/>
                        </a:spcAft>
                      </a:pPr>
                      <a:r>
                        <a:rPr lang="en-GB" sz="1400" b="0" dirty="0">
                          <a:effectLst/>
                        </a:rPr>
                        <a:t>United Nations Office on Drugs and Crime (UNODC)</a:t>
                      </a:r>
                      <a:endParaRPr lang="en-US" sz="1400" b="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400" dirty="0">
                          <a:effectLst/>
                        </a:rPr>
                        <a:t>+</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400" dirty="0">
                          <a:effectLst/>
                        </a:rPr>
                        <a:t>+</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400" dirty="0">
                          <a:effectLst/>
                        </a:rPr>
                        <a:t>+</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algn="ctr" defTabSz="914400" rtl="0" eaLnBrk="1" latinLnBrk="0" hangingPunct="1">
                        <a:spcAft>
                          <a:spcPts val="0"/>
                        </a:spcAft>
                      </a:pPr>
                      <a:r>
                        <a:rPr lang="en-US" sz="1400" kern="1200" dirty="0" smtClean="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en-US" sz="1400" kern="1200" dirty="0" smtClean="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en-US" sz="1400" kern="1200" dirty="0" smtClean="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xmlns="" val="10020"/>
                  </a:ext>
                </a:extLst>
              </a:tr>
              <a:tr h="216762">
                <a:tc>
                  <a:txBody>
                    <a:bodyPr/>
                    <a:lstStyle/>
                    <a:p>
                      <a:pPr>
                        <a:spcAft>
                          <a:spcPts val="0"/>
                        </a:spcAft>
                      </a:pPr>
                      <a:r>
                        <a:rPr lang="en-GB" sz="1400" b="0" dirty="0" smtClean="0">
                          <a:effectLst/>
                        </a:rPr>
                        <a:t>World Bank (WB)</a:t>
                      </a:r>
                      <a:endParaRPr lang="en-US" sz="1400" b="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400" dirty="0">
                          <a:effectLst/>
                        </a:rPr>
                        <a:t>+</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400" dirty="0">
                          <a:effectLst/>
                        </a:rPr>
                        <a:t>+</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400" dirty="0">
                          <a:effectLst/>
                        </a:rPr>
                        <a:t>+</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algn="ctr" defTabSz="914400" rtl="0" eaLnBrk="1" latinLnBrk="0" hangingPunct="1">
                        <a:spcAft>
                          <a:spcPts val="0"/>
                        </a:spcAft>
                      </a:pPr>
                      <a:r>
                        <a:rPr lang="en-US" sz="1400" kern="1200" dirty="0" smtClean="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en-US" sz="1400" kern="1200" dirty="0" smtClean="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en-US" sz="1400" kern="1200" dirty="0" smtClean="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xmlns="" val="10021"/>
                  </a:ext>
                </a:extLst>
              </a:tr>
              <a:tr h="216762">
                <a:tc>
                  <a:txBody>
                    <a:bodyPr/>
                    <a:lstStyle/>
                    <a:p>
                      <a:pPr>
                        <a:spcAft>
                          <a:spcPts val="0"/>
                        </a:spcAft>
                      </a:pPr>
                      <a:r>
                        <a:rPr lang="en-GB" sz="1400" b="0" dirty="0" smtClean="0">
                          <a:effectLst/>
                        </a:rPr>
                        <a:t>World Health</a:t>
                      </a:r>
                      <a:r>
                        <a:rPr lang="en-GB" sz="1400" b="0" baseline="0" dirty="0" smtClean="0">
                          <a:effectLst/>
                        </a:rPr>
                        <a:t> Organization (</a:t>
                      </a:r>
                      <a:r>
                        <a:rPr lang="en-GB" sz="1400" b="0" dirty="0" smtClean="0">
                          <a:effectLst/>
                        </a:rPr>
                        <a:t>WHO)</a:t>
                      </a:r>
                      <a:endParaRPr lang="en-US" sz="1400" b="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400" dirty="0">
                          <a:effectLst/>
                        </a:rPr>
                        <a:t>+</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400" dirty="0">
                          <a:effectLst/>
                        </a:rPr>
                        <a:t>+</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en-GB" sz="1400" dirty="0">
                          <a:effectLst/>
                        </a:rPr>
                        <a:t>+</a:t>
                      </a: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algn="ctr" defTabSz="914400" rtl="0" eaLnBrk="1" latinLnBrk="0" hangingPunct="1">
                        <a:spcAft>
                          <a:spcPts val="0"/>
                        </a:spcAft>
                      </a:pPr>
                      <a:r>
                        <a:rPr lang="en-US" sz="1400" kern="1200" dirty="0" smtClean="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en-US" sz="1400" kern="1200" dirty="0" smtClean="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en-US" sz="1400" kern="1200" dirty="0" smtClean="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xmlns="" val="10022"/>
                  </a:ext>
                </a:extLst>
              </a:tr>
              <a:tr h="21676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0" dirty="0" smtClean="0">
                          <a:effectLst/>
                        </a:rPr>
                        <a:t>Government of Norway</a:t>
                      </a:r>
                      <a:endParaRPr lang="en-US" sz="1400" b="0" dirty="0" smtClean="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algn="ctr" defTabSz="914400" rtl="0" eaLnBrk="1" latinLnBrk="0" hangingPunct="1">
                        <a:spcAft>
                          <a:spcPts val="0"/>
                        </a:spcAft>
                      </a:pPr>
                      <a:endParaRPr lang="en-US" sz="1400"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en-US" sz="1400" kern="1200" dirty="0" smtClean="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endParaRPr lang="en-US" sz="1400" kern="12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xmlns="" val="10023"/>
                  </a:ext>
                </a:extLst>
              </a:tr>
              <a:tr h="216762">
                <a:tc>
                  <a:txBody>
                    <a:bodyPr/>
                    <a:lstStyle/>
                    <a:p>
                      <a:pPr>
                        <a:spcAft>
                          <a:spcPts val="0"/>
                        </a:spcAft>
                      </a:pPr>
                      <a:r>
                        <a:rPr lang="en-GB" sz="1400" b="0" dirty="0" smtClean="0">
                          <a:effectLst/>
                        </a:rPr>
                        <a:t>Government of Czech Republic</a:t>
                      </a:r>
                      <a:endParaRPr lang="en-US" sz="1400" b="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endParaRPr lang="en-US" sz="14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algn="ctr" defTabSz="914400" rtl="0" eaLnBrk="1" latinLnBrk="0" hangingPunct="1">
                        <a:spcAft>
                          <a:spcPts val="0"/>
                        </a:spcAft>
                      </a:pPr>
                      <a:endParaRPr lang="en-US" sz="1400"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en-US" sz="1400" kern="1200" dirty="0" smtClean="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tc>
                  <a:txBody>
                    <a:bodyPr/>
                    <a:lstStyle/>
                    <a:p>
                      <a:pPr marL="0" algn="ctr" defTabSz="914400" rtl="0" eaLnBrk="1" latinLnBrk="0" hangingPunct="1">
                        <a:spcAft>
                          <a:spcPts val="0"/>
                        </a:spcAft>
                      </a:pPr>
                      <a:r>
                        <a:rPr lang="en-US" sz="1400" kern="1200" dirty="0" smtClean="0">
                          <a:solidFill>
                            <a:schemeClr val="dk1"/>
                          </a:solidFill>
                          <a:effectLst/>
                          <a:latin typeface="+mn-lt"/>
                          <a:ea typeface="+mn-ea"/>
                          <a:cs typeface="+mn-cs"/>
                        </a:rPr>
                        <a:t>+</a:t>
                      </a:r>
                      <a:endParaRPr lang="en-US" sz="1400" kern="12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xmlns="" val="10024"/>
                  </a:ext>
                </a:extLst>
              </a:tr>
            </a:tbl>
          </a:graphicData>
        </a:graphic>
      </p:graphicFrame>
    </p:spTree>
    <p:extLst>
      <p:ext uri="{BB962C8B-B14F-4D97-AF65-F5344CB8AC3E}">
        <p14:creationId xmlns:p14="http://schemas.microsoft.com/office/powerpoint/2010/main" val="42665009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2057400" y="228600"/>
            <a:ext cx="8153400" cy="990600"/>
          </a:xfrm>
        </p:spPr>
        <p:txBody>
          <a:bodyPr>
            <a:normAutofit fontScale="90000"/>
          </a:bodyPr>
          <a:lstStyle/>
          <a:p>
            <a:pPr eaLnBrk="1" hangingPunct="1">
              <a:defRPr/>
            </a:pPr>
            <a:r>
              <a:rPr lang="en-US" dirty="0" smtClean="0"/>
              <a:t>Overall ODA disbursed  per donor and by type of disbursement 2016</a:t>
            </a:r>
          </a:p>
        </p:txBody>
      </p:sp>
      <p:sp>
        <p:nvSpPr>
          <p:cNvPr id="921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A5F47FF-965B-4A6A-9DC7-5F6865C47744}" type="slidenum">
              <a:rPr lang="en-GB" altLang="en-US">
                <a:solidFill>
                  <a:srgbClr val="898989"/>
                </a:solidFill>
                <a:latin typeface="Calibri" panose="020F0502020204030204" pitchFamily="34" charset="0"/>
              </a:rPr>
              <a:pPr/>
              <a:t>5</a:t>
            </a:fld>
            <a:endParaRPr lang="en-GB" altLang="en-US" dirty="0">
              <a:solidFill>
                <a:srgbClr val="898989"/>
              </a:solidFill>
              <a:latin typeface="Calibri" panose="020F0502020204030204" pitchFamily="34" charset="0"/>
            </a:endParaRPr>
          </a:p>
        </p:txBody>
      </p:sp>
      <p:graphicFrame>
        <p:nvGraphicFramePr>
          <p:cNvPr id="7" name="Chart 6">
            <a:extLst>
              <a:ext uri="{FF2B5EF4-FFF2-40B4-BE49-F238E27FC236}">
                <a16:creationId xmlns:a16="http://schemas.microsoft.com/office/drawing/2014/main" xmlns="" id="{00000000-0008-0000-0300-000003000000}"/>
              </a:ext>
            </a:extLst>
          </p:cNvPr>
          <p:cNvGraphicFramePr>
            <a:graphicFrameLocks/>
          </p:cNvGraphicFramePr>
          <p:nvPr>
            <p:extLst>
              <p:ext uri="{D42A27DB-BD31-4B8C-83A1-F6EECF244321}">
                <p14:modId xmlns:p14="http://schemas.microsoft.com/office/powerpoint/2010/main" val="2484117665"/>
              </p:ext>
            </p:extLst>
          </p:nvPr>
        </p:nvGraphicFramePr>
        <p:xfrm>
          <a:off x="609600" y="1447799"/>
          <a:ext cx="10820400" cy="4908551"/>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 of Funding</a:t>
            </a:r>
            <a:endParaRPr lang="en-US" dirty="0"/>
          </a:p>
        </p:txBody>
      </p:sp>
      <p:sp>
        <p:nvSpPr>
          <p:cNvPr id="4" name="Slide Number Placeholder 3"/>
          <p:cNvSpPr>
            <a:spLocks noGrp="1"/>
          </p:cNvSpPr>
          <p:nvPr>
            <p:ph type="sldNum" sz="quarter" idx="12"/>
          </p:nvPr>
        </p:nvSpPr>
        <p:spPr/>
        <p:txBody>
          <a:bodyPr/>
          <a:lstStyle/>
          <a:p>
            <a:fld id="{B32EB2AF-4328-4865-B7EE-0FFB7AA46E46}" type="slidenum">
              <a:rPr lang="en-GB" altLang="en-US" smtClean="0"/>
              <a:pPr/>
              <a:t>6</a:t>
            </a:fld>
            <a:endParaRPr lang="en-GB" altLang="en-US" dirty="0"/>
          </a:p>
        </p:txBody>
      </p:sp>
      <p:graphicFrame>
        <p:nvGraphicFramePr>
          <p:cNvPr id="7" name="Chart 6"/>
          <p:cNvGraphicFramePr>
            <a:graphicFrameLocks/>
          </p:cNvGraphicFramePr>
          <p:nvPr>
            <p:extLst>
              <p:ext uri="{D42A27DB-BD31-4B8C-83A1-F6EECF244321}">
                <p14:modId xmlns:p14="http://schemas.microsoft.com/office/powerpoint/2010/main" val="2762253547"/>
              </p:ext>
            </p:extLst>
          </p:nvPr>
        </p:nvGraphicFramePr>
        <p:xfrm>
          <a:off x="609600" y="1219201"/>
          <a:ext cx="11125200" cy="51371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104368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 of funding</a:t>
            </a:r>
            <a:endParaRPr lang="en-US" dirty="0"/>
          </a:p>
        </p:txBody>
      </p:sp>
      <p:sp>
        <p:nvSpPr>
          <p:cNvPr id="4" name="Slide Number Placeholder 3"/>
          <p:cNvSpPr>
            <a:spLocks noGrp="1"/>
          </p:cNvSpPr>
          <p:nvPr>
            <p:ph type="sldNum" sz="quarter" idx="12"/>
          </p:nvPr>
        </p:nvSpPr>
        <p:spPr/>
        <p:txBody>
          <a:bodyPr/>
          <a:lstStyle/>
          <a:p>
            <a:fld id="{B32EB2AF-4328-4865-B7EE-0FFB7AA46E46}" type="slidenum">
              <a:rPr lang="en-GB" altLang="en-US" smtClean="0"/>
              <a:pPr/>
              <a:t>7</a:t>
            </a:fld>
            <a:endParaRPr lang="en-GB" altLang="en-US" dirty="0"/>
          </a:p>
        </p:txBody>
      </p:sp>
      <p:graphicFrame>
        <p:nvGraphicFramePr>
          <p:cNvPr id="6" name="Chart 5">
            <a:extLst>
              <a:ext uri="{FF2B5EF4-FFF2-40B4-BE49-F238E27FC236}">
                <a16:creationId xmlns:a16="http://schemas.microsoft.com/office/drawing/2014/main" xmlns="" id="{00000000-0008-0000-0500-000004000000}"/>
              </a:ext>
            </a:extLst>
          </p:cNvPr>
          <p:cNvGraphicFramePr>
            <a:graphicFrameLocks/>
          </p:cNvGraphicFramePr>
          <p:nvPr>
            <p:extLst>
              <p:ext uri="{D42A27DB-BD31-4B8C-83A1-F6EECF244321}">
                <p14:modId xmlns:p14="http://schemas.microsoft.com/office/powerpoint/2010/main" val="1284318969"/>
              </p:ext>
            </p:extLst>
          </p:nvPr>
        </p:nvGraphicFramePr>
        <p:xfrm>
          <a:off x="914400" y="1219200"/>
          <a:ext cx="10591800" cy="513715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943780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altLang="en-US" dirty="0" smtClean="0"/>
              <a:t>Grants and loans</a:t>
            </a:r>
          </a:p>
        </p:txBody>
      </p:sp>
      <p:sp>
        <p:nvSpPr>
          <p:cNvPr id="1024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9EECF7A-BA6F-4DAB-8A3F-77E7F9398882}" type="slidenum">
              <a:rPr lang="en-GB" altLang="en-US">
                <a:solidFill>
                  <a:srgbClr val="898989"/>
                </a:solidFill>
                <a:latin typeface="Calibri" panose="020F0502020204030204" pitchFamily="34" charset="0"/>
              </a:rPr>
              <a:pPr/>
              <a:t>8</a:t>
            </a:fld>
            <a:endParaRPr lang="en-GB" altLang="en-US" dirty="0">
              <a:solidFill>
                <a:srgbClr val="898989"/>
              </a:solidFill>
              <a:latin typeface="Calibri" panose="020F0502020204030204" pitchFamily="34" charset="0"/>
            </a:endParaRPr>
          </a:p>
        </p:txBody>
      </p:sp>
      <p:sp>
        <p:nvSpPr>
          <p:cNvPr id="10247" name="TextBox 1"/>
          <p:cNvSpPr txBox="1">
            <a:spLocks noChangeArrowheads="1"/>
          </p:cNvSpPr>
          <p:nvPr/>
        </p:nvSpPr>
        <p:spPr bwMode="auto">
          <a:xfrm>
            <a:off x="4495800" y="6078538"/>
            <a:ext cx="28956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200" b="1" dirty="0"/>
              <a:t>US$ equivalent,  2011 </a:t>
            </a:r>
            <a:r>
              <a:rPr lang="en-US" altLang="en-US" sz="1200" b="1" dirty="0" smtClean="0"/>
              <a:t>– 2016</a:t>
            </a:r>
          </a:p>
        </p:txBody>
      </p:sp>
      <p:graphicFrame>
        <p:nvGraphicFramePr>
          <p:cNvPr id="7" name="Chart 6">
            <a:extLst>
              <a:ext uri="{FF2B5EF4-FFF2-40B4-BE49-F238E27FC236}">
                <a16:creationId xmlns:a16="http://schemas.microsoft.com/office/drawing/2014/main" xmlns="" id="{00000000-0008-0000-0500-000002000000}"/>
              </a:ext>
            </a:extLst>
          </p:cNvPr>
          <p:cNvGraphicFramePr>
            <a:graphicFrameLocks/>
          </p:cNvGraphicFramePr>
          <p:nvPr>
            <p:extLst>
              <p:ext uri="{D42A27DB-BD31-4B8C-83A1-F6EECF244321}">
                <p14:modId xmlns:p14="http://schemas.microsoft.com/office/powerpoint/2010/main" val="4234813987"/>
              </p:ext>
            </p:extLst>
          </p:nvPr>
        </p:nvGraphicFramePr>
        <p:xfrm>
          <a:off x="609600" y="1143000"/>
          <a:ext cx="11049000" cy="4800599"/>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5"/>
          <p:cNvSpPr>
            <a:spLocks noChangeArrowheads="1"/>
          </p:cNvSpPr>
          <p:nvPr/>
        </p:nvSpPr>
        <p:spPr bwMode="auto">
          <a:xfrm>
            <a:off x="1524000" y="4393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GB" altLang="en-US" dirty="0">
              <a:latin typeface="Calibri" panose="020F0502020204030204" pitchFamily="34" charset="0"/>
            </a:endParaRPr>
          </a:p>
        </p:txBody>
      </p:sp>
      <p:sp>
        <p:nvSpPr>
          <p:cNvPr id="11269" name="Rectangle 7"/>
          <p:cNvSpPr>
            <a:spLocks noChangeArrowheads="1"/>
          </p:cNvSpPr>
          <p:nvPr/>
        </p:nvSpPr>
        <p:spPr bwMode="auto">
          <a:xfrm>
            <a:off x="1524000" y="593209"/>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GB" altLang="en-US" dirty="0">
              <a:latin typeface="Calibri" panose="020F0502020204030204" pitchFamily="34" charset="0"/>
            </a:endParaRPr>
          </a:p>
        </p:txBody>
      </p:sp>
      <p:sp>
        <p:nvSpPr>
          <p:cNvPr id="11270" name="Rectangle 8"/>
          <p:cNvSpPr>
            <a:spLocks noChangeArrowheads="1"/>
          </p:cNvSpPr>
          <p:nvPr/>
        </p:nvSpPr>
        <p:spPr bwMode="auto">
          <a:xfrm>
            <a:off x="1524000" y="1466820"/>
            <a:ext cx="22653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GB" altLang="en-US" sz="1000" dirty="0">
              <a:cs typeface="Times New Roman" panose="02020603050405020304" pitchFamily="18" charset="0"/>
            </a:endParaRPr>
          </a:p>
          <a:p>
            <a:r>
              <a:rPr lang="en-GB" altLang="en-US" sz="1000" dirty="0">
                <a:cs typeface="Times New Roman" panose="02020603050405020304" pitchFamily="18" charset="0"/>
              </a:rPr>
              <a:t>                                                           </a:t>
            </a:r>
            <a:endParaRPr lang="en-GB" altLang="en-US" dirty="0"/>
          </a:p>
        </p:txBody>
      </p:sp>
      <p:sp>
        <p:nvSpPr>
          <p:cNvPr id="11272" name="Rectangle 10"/>
          <p:cNvSpPr>
            <a:spLocks noChangeArrowheads="1"/>
          </p:cNvSpPr>
          <p:nvPr/>
        </p:nvSpPr>
        <p:spPr bwMode="auto">
          <a:xfrm>
            <a:off x="1524000" y="3172541"/>
            <a:ext cx="21993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tabLst>
                <a:tab pos="2636838" algn="ctr"/>
                <a:tab pos="5273675" algn="r"/>
              </a:tabLst>
              <a:defRPr>
                <a:solidFill>
                  <a:schemeClr val="tx1"/>
                </a:solidFill>
                <a:latin typeface="Arial" panose="020B0604020202020204" pitchFamily="34" charset="0"/>
                <a:cs typeface="Arial" panose="020B0604020202020204" pitchFamily="34" charset="0"/>
              </a:defRPr>
            </a:lvl1pPr>
            <a:lvl2pPr marL="742950" indent="-285750">
              <a:tabLst>
                <a:tab pos="2636838" algn="ctr"/>
                <a:tab pos="5273675" algn="r"/>
              </a:tabLst>
              <a:defRPr>
                <a:solidFill>
                  <a:schemeClr val="tx1"/>
                </a:solidFill>
                <a:latin typeface="Arial" panose="020B0604020202020204" pitchFamily="34" charset="0"/>
                <a:cs typeface="Arial" panose="020B0604020202020204" pitchFamily="34" charset="0"/>
              </a:defRPr>
            </a:lvl2pPr>
            <a:lvl3pPr marL="1143000" indent="-228600">
              <a:tabLst>
                <a:tab pos="2636838" algn="ctr"/>
                <a:tab pos="5273675" algn="r"/>
              </a:tabLst>
              <a:defRPr>
                <a:solidFill>
                  <a:schemeClr val="tx1"/>
                </a:solidFill>
                <a:latin typeface="Arial" panose="020B0604020202020204" pitchFamily="34" charset="0"/>
                <a:cs typeface="Arial" panose="020B0604020202020204" pitchFamily="34" charset="0"/>
              </a:defRPr>
            </a:lvl3pPr>
            <a:lvl4pPr marL="1600200" indent="-228600">
              <a:tabLst>
                <a:tab pos="2636838" algn="ctr"/>
                <a:tab pos="5273675" algn="r"/>
              </a:tabLst>
              <a:defRPr>
                <a:solidFill>
                  <a:schemeClr val="tx1"/>
                </a:solidFill>
                <a:latin typeface="Arial" panose="020B0604020202020204" pitchFamily="34" charset="0"/>
                <a:cs typeface="Arial" panose="020B0604020202020204" pitchFamily="34" charset="0"/>
              </a:defRPr>
            </a:lvl4pPr>
            <a:lvl5pPr marL="2057400" indent="-228600">
              <a:tabLst>
                <a:tab pos="2636838" algn="ctr"/>
                <a:tab pos="5273675" algn="r"/>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2636838" algn="ctr"/>
                <a:tab pos="5273675" algn="r"/>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2636838" algn="ctr"/>
                <a:tab pos="5273675" algn="r"/>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2636838" algn="ctr"/>
                <a:tab pos="5273675" algn="r"/>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2636838" algn="ctr"/>
                <a:tab pos="5273675" algn="r"/>
              </a:tabLst>
              <a:defRPr>
                <a:solidFill>
                  <a:schemeClr val="tx1"/>
                </a:solidFill>
                <a:latin typeface="Arial" panose="020B0604020202020204" pitchFamily="34" charset="0"/>
                <a:cs typeface="Arial" panose="020B0604020202020204" pitchFamily="34" charset="0"/>
              </a:defRPr>
            </a:lvl9pPr>
          </a:lstStyle>
          <a:p>
            <a:pPr eaLnBrk="1" hangingPunct="1"/>
            <a:r>
              <a:rPr lang="en-GB" altLang="en-US" sz="1000" dirty="0">
                <a:cs typeface="Times New Roman" panose="02020603050405020304" pitchFamily="18" charset="0"/>
              </a:rPr>
              <a:t> </a:t>
            </a:r>
            <a:endParaRPr lang="en-GB" altLang="en-US" dirty="0"/>
          </a:p>
        </p:txBody>
      </p:sp>
      <p:sp>
        <p:nvSpPr>
          <p:cNvPr id="11274" name="Title 10"/>
          <p:cNvSpPr>
            <a:spLocks noGrp="1"/>
          </p:cNvSpPr>
          <p:nvPr>
            <p:ph type="title"/>
          </p:nvPr>
        </p:nvSpPr>
        <p:spPr/>
        <p:txBody>
          <a:bodyPr/>
          <a:lstStyle/>
          <a:p>
            <a:pPr eaLnBrk="1" hangingPunct="1"/>
            <a:r>
              <a:rPr lang="en-US" altLang="en-US" sz="3200" dirty="0"/>
              <a:t>Type of mechanism by which ODA is provided </a:t>
            </a:r>
          </a:p>
        </p:txBody>
      </p:sp>
      <p:sp>
        <p:nvSpPr>
          <p:cNvPr id="11275" name="Slide Number Placeholder 9"/>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4AEEA1D-26B8-4F5F-B069-C0C20AE5FEE3}" type="slidenum">
              <a:rPr lang="en-GB" altLang="en-US">
                <a:solidFill>
                  <a:srgbClr val="898989"/>
                </a:solidFill>
                <a:latin typeface="Calibri" panose="020F0502020204030204" pitchFamily="34" charset="0"/>
              </a:rPr>
              <a:pPr/>
              <a:t>9</a:t>
            </a:fld>
            <a:endParaRPr lang="en-GB" altLang="en-US" dirty="0">
              <a:solidFill>
                <a:srgbClr val="898989"/>
              </a:solidFill>
              <a:latin typeface="Calibri" panose="020F0502020204030204" pitchFamily="34" charset="0"/>
            </a:endParaRPr>
          </a:p>
        </p:txBody>
      </p:sp>
      <p:sp>
        <p:nvSpPr>
          <p:cNvPr id="15" name="TextBox 1"/>
          <p:cNvSpPr txBox="1">
            <a:spLocks noChangeArrowheads="1"/>
          </p:cNvSpPr>
          <p:nvPr/>
        </p:nvSpPr>
        <p:spPr bwMode="auto">
          <a:xfrm>
            <a:off x="4419600" y="6078538"/>
            <a:ext cx="28956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200" b="1" dirty="0"/>
              <a:t>US$ equivalent,  2011 - </a:t>
            </a:r>
            <a:r>
              <a:rPr lang="en-US" altLang="en-US" sz="1200" b="1" dirty="0" smtClean="0"/>
              <a:t>2016</a:t>
            </a:r>
            <a:endParaRPr lang="en-US" altLang="en-US" sz="1200" b="1" dirty="0"/>
          </a:p>
        </p:txBody>
      </p:sp>
      <p:graphicFrame>
        <p:nvGraphicFramePr>
          <p:cNvPr id="11" name="Chart 10">
            <a:extLst>
              <a:ext uri="{FF2B5EF4-FFF2-40B4-BE49-F238E27FC236}">
                <a16:creationId xmlns:a16="http://schemas.microsoft.com/office/drawing/2014/main" xmlns="" id="{00000000-0008-0000-0600-000002000000}"/>
              </a:ext>
            </a:extLst>
          </p:cNvPr>
          <p:cNvGraphicFramePr>
            <a:graphicFrameLocks/>
          </p:cNvGraphicFramePr>
          <p:nvPr>
            <p:extLst>
              <p:ext uri="{D42A27DB-BD31-4B8C-83A1-F6EECF244321}">
                <p14:modId xmlns:p14="http://schemas.microsoft.com/office/powerpoint/2010/main" val="1994815588"/>
              </p:ext>
            </p:extLst>
          </p:nvPr>
        </p:nvGraphicFramePr>
        <p:xfrm>
          <a:off x="609600" y="1219200"/>
          <a:ext cx="10820399" cy="47244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E346008-E286-48DC-AC9A-AA0476B12E74}" type="slidenum">
              <a:rPr lang="en-GB" altLang="en-US">
                <a:solidFill>
                  <a:srgbClr val="898989"/>
                </a:solidFill>
                <a:latin typeface="Calibri" panose="020F0502020204030204" pitchFamily="34" charset="0"/>
              </a:rPr>
              <a:pPr/>
              <a:t>10</a:t>
            </a:fld>
            <a:endParaRPr lang="en-GB" altLang="en-US" dirty="0">
              <a:solidFill>
                <a:srgbClr val="898989"/>
              </a:solidFill>
              <a:latin typeface="Calibri" panose="020F0502020204030204" pitchFamily="34" charset="0"/>
            </a:endParaRPr>
          </a:p>
        </p:txBody>
      </p:sp>
      <p:sp>
        <p:nvSpPr>
          <p:cNvPr id="12294" name="TextBox 1"/>
          <p:cNvSpPr txBox="1">
            <a:spLocks noChangeArrowheads="1"/>
          </p:cNvSpPr>
          <p:nvPr/>
        </p:nvSpPr>
        <p:spPr bwMode="auto">
          <a:xfrm>
            <a:off x="1981200" y="163514"/>
            <a:ext cx="81534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400" dirty="0"/>
              <a:t>Geographic </a:t>
            </a:r>
            <a:r>
              <a:rPr lang="en-US" altLang="en-US" sz="2400" dirty="0" smtClean="0"/>
              <a:t>coverage</a:t>
            </a:r>
            <a:endParaRPr lang="en-US" altLang="en-US" sz="2400" dirty="0"/>
          </a:p>
        </p:txBody>
      </p:sp>
      <p:sp>
        <p:nvSpPr>
          <p:cNvPr id="8" name="Text Box 4"/>
          <p:cNvSpPr txBox="1">
            <a:spLocks noChangeArrowheads="1"/>
          </p:cNvSpPr>
          <p:nvPr/>
        </p:nvSpPr>
        <p:spPr bwMode="auto">
          <a:xfrm>
            <a:off x="1365885" y="5410200"/>
            <a:ext cx="2291715" cy="1174749"/>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chorCtr="0"/>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ts val="600"/>
              </a:spcBef>
              <a:spcAft>
                <a:spcPts val="600"/>
              </a:spcAft>
            </a:pPr>
            <a:r>
              <a:rPr lang="ro-RO" altLang="en-US" sz="1400" b="1" cap="all" dirty="0" smtClean="0">
                <a:cs typeface="Times New Roman" panose="02020603050405020304" pitchFamily="18" charset="0"/>
              </a:rPr>
              <a:t>Ministerul Sănătății Republica Moldova</a:t>
            </a:r>
            <a:endParaRPr lang="ro-RO" altLang="en-US" sz="1400" b="1" cap="all" dirty="0"/>
          </a:p>
        </p:txBody>
      </p:sp>
      <p:pic>
        <p:nvPicPr>
          <p:cNvPr id="9" name="Picture 13" descr="moldova-stema.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 y="5410200"/>
            <a:ext cx="92392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91600" y="5415718"/>
            <a:ext cx="2746248" cy="1179151"/>
          </a:xfrm>
          <a:prstGeom prst="rect">
            <a:avLst/>
          </a:prstGeom>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00499" y="661274"/>
            <a:ext cx="4394201" cy="5821501"/>
          </a:xfrm>
          <a:prstGeom prst="rect">
            <a:avLst/>
          </a:prstGeom>
        </p:spPr>
      </p:pic>
    </p:spTree>
    <p:extLst>
      <p:ext uri="{BB962C8B-B14F-4D97-AF65-F5344CB8AC3E}">
        <p14:creationId xmlns:p14="http://schemas.microsoft.com/office/powerpoint/2010/main" val="7173804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5"/>
          <p:cNvSpPr>
            <a:spLocks noChangeArrowheads="1"/>
          </p:cNvSpPr>
          <p:nvPr/>
        </p:nvSpPr>
        <p:spPr bwMode="auto">
          <a:xfrm>
            <a:off x="1524000" y="4393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GB" altLang="en-US" dirty="0">
              <a:latin typeface="Calibri" panose="020F0502020204030204" pitchFamily="34" charset="0"/>
            </a:endParaRPr>
          </a:p>
        </p:txBody>
      </p:sp>
      <p:sp>
        <p:nvSpPr>
          <p:cNvPr id="13317" name="Rectangle 7"/>
          <p:cNvSpPr>
            <a:spLocks noChangeArrowheads="1"/>
          </p:cNvSpPr>
          <p:nvPr/>
        </p:nvSpPr>
        <p:spPr bwMode="auto">
          <a:xfrm>
            <a:off x="1524000" y="593209"/>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GB" altLang="en-US" dirty="0">
              <a:latin typeface="Calibri" panose="020F0502020204030204" pitchFamily="34" charset="0"/>
            </a:endParaRPr>
          </a:p>
        </p:txBody>
      </p:sp>
      <p:sp>
        <p:nvSpPr>
          <p:cNvPr id="13318" name="Rectangle 8"/>
          <p:cNvSpPr>
            <a:spLocks noChangeArrowheads="1"/>
          </p:cNvSpPr>
          <p:nvPr/>
        </p:nvSpPr>
        <p:spPr bwMode="auto">
          <a:xfrm>
            <a:off x="1524000" y="1466820"/>
            <a:ext cx="22653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GB" altLang="en-US" sz="1000" dirty="0">
              <a:cs typeface="Times New Roman" panose="02020603050405020304" pitchFamily="18" charset="0"/>
            </a:endParaRPr>
          </a:p>
          <a:p>
            <a:r>
              <a:rPr lang="en-GB" altLang="en-US" sz="1000" dirty="0">
                <a:cs typeface="Times New Roman" panose="02020603050405020304" pitchFamily="18" charset="0"/>
              </a:rPr>
              <a:t>                                                           </a:t>
            </a:r>
            <a:endParaRPr lang="en-GB" altLang="en-US" dirty="0"/>
          </a:p>
        </p:txBody>
      </p:sp>
      <p:sp>
        <p:nvSpPr>
          <p:cNvPr id="13319" name="Rectangle 9"/>
          <p:cNvSpPr>
            <a:spLocks noChangeArrowheads="1"/>
          </p:cNvSpPr>
          <p:nvPr/>
        </p:nvSpPr>
        <p:spPr bwMode="auto">
          <a:xfrm>
            <a:off x="1524001" y="2343866"/>
            <a:ext cx="78418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000" dirty="0">
                <a:cs typeface="Times New Roman" panose="02020603050405020304" pitchFamily="18" charset="0"/>
              </a:rPr>
              <a:t>           </a:t>
            </a:r>
            <a:r>
              <a:rPr lang="en-GB" altLang="en-US" sz="1000" dirty="0">
                <a:cs typeface="Times New Roman" panose="02020603050405020304" pitchFamily="18" charset="0"/>
              </a:rPr>
              <a:t>      </a:t>
            </a:r>
            <a:endParaRPr lang="en-GB" altLang="en-US" dirty="0"/>
          </a:p>
        </p:txBody>
      </p:sp>
      <p:sp>
        <p:nvSpPr>
          <p:cNvPr id="13320" name="Rectangle 10"/>
          <p:cNvSpPr>
            <a:spLocks noChangeArrowheads="1"/>
          </p:cNvSpPr>
          <p:nvPr/>
        </p:nvSpPr>
        <p:spPr bwMode="auto">
          <a:xfrm>
            <a:off x="1524000" y="3172541"/>
            <a:ext cx="21993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tabLst>
                <a:tab pos="2636838" algn="ctr"/>
                <a:tab pos="5273675" algn="r"/>
              </a:tabLst>
              <a:defRPr>
                <a:solidFill>
                  <a:schemeClr val="tx1"/>
                </a:solidFill>
                <a:latin typeface="Arial" panose="020B0604020202020204" pitchFamily="34" charset="0"/>
                <a:cs typeface="Arial" panose="020B0604020202020204" pitchFamily="34" charset="0"/>
              </a:defRPr>
            </a:lvl1pPr>
            <a:lvl2pPr marL="742950" indent="-285750">
              <a:tabLst>
                <a:tab pos="2636838" algn="ctr"/>
                <a:tab pos="5273675" algn="r"/>
              </a:tabLst>
              <a:defRPr>
                <a:solidFill>
                  <a:schemeClr val="tx1"/>
                </a:solidFill>
                <a:latin typeface="Arial" panose="020B0604020202020204" pitchFamily="34" charset="0"/>
                <a:cs typeface="Arial" panose="020B0604020202020204" pitchFamily="34" charset="0"/>
              </a:defRPr>
            </a:lvl2pPr>
            <a:lvl3pPr marL="1143000" indent="-228600">
              <a:tabLst>
                <a:tab pos="2636838" algn="ctr"/>
                <a:tab pos="5273675" algn="r"/>
              </a:tabLst>
              <a:defRPr>
                <a:solidFill>
                  <a:schemeClr val="tx1"/>
                </a:solidFill>
                <a:latin typeface="Arial" panose="020B0604020202020204" pitchFamily="34" charset="0"/>
                <a:cs typeface="Arial" panose="020B0604020202020204" pitchFamily="34" charset="0"/>
              </a:defRPr>
            </a:lvl3pPr>
            <a:lvl4pPr marL="1600200" indent="-228600">
              <a:tabLst>
                <a:tab pos="2636838" algn="ctr"/>
                <a:tab pos="5273675" algn="r"/>
              </a:tabLst>
              <a:defRPr>
                <a:solidFill>
                  <a:schemeClr val="tx1"/>
                </a:solidFill>
                <a:latin typeface="Arial" panose="020B0604020202020204" pitchFamily="34" charset="0"/>
                <a:cs typeface="Arial" panose="020B0604020202020204" pitchFamily="34" charset="0"/>
              </a:defRPr>
            </a:lvl4pPr>
            <a:lvl5pPr marL="2057400" indent="-228600">
              <a:tabLst>
                <a:tab pos="2636838" algn="ctr"/>
                <a:tab pos="5273675" algn="r"/>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2636838" algn="ctr"/>
                <a:tab pos="5273675" algn="r"/>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2636838" algn="ctr"/>
                <a:tab pos="5273675" algn="r"/>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2636838" algn="ctr"/>
                <a:tab pos="5273675" algn="r"/>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2636838" algn="ctr"/>
                <a:tab pos="5273675" algn="r"/>
              </a:tabLst>
              <a:defRPr>
                <a:solidFill>
                  <a:schemeClr val="tx1"/>
                </a:solidFill>
                <a:latin typeface="Arial" panose="020B0604020202020204" pitchFamily="34" charset="0"/>
                <a:cs typeface="Arial" panose="020B0604020202020204" pitchFamily="34" charset="0"/>
              </a:defRPr>
            </a:lvl9pPr>
          </a:lstStyle>
          <a:p>
            <a:pPr eaLnBrk="1" hangingPunct="1"/>
            <a:r>
              <a:rPr lang="en-GB" altLang="en-US" sz="1000" dirty="0">
                <a:cs typeface="Times New Roman" panose="02020603050405020304" pitchFamily="18" charset="0"/>
              </a:rPr>
              <a:t> </a:t>
            </a:r>
            <a:endParaRPr lang="en-GB" altLang="en-US" dirty="0"/>
          </a:p>
        </p:txBody>
      </p:sp>
      <p:sp>
        <p:nvSpPr>
          <p:cNvPr id="13322" name="Title 10"/>
          <p:cNvSpPr>
            <a:spLocks noGrp="1"/>
          </p:cNvSpPr>
          <p:nvPr>
            <p:ph type="title"/>
          </p:nvPr>
        </p:nvSpPr>
        <p:spPr>
          <a:xfrm>
            <a:off x="1981200" y="228600"/>
            <a:ext cx="8229600" cy="1143000"/>
          </a:xfrm>
        </p:spPr>
        <p:txBody>
          <a:bodyPr/>
          <a:lstStyle/>
          <a:p>
            <a:pPr eaLnBrk="1" hangingPunct="1"/>
            <a:r>
              <a:rPr lang="en-US" altLang="en-US" dirty="0" smtClean="0"/>
              <a:t>Type of funding </a:t>
            </a:r>
          </a:p>
        </p:txBody>
      </p:sp>
      <p:sp>
        <p:nvSpPr>
          <p:cNvPr id="13323" name="Slide Number Placeholder 9"/>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C990B90-311A-4857-96FC-E0D432381C3E}" type="slidenum">
              <a:rPr lang="en-GB" altLang="en-US">
                <a:solidFill>
                  <a:srgbClr val="898989"/>
                </a:solidFill>
                <a:latin typeface="Calibri" panose="020F0502020204030204" pitchFamily="34" charset="0"/>
              </a:rPr>
              <a:pPr/>
              <a:t>11</a:t>
            </a:fld>
            <a:endParaRPr lang="en-GB" altLang="en-US" dirty="0">
              <a:solidFill>
                <a:srgbClr val="898989"/>
              </a:solidFill>
              <a:latin typeface="Calibri" panose="020F0502020204030204" pitchFamily="34" charset="0"/>
            </a:endParaRPr>
          </a:p>
        </p:txBody>
      </p:sp>
      <p:sp>
        <p:nvSpPr>
          <p:cNvPr id="2" name="Rectangle 1"/>
          <p:cNvSpPr/>
          <p:nvPr/>
        </p:nvSpPr>
        <p:spPr>
          <a:xfrm>
            <a:off x="4147596" y="6079352"/>
            <a:ext cx="3896808" cy="276999"/>
          </a:xfrm>
          <a:prstGeom prst="rect">
            <a:avLst/>
          </a:prstGeom>
        </p:spPr>
        <p:txBody>
          <a:bodyPr wrap="square">
            <a:spAutoFit/>
          </a:bodyPr>
          <a:lstStyle/>
          <a:p>
            <a:pPr algn="ctr" eaLnBrk="1" hangingPunct="1"/>
            <a:r>
              <a:rPr lang="en-US" altLang="en-US" sz="1200" b="1" dirty="0"/>
              <a:t>% of funds disbursed, 2011 - </a:t>
            </a:r>
            <a:r>
              <a:rPr lang="en-US" altLang="en-US" sz="1200" b="1" dirty="0" smtClean="0"/>
              <a:t>2016</a:t>
            </a:r>
            <a:endParaRPr lang="en-US" altLang="en-US" sz="1200" b="1" dirty="0"/>
          </a:p>
        </p:txBody>
      </p:sp>
      <p:graphicFrame>
        <p:nvGraphicFramePr>
          <p:cNvPr id="12" name="Chart 11">
            <a:extLst>
              <a:ext uri="{FF2B5EF4-FFF2-40B4-BE49-F238E27FC236}">
                <a16:creationId xmlns:a16="http://schemas.microsoft.com/office/drawing/2014/main" xmlns="" id="{00000000-0008-0000-0800-000004000000}"/>
              </a:ext>
            </a:extLst>
          </p:cNvPr>
          <p:cNvGraphicFramePr>
            <a:graphicFrameLocks/>
          </p:cNvGraphicFramePr>
          <p:nvPr>
            <p:extLst>
              <p:ext uri="{D42A27DB-BD31-4B8C-83A1-F6EECF244321}">
                <p14:modId xmlns:p14="http://schemas.microsoft.com/office/powerpoint/2010/main" val="1492071544"/>
              </p:ext>
            </p:extLst>
          </p:nvPr>
        </p:nvGraphicFramePr>
        <p:xfrm>
          <a:off x="457200" y="1057751"/>
          <a:ext cx="11048999" cy="5021602"/>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340" name="Rectangle 5"/>
          <p:cNvSpPr>
            <a:spLocks noChangeArrowheads="1"/>
          </p:cNvSpPr>
          <p:nvPr/>
        </p:nvSpPr>
        <p:spPr bwMode="auto">
          <a:xfrm>
            <a:off x="1524000" y="4393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GB" altLang="en-US" dirty="0">
              <a:latin typeface="Calibri" panose="020F0502020204030204" pitchFamily="34" charset="0"/>
            </a:endParaRPr>
          </a:p>
        </p:txBody>
      </p:sp>
      <p:sp>
        <p:nvSpPr>
          <p:cNvPr id="14341" name="Rectangle 7"/>
          <p:cNvSpPr>
            <a:spLocks noChangeArrowheads="1"/>
          </p:cNvSpPr>
          <p:nvPr/>
        </p:nvSpPr>
        <p:spPr bwMode="auto">
          <a:xfrm>
            <a:off x="1524000" y="593209"/>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GB" altLang="en-US" dirty="0">
              <a:latin typeface="Calibri" panose="020F0502020204030204" pitchFamily="34" charset="0"/>
            </a:endParaRPr>
          </a:p>
        </p:txBody>
      </p:sp>
      <p:sp>
        <p:nvSpPr>
          <p:cNvPr id="14342" name="Rectangle 8"/>
          <p:cNvSpPr>
            <a:spLocks noChangeArrowheads="1"/>
          </p:cNvSpPr>
          <p:nvPr/>
        </p:nvSpPr>
        <p:spPr bwMode="auto">
          <a:xfrm>
            <a:off x="1524000" y="1466820"/>
            <a:ext cx="22653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GB" altLang="en-US" sz="1000" dirty="0">
              <a:cs typeface="Times New Roman" panose="02020603050405020304" pitchFamily="18" charset="0"/>
            </a:endParaRPr>
          </a:p>
          <a:p>
            <a:r>
              <a:rPr lang="en-GB" altLang="en-US" sz="1000" dirty="0">
                <a:cs typeface="Times New Roman" panose="02020603050405020304" pitchFamily="18" charset="0"/>
              </a:rPr>
              <a:t>                                                           </a:t>
            </a:r>
            <a:endParaRPr lang="en-GB" altLang="en-US" dirty="0"/>
          </a:p>
        </p:txBody>
      </p:sp>
      <p:sp>
        <p:nvSpPr>
          <p:cNvPr id="14343" name="Rectangle 9"/>
          <p:cNvSpPr>
            <a:spLocks noChangeArrowheads="1"/>
          </p:cNvSpPr>
          <p:nvPr/>
        </p:nvSpPr>
        <p:spPr bwMode="auto">
          <a:xfrm>
            <a:off x="1524001" y="2343866"/>
            <a:ext cx="78418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000" dirty="0">
                <a:cs typeface="Times New Roman" panose="02020603050405020304" pitchFamily="18" charset="0"/>
              </a:rPr>
              <a:t>           </a:t>
            </a:r>
            <a:r>
              <a:rPr lang="en-GB" altLang="en-US" sz="1000" dirty="0">
                <a:cs typeface="Times New Roman" panose="02020603050405020304" pitchFamily="18" charset="0"/>
              </a:rPr>
              <a:t>      </a:t>
            </a:r>
            <a:endParaRPr lang="en-GB" altLang="en-US" dirty="0"/>
          </a:p>
        </p:txBody>
      </p:sp>
      <p:sp>
        <p:nvSpPr>
          <p:cNvPr id="14344" name="Rectangle 10"/>
          <p:cNvSpPr>
            <a:spLocks noChangeArrowheads="1"/>
          </p:cNvSpPr>
          <p:nvPr/>
        </p:nvSpPr>
        <p:spPr bwMode="auto">
          <a:xfrm>
            <a:off x="1524000" y="3172541"/>
            <a:ext cx="21993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tabLst>
                <a:tab pos="2636838" algn="ctr"/>
                <a:tab pos="5273675" algn="r"/>
              </a:tabLst>
              <a:defRPr>
                <a:solidFill>
                  <a:schemeClr val="tx1"/>
                </a:solidFill>
                <a:latin typeface="Arial" panose="020B0604020202020204" pitchFamily="34" charset="0"/>
                <a:cs typeface="Arial" panose="020B0604020202020204" pitchFamily="34" charset="0"/>
              </a:defRPr>
            </a:lvl1pPr>
            <a:lvl2pPr marL="742950" indent="-285750">
              <a:tabLst>
                <a:tab pos="2636838" algn="ctr"/>
                <a:tab pos="5273675" algn="r"/>
              </a:tabLst>
              <a:defRPr>
                <a:solidFill>
                  <a:schemeClr val="tx1"/>
                </a:solidFill>
                <a:latin typeface="Arial" panose="020B0604020202020204" pitchFamily="34" charset="0"/>
                <a:cs typeface="Arial" panose="020B0604020202020204" pitchFamily="34" charset="0"/>
              </a:defRPr>
            </a:lvl2pPr>
            <a:lvl3pPr marL="1143000" indent="-228600">
              <a:tabLst>
                <a:tab pos="2636838" algn="ctr"/>
                <a:tab pos="5273675" algn="r"/>
              </a:tabLst>
              <a:defRPr>
                <a:solidFill>
                  <a:schemeClr val="tx1"/>
                </a:solidFill>
                <a:latin typeface="Arial" panose="020B0604020202020204" pitchFamily="34" charset="0"/>
                <a:cs typeface="Arial" panose="020B0604020202020204" pitchFamily="34" charset="0"/>
              </a:defRPr>
            </a:lvl3pPr>
            <a:lvl4pPr marL="1600200" indent="-228600">
              <a:tabLst>
                <a:tab pos="2636838" algn="ctr"/>
                <a:tab pos="5273675" algn="r"/>
              </a:tabLst>
              <a:defRPr>
                <a:solidFill>
                  <a:schemeClr val="tx1"/>
                </a:solidFill>
                <a:latin typeface="Arial" panose="020B0604020202020204" pitchFamily="34" charset="0"/>
                <a:cs typeface="Arial" panose="020B0604020202020204" pitchFamily="34" charset="0"/>
              </a:defRPr>
            </a:lvl4pPr>
            <a:lvl5pPr marL="2057400" indent="-228600">
              <a:tabLst>
                <a:tab pos="2636838" algn="ctr"/>
                <a:tab pos="5273675" algn="r"/>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2636838" algn="ctr"/>
                <a:tab pos="5273675" algn="r"/>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2636838" algn="ctr"/>
                <a:tab pos="5273675" algn="r"/>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2636838" algn="ctr"/>
                <a:tab pos="5273675" algn="r"/>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2636838" algn="ctr"/>
                <a:tab pos="5273675" algn="r"/>
              </a:tabLst>
              <a:defRPr>
                <a:solidFill>
                  <a:schemeClr val="tx1"/>
                </a:solidFill>
                <a:latin typeface="Arial" panose="020B0604020202020204" pitchFamily="34" charset="0"/>
                <a:cs typeface="Arial" panose="020B0604020202020204" pitchFamily="34" charset="0"/>
              </a:defRPr>
            </a:lvl9pPr>
          </a:lstStyle>
          <a:p>
            <a:pPr eaLnBrk="1" hangingPunct="1"/>
            <a:r>
              <a:rPr lang="en-GB" altLang="en-US" sz="1000" dirty="0">
                <a:cs typeface="Times New Roman" panose="02020603050405020304" pitchFamily="18" charset="0"/>
              </a:rPr>
              <a:t> </a:t>
            </a:r>
            <a:endParaRPr lang="en-GB" altLang="en-US" dirty="0"/>
          </a:p>
        </p:txBody>
      </p:sp>
      <p:sp>
        <p:nvSpPr>
          <p:cNvPr id="14346" name="Title 10"/>
          <p:cNvSpPr>
            <a:spLocks noGrp="1"/>
          </p:cNvSpPr>
          <p:nvPr>
            <p:ph type="title"/>
          </p:nvPr>
        </p:nvSpPr>
        <p:spPr/>
        <p:txBody>
          <a:bodyPr/>
          <a:lstStyle/>
          <a:p>
            <a:pPr eaLnBrk="1" hangingPunct="1"/>
            <a:r>
              <a:rPr lang="en-US" altLang="en-US" dirty="0" smtClean="0"/>
              <a:t>Investments</a:t>
            </a:r>
          </a:p>
        </p:txBody>
      </p:sp>
      <p:sp>
        <p:nvSpPr>
          <p:cNvPr id="14347" name="Slide Number Placeholder 9"/>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CE133ED-548B-4B33-B848-FB6D91AFB7D5}" type="slidenum">
              <a:rPr lang="en-GB" altLang="en-US">
                <a:solidFill>
                  <a:srgbClr val="898989"/>
                </a:solidFill>
                <a:latin typeface="Calibri" panose="020F0502020204030204" pitchFamily="34" charset="0"/>
              </a:rPr>
              <a:pPr/>
              <a:t>12</a:t>
            </a:fld>
            <a:endParaRPr lang="en-GB" altLang="en-US" dirty="0">
              <a:solidFill>
                <a:srgbClr val="898989"/>
              </a:solidFill>
              <a:latin typeface="Calibri" panose="020F0502020204030204" pitchFamily="34" charset="0"/>
            </a:endParaRPr>
          </a:p>
        </p:txBody>
      </p:sp>
      <p:sp>
        <p:nvSpPr>
          <p:cNvPr id="14348" name="TextBox 13"/>
          <p:cNvSpPr txBox="1">
            <a:spLocks noChangeArrowheads="1"/>
          </p:cNvSpPr>
          <p:nvPr/>
        </p:nvSpPr>
        <p:spPr bwMode="auto">
          <a:xfrm>
            <a:off x="4279106" y="6062008"/>
            <a:ext cx="36337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200" b="1" dirty="0"/>
              <a:t>% of funds disbursed for Investments in</a:t>
            </a:r>
          </a:p>
          <a:p>
            <a:pPr algn="ctr" eaLnBrk="1" hangingPunct="1"/>
            <a:r>
              <a:rPr lang="en-US" altLang="en-US" sz="1200" b="1" dirty="0"/>
              <a:t> 2011- </a:t>
            </a:r>
            <a:r>
              <a:rPr lang="en-US" altLang="en-US" sz="1200" b="1" dirty="0" smtClean="0"/>
              <a:t>2016</a:t>
            </a:r>
            <a:endParaRPr lang="en-US" altLang="en-US" sz="1200" b="1" dirty="0"/>
          </a:p>
        </p:txBody>
      </p:sp>
      <p:graphicFrame>
        <p:nvGraphicFramePr>
          <p:cNvPr id="11" name="Chart 10">
            <a:extLst>
              <a:ext uri="{FF2B5EF4-FFF2-40B4-BE49-F238E27FC236}">
                <a16:creationId xmlns:a16="http://schemas.microsoft.com/office/drawing/2014/main" xmlns="" id="{00000000-0008-0000-0900-000003000000}"/>
              </a:ext>
            </a:extLst>
          </p:cNvPr>
          <p:cNvGraphicFramePr>
            <a:graphicFrameLocks/>
          </p:cNvGraphicFramePr>
          <p:nvPr>
            <p:extLst>
              <p:ext uri="{D42A27DB-BD31-4B8C-83A1-F6EECF244321}">
                <p14:modId xmlns:p14="http://schemas.microsoft.com/office/powerpoint/2010/main" val="1845839350"/>
              </p:ext>
            </p:extLst>
          </p:nvPr>
        </p:nvGraphicFramePr>
        <p:xfrm>
          <a:off x="457200" y="1417637"/>
          <a:ext cx="11371659" cy="4483617"/>
        </p:xfrm>
        <a:graphic>
          <a:graphicData uri="http://schemas.openxmlformats.org/drawingml/2006/chart">
            <c:chart xmlns:c="http://schemas.openxmlformats.org/drawingml/2006/chart" xmlns:r="http://schemas.openxmlformats.org/officeDocument/2006/relationships" r:id="rId4"/>
          </a:graphicData>
        </a:graphic>
      </p:graphicFrame>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364" name="Rectangle 5"/>
          <p:cNvSpPr>
            <a:spLocks noChangeArrowheads="1"/>
          </p:cNvSpPr>
          <p:nvPr/>
        </p:nvSpPr>
        <p:spPr bwMode="auto">
          <a:xfrm>
            <a:off x="1524000" y="4393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GB" altLang="en-US" dirty="0">
              <a:latin typeface="Calibri" panose="020F0502020204030204" pitchFamily="34" charset="0"/>
            </a:endParaRPr>
          </a:p>
        </p:txBody>
      </p:sp>
      <p:sp>
        <p:nvSpPr>
          <p:cNvPr id="15365" name="Rectangle 7"/>
          <p:cNvSpPr>
            <a:spLocks noChangeArrowheads="1"/>
          </p:cNvSpPr>
          <p:nvPr/>
        </p:nvSpPr>
        <p:spPr bwMode="auto">
          <a:xfrm>
            <a:off x="1524000" y="593209"/>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GB" altLang="en-US" dirty="0">
              <a:latin typeface="Calibri" panose="020F0502020204030204" pitchFamily="34" charset="0"/>
            </a:endParaRPr>
          </a:p>
        </p:txBody>
      </p:sp>
      <p:sp>
        <p:nvSpPr>
          <p:cNvPr id="15366" name="Rectangle 8"/>
          <p:cNvSpPr>
            <a:spLocks noChangeArrowheads="1"/>
          </p:cNvSpPr>
          <p:nvPr/>
        </p:nvSpPr>
        <p:spPr bwMode="auto">
          <a:xfrm>
            <a:off x="1524000" y="1466820"/>
            <a:ext cx="22653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GB" altLang="en-US" sz="1000" dirty="0">
              <a:cs typeface="Times New Roman" panose="02020603050405020304" pitchFamily="18" charset="0"/>
            </a:endParaRPr>
          </a:p>
          <a:p>
            <a:r>
              <a:rPr lang="en-GB" altLang="en-US" sz="1000" dirty="0">
                <a:cs typeface="Times New Roman" panose="02020603050405020304" pitchFamily="18" charset="0"/>
              </a:rPr>
              <a:t>                                                           </a:t>
            </a:r>
            <a:endParaRPr lang="en-GB" altLang="en-US" dirty="0"/>
          </a:p>
        </p:txBody>
      </p:sp>
      <p:sp>
        <p:nvSpPr>
          <p:cNvPr id="15367" name="Rectangle 9"/>
          <p:cNvSpPr>
            <a:spLocks noChangeArrowheads="1"/>
          </p:cNvSpPr>
          <p:nvPr/>
        </p:nvSpPr>
        <p:spPr bwMode="auto">
          <a:xfrm>
            <a:off x="1524001" y="2343866"/>
            <a:ext cx="78418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000" dirty="0">
                <a:cs typeface="Times New Roman" panose="02020603050405020304" pitchFamily="18" charset="0"/>
              </a:rPr>
              <a:t>           </a:t>
            </a:r>
            <a:r>
              <a:rPr lang="en-GB" altLang="en-US" sz="1000" dirty="0">
                <a:cs typeface="Times New Roman" panose="02020603050405020304" pitchFamily="18" charset="0"/>
              </a:rPr>
              <a:t>      </a:t>
            </a:r>
            <a:endParaRPr lang="en-GB" altLang="en-US" dirty="0"/>
          </a:p>
        </p:txBody>
      </p:sp>
      <p:sp>
        <p:nvSpPr>
          <p:cNvPr id="15368" name="Rectangle 10"/>
          <p:cNvSpPr>
            <a:spLocks noChangeArrowheads="1"/>
          </p:cNvSpPr>
          <p:nvPr/>
        </p:nvSpPr>
        <p:spPr bwMode="auto">
          <a:xfrm>
            <a:off x="1524000" y="3172541"/>
            <a:ext cx="21993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tabLst>
                <a:tab pos="2636838" algn="ctr"/>
                <a:tab pos="5273675" algn="r"/>
              </a:tabLst>
              <a:defRPr>
                <a:solidFill>
                  <a:schemeClr val="tx1"/>
                </a:solidFill>
                <a:latin typeface="Arial" panose="020B0604020202020204" pitchFamily="34" charset="0"/>
                <a:cs typeface="Arial" panose="020B0604020202020204" pitchFamily="34" charset="0"/>
              </a:defRPr>
            </a:lvl1pPr>
            <a:lvl2pPr marL="742950" indent="-285750">
              <a:tabLst>
                <a:tab pos="2636838" algn="ctr"/>
                <a:tab pos="5273675" algn="r"/>
              </a:tabLst>
              <a:defRPr>
                <a:solidFill>
                  <a:schemeClr val="tx1"/>
                </a:solidFill>
                <a:latin typeface="Arial" panose="020B0604020202020204" pitchFamily="34" charset="0"/>
                <a:cs typeface="Arial" panose="020B0604020202020204" pitchFamily="34" charset="0"/>
              </a:defRPr>
            </a:lvl2pPr>
            <a:lvl3pPr marL="1143000" indent="-228600">
              <a:tabLst>
                <a:tab pos="2636838" algn="ctr"/>
                <a:tab pos="5273675" algn="r"/>
              </a:tabLst>
              <a:defRPr>
                <a:solidFill>
                  <a:schemeClr val="tx1"/>
                </a:solidFill>
                <a:latin typeface="Arial" panose="020B0604020202020204" pitchFamily="34" charset="0"/>
                <a:cs typeface="Arial" panose="020B0604020202020204" pitchFamily="34" charset="0"/>
              </a:defRPr>
            </a:lvl3pPr>
            <a:lvl4pPr marL="1600200" indent="-228600">
              <a:tabLst>
                <a:tab pos="2636838" algn="ctr"/>
                <a:tab pos="5273675" algn="r"/>
              </a:tabLst>
              <a:defRPr>
                <a:solidFill>
                  <a:schemeClr val="tx1"/>
                </a:solidFill>
                <a:latin typeface="Arial" panose="020B0604020202020204" pitchFamily="34" charset="0"/>
                <a:cs typeface="Arial" panose="020B0604020202020204" pitchFamily="34" charset="0"/>
              </a:defRPr>
            </a:lvl4pPr>
            <a:lvl5pPr marL="2057400" indent="-228600">
              <a:tabLst>
                <a:tab pos="2636838" algn="ctr"/>
                <a:tab pos="5273675" algn="r"/>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2636838" algn="ctr"/>
                <a:tab pos="5273675" algn="r"/>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2636838" algn="ctr"/>
                <a:tab pos="5273675" algn="r"/>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2636838" algn="ctr"/>
                <a:tab pos="5273675" algn="r"/>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2636838" algn="ctr"/>
                <a:tab pos="5273675" algn="r"/>
              </a:tabLst>
              <a:defRPr>
                <a:solidFill>
                  <a:schemeClr val="tx1"/>
                </a:solidFill>
                <a:latin typeface="Arial" panose="020B0604020202020204" pitchFamily="34" charset="0"/>
                <a:cs typeface="Arial" panose="020B0604020202020204" pitchFamily="34" charset="0"/>
              </a:defRPr>
            </a:lvl9pPr>
          </a:lstStyle>
          <a:p>
            <a:pPr eaLnBrk="1" hangingPunct="1"/>
            <a:r>
              <a:rPr lang="en-GB" altLang="en-US" sz="1000" dirty="0">
                <a:cs typeface="Times New Roman" panose="02020603050405020304" pitchFamily="18" charset="0"/>
              </a:rPr>
              <a:t> </a:t>
            </a:r>
            <a:endParaRPr lang="en-GB" altLang="en-US" dirty="0"/>
          </a:p>
        </p:txBody>
      </p:sp>
      <p:sp>
        <p:nvSpPr>
          <p:cNvPr id="15370" name="Title 10"/>
          <p:cNvSpPr>
            <a:spLocks noGrp="1"/>
          </p:cNvSpPr>
          <p:nvPr>
            <p:ph type="title"/>
          </p:nvPr>
        </p:nvSpPr>
        <p:spPr/>
        <p:txBody>
          <a:bodyPr/>
          <a:lstStyle/>
          <a:p>
            <a:pPr eaLnBrk="1" hangingPunct="1"/>
            <a:r>
              <a:rPr lang="en-US" altLang="en-US" dirty="0" smtClean="0"/>
              <a:t>Technical assistance</a:t>
            </a:r>
          </a:p>
        </p:txBody>
      </p:sp>
      <p:sp>
        <p:nvSpPr>
          <p:cNvPr id="15371" name="Slide Number Placeholder 9"/>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9AA7633-2AEE-40BD-8D1A-A1FBC4C211DA}" type="slidenum">
              <a:rPr lang="en-GB" altLang="en-US">
                <a:solidFill>
                  <a:srgbClr val="898989"/>
                </a:solidFill>
                <a:latin typeface="Calibri" panose="020F0502020204030204" pitchFamily="34" charset="0"/>
              </a:rPr>
              <a:pPr/>
              <a:t>13</a:t>
            </a:fld>
            <a:endParaRPr lang="en-GB" altLang="en-US" dirty="0">
              <a:solidFill>
                <a:srgbClr val="898989"/>
              </a:solidFill>
              <a:latin typeface="Calibri" panose="020F0502020204030204" pitchFamily="34" charset="0"/>
            </a:endParaRPr>
          </a:p>
        </p:txBody>
      </p:sp>
      <p:graphicFrame>
        <p:nvGraphicFramePr>
          <p:cNvPr id="13" name="Chart 12"/>
          <p:cNvGraphicFramePr>
            <a:graphicFrameLocks/>
          </p:cNvGraphicFramePr>
          <p:nvPr>
            <p:extLst>
              <p:ext uri="{D42A27DB-BD31-4B8C-83A1-F6EECF244321}">
                <p14:modId xmlns:p14="http://schemas.microsoft.com/office/powerpoint/2010/main" val="2157487637"/>
              </p:ext>
            </p:extLst>
          </p:nvPr>
        </p:nvGraphicFramePr>
        <p:xfrm>
          <a:off x="1905000" y="1219201"/>
          <a:ext cx="8124825" cy="4297363"/>
        </p:xfrm>
        <a:graphic>
          <a:graphicData uri="http://schemas.openxmlformats.org/drawingml/2006/chart">
            <c:chart xmlns:c="http://schemas.openxmlformats.org/drawingml/2006/chart" xmlns:r="http://schemas.openxmlformats.org/officeDocument/2006/relationships" r:id="rId4"/>
          </a:graphicData>
        </a:graphic>
      </p:graphicFrame>
      <p:sp>
        <p:nvSpPr>
          <p:cNvPr id="15373" name="TextBox 14"/>
          <p:cNvSpPr txBox="1">
            <a:spLocks noChangeArrowheads="1"/>
          </p:cNvSpPr>
          <p:nvPr/>
        </p:nvSpPr>
        <p:spPr bwMode="auto">
          <a:xfrm>
            <a:off x="4457700" y="6033016"/>
            <a:ext cx="3276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200" b="1" dirty="0"/>
              <a:t>% of funds disbursed for Technical assistance in 2011- </a:t>
            </a:r>
            <a:r>
              <a:rPr lang="en-US" altLang="en-US" sz="1200" b="1" dirty="0" smtClean="0"/>
              <a:t>2016</a:t>
            </a:r>
            <a:endParaRPr lang="en-US" altLang="en-US" sz="1200" b="1" dirty="0"/>
          </a:p>
        </p:txBody>
      </p:sp>
      <p:graphicFrame>
        <p:nvGraphicFramePr>
          <p:cNvPr id="14" name="Chart 13">
            <a:extLst>
              <a:ext uri="{FF2B5EF4-FFF2-40B4-BE49-F238E27FC236}">
                <a16:creationId xmlns:a16="http://schemas.microsoft.com/office/drawing/2014/main" xmlns="" id="{00000000-0008-0000-0A00-000003000000}"/>
              </a:ext>
            </a:extLst>
          </p:cNvPr>
          <p:cNvGraphicFramePr>
            <a:graphicFrameLocks/>
          </p:cNvGraphicFramePr>
          <p:nvPr>
            <p:extLst>
              <p:ext uri="{D42A27DB-BD31-4B8C-83A1-F6EECF244321}">
                <p14:modId xmlns:p14="http://schemas.microsoft.com/office/powerpoint/2010/main" val="4156729543"/>
              </p:ext>
            </p:extLst>
          </p:nvPr>
        </p:nvGraphicFramePr>
        <p:xfrm>
          <a:off x="457200" y="1253053"/>
          <a:ext cx="11201400" cy="4648201"/>
        </p:xfrm>
        <a:graphic>
          <a:graphicData uri="http://schemas.openxmlformats.org/drawingml/2006/chart">
            <c:chart xmlns:c="http://schemas.openxmlformats.org/drawingml/2006/chart" xmlns:r="http://schemas.openxmlformats.org/officeDocument/2006/relationships" r:id="rId5"/>
          </a:graphicData>
        </a:graphic>
      </p:graphicFrame>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914400" y="152400"/>
            <a:ext cx="10439400" cy="1096963"/>
          </a:xfrm>
        </p:spPr>
        <p:txBody>
          <a:bodyPr/>
          <a:lstStyle/>
          <a:p>
            <a:pPr eaLnBrk="1" hangingPunct="1"/>
            <a:r>
              <a:rPr lang="en-US" altLang="en-US" sz="3600" dirty="0"/>
              <a:t>ODA distribution </a:t>
            </a:r>
            <a:r>
              <a:rPr lang="en-US" altLang="en-US" sz="3600" dirty="0" smtClean="0"/>
              <a:t>to</a:t>
            </a:r>
            <a:r>
              <a:rPr lang="ro-RO" altLang="en-US" sz="3600" dirty="0" smtClean="0"/>
              <a:t> </a:t>
            </a:r>
            <a:r>
              <a:rPr lang="en-US" altLang="en-US" sz="3600" dirty="0" smtClean="0"/>
              <a:t>Health </a:t>
            </a:r>
            <a:r>
              <a:rPr lang="en-US" altLang="en-US" sz="3600" dirty="0"/>
              <a:t>System Core Functions</a:t>
            </a:r>
          </a:p>
        </p:txBody>
      </p:sp>
      <p:sp>
        <p:nvSpPr>
          <p:cNvPr id="16387"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C902BD6-4677-4813-8941-E821D766F13F}" type="slidenum">
              <a:rPr lang="en-GB" altLang="en-US">
                <a:solidFill>
                  <a:srgbClr val="898989"/>
                </a:solidFill>
                <a:latin typeface="Calibri" panose="020F0502020204030204" pitchFamily="34" charset="0"/>
              </a:rPr>
              <a:pPr/>
              <a:t>14</a:t>
            </a:fld>
            <a:endParaRPr lang="en-GB" altLang="en-US" dirty="0">
              <a:solidFill>
                <a:srgbClr val="898989"/>
              </a:solidFill>
              <a:latin typeface="Calibri" panose="020F0502020204030204" pitchFamily="34" charset="0"/>
            </a:endParaRPr>
          </a:p>
        </p:txBody>
      </p:sp>
      <p:sp>
        <p:nvSpPr>
          <p:cNvPr id="16391" name="TextBox 7"/>
          <p:cNvSpPr txBox="1">
            <a:spLocks noChangeArrowheads="1"/>
          </p:cNvSpPr>
          <p:nvPr/>
        </p:nvSpPr>
        <p:spPr bwMode="auto">
          <a:xfrm>
            <a:off x="4495801" y="5854701"/>
            <a:ext cx="30257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200" b="1" dirty="0"/>
              <a:t>% of total funds disbursed in </a:t>
            </a:r>
          </a:p>
          <a:p>
            <a:pPr algn="ctr" eaLnBrk="1" hangingPunct="1"/>
            <a:r>
              <a:rPr lang="en-US" altLang="en-US" sz="1200" b="1" dirty="0"/>
              <a:t>2011- </a:t>
            </a:r>
            <a:r>
              <a:rPr lang="en-US" altLang="en-US" sz="1200" b="1" dirty="0" smtClean="0"/>
              <a:t>2016</a:t>
            </a:r>
            <a:endParaRPr lang="en-US" altLang="en-US" sz="1200" b="1" dirty="0"/>
          </a:p>
        </p:txBody>
      </p:sp>
      <p:graphicFrame>
        <p:nvGraphicFramePr>
          <p:cNvPr id="6" name="Chart 5">
            <a:extLst>
              <a:ext uri="{FF2B5EF4-FFF2-40B4-BE49-F238E27FC236}">
                <a16:creationId xmlns:a16="http://schemas.microsoft.com/office/drawing/2014/main" xmlns="" id="{00000000-0008-0000-0B00-000003000000}"/>
              </a:ext>
            </a:extLst>
          </p:cNvPr>
          <p:cNvGraphicFramePr>
            <a:graphicFrameLocks/>
          </p:cNvGraphicFramePr>
          <p:nvPr>
            <p:extLst>
              <p:ext uri="{D42A27DB-BD31-4B8C-83A1-F6EECF244321}">
                <p14:modId xmlns:p14="http://schemas.microsoft.com/office/powerpoint/2010/main" val="1608886078"/>
              </p:ext>
            </p:extLst>
          </p:nvPr>
        </p:nvGraphicFramePr>
        <p:xfrm>
          <a:off x="454818" y="1143000"/>
          <a:ext cx="11279982" cy="44958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5"/>
          <p:cNvSpPr>
            <a:spLocks noChangeArrowheads="1"/>
          </p:cNvSpPr>
          <p:nvPr/>
        </p:nvSpPr>
        <p:spPr bwMode="auto">
          <a:xfrm>
            <a:off x="1524000" y="4393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GB" altLang="en-US" dirty="0">
              <a:latin typeface="Calibri" panose="020F0502020204030204" pitchFamily="34" charset="0"/>
            </a:endParaRPr>
          </a:p>
        </p:txBody>
      </p:sp>
      <p:sp>
        <p:nvSpPr>
          <p:cNvPr id="17413" name="Rectangle 7"/>
          <p:cNvSpPr>
            <a:spLocks noChangeArrowheads="1"/>
          </p:cNvSpPr>
          <p:nvPr/>
        </p:nvSpPr>
        <p:spPr bwMode="auto">
          <a:xfrm>
            <a:off x="1524000" y="593209"/>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GB" altLang="en-US" dirty="0">
              <a:latin typeface="Calibri" panose="020F0502020204030204" pitchFamily="34" charset="0"/>
            </a:endParaRPr>
          </a:p>
        </p:txBody>
      </p:sp>
      <p:sp>
        <p:nvSpPr>
          <p:cNvPr id="17414" name="Rectangle 8"/>
          <p:cNvSpPr>
            <a:spLocks noChangeArrowheads="1"/>
          </p:cNvSpPr>
          <p:nvPr/>
        </p:nvSpPr>
        <p:spPr bwMode="auto">
          <a:xfrm>
            <a:off x="1524000" y="1466820"/>
            <a:ext cx="22653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GB" altLang="en-US" sz="1000" dirty="0">
              <a:cs typeface="Times New Roman" panose="02020603050405020304" pitchFamily="18" charset="0"/>
            </a:endParaRPr>
          </a:p>
          <a:p>
            <a:r>
              <a:rPr lang="en-GB" altLang="en-US" sz="1000" dirty="0">
                <a:cs typeface="Times New Roman" panose="02020603050405020304" pitchFamily="18" charset="0"/>
              </a:rPr>
              <a:t>                                                           </a:t>
            </a:r>
            <a:endParaRPr lang="en-GB" altLang="en-US" dirty="0"/>
          </a:p>
        </p:txBody>
      </p:sp>
      <p:sp>
        <p:nvSpPr>
          <p:cNvPr id="17415" name="Rectangle 9"/>
          <p:cNvSpPr>
            <a:spLocks noChangeArrowheads="1"/>
          </p:cNvSpPr>
          <p:nvPr/>
        </p:nvSpPr>
        <p:spPr bwMode="auto">
          <a:xfrm>
            <a:off x="1524001" y="2343866"/>
            <a:ext cx="78418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000" dirty="0">
                <a:cs typeface="Times New Roman" panose="02020603050405020304" pitchFamily="18" charset="0"/>
              </a:rPr>
              <a:t>           </a:t>
            </a:r>
            <a:r>
              <a:rPr lang="en-GB" altLang="en-US" sz="1000" dirty="0">
                <a:cs typeface="Times New Roman" panose="02020603050405020304" pitchFamily="18" charset="0"/>
              </a:rPr>
              <a:t>      </a:t>
            </a:r>
            <a:endParaRPr lang="en-GB" altLang="en-US" dirty="0"/>
          </a:p>
        </p:txBody>
      </p:sp>
      <p:sp>
        <p:nvSpPr>
          <p:cNvPr id="17416" name="Rectangle 10"/>
          <p:cNvSpPr>
            <a:spLocks noChangeArrowheads="1"/>
          </p:cNvSpPr>
          <p:nvPr/>
        </p:nvSpPr>
        <p:spPr bwMode="auto">
          <a:xfrm>
            <a:off x="1524000" y="3172541"/>
            <a:ext cx="21993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tabLst>
                <a:tab pos="2636838" algn="ctr"/>
                <a:tab pos="5273675" algn="r"/>
              </a:tabLst>
              <a:defRPr>
                <a:solidFill>
                  <a:schemeClr val="tx1"/>
                </a:solidFill>
                <a:latin typeface="Arial" panose="020B0604020202020204" pitchFamily="34" charset="0"/>
                <a:cs typeface="Arial" panose="020B0604020202020204" pitchFamily="34" charset="0"/>
              </a:defRPr>
            </a:lvl1pPr>
            <a:lvl2pPr marL="742950" indent="-285750">
              <a:tabLst>
                <a:tab pos="2636838" algn="ctr"/>
                <a:tab pos="5273675" algn="r"/>
              </a:tabLst>
              <a:defRPr>
                <a:solidFill>
                  <a:schemeClr val="tx1"/>
                </a:solidFill>
                <a:latin typeface="Arial" panose="020B0604020202020204" pitchFamily="34" charset="0"/>
                <a:cs typeface="Arial" panose="020B0604020202020204" pitchFamily="34" charset="0"/>
              </a:defRPr>
            </a:lvl2pPr>
            <a:lvl3pPr marL="1143000" indent="-228600">
              <a:tabLst>
                <a:tab pos="2636838" algn="ctr"/>
                <a:tab pos="5273675" algn="r"/>
              </a:tabLst>
              <a:defRPr>
                <a:solidFill>
                  <a:schemeClr val="tx1"/>
                </a:solidFill>
                <a:latin typeface="Arial" panose="020B0604020202020204" pitchFamily="34" charset="0"/>
                <a:cs typeface="Arial" panose="020B0604020202020204" pitchFamily="34" charset="0"/>
              </a:defRPr>
            </a:lvl3pPr>
            <a:lvl4pPr marL="1600200" indent="-228600">
              <a:tabLst>
                <a:tab pos="2636838" algn="ctr"/>
                <a:tab pos="5273675" algn="r"/>
              </a:tabLst>
              <a:defRPr>
                <a:solidFill>
                  <a:schemeClr val="tx1"/>
                </a:solidFill>
                <a:latin typeface="Arial" panose="020B0604020202020204" pitchFamily="34" charset="0"/>
                <a:cs typeface="Arial" panose="020B0604020202020204" pitchFamily="34" charset="0"/>
              </a:defRPr>
            </a:lvl4pPr>
            <a:lvl5pPr marL="2057400" indent="-228600">
              <a:tabLst>
                <a:tab pos="2636838" algn="ctr"/>
                <a:tab pos="5273675" algn="r"/>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2636838" algn="ctr"/>
                <a:tab pos="5273675" algn="r"/>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2636838" algn="ctr"/>
                <a:tab pos="5273675" algn="r"/>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2636838" algn="ctr"/>
                <a:tab pos="5273675" algn="r"/>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2636838" algn="ctr"/>
                <a:tab pos="5273675" algn="r"/>
              </a:tabLst>
              <a:defRPr>
                <a:solidFill>
                  <a:schemeClr val="tx1"/>
                </a:solidFill>
                <a:latin typeface="Arial" panose="020B0604020202020204" pitchFamily="34" charset="0"/>
                <a:cs typeface="Arial" panose="020B0604020202020204" pitchFamily="34" charset="0"/>
              </a:defRPr>
            </a:lvl9pPr>
          </a:lstStyle>
          <a:p>
            <a:pPr eaLnBrk="1" hangingPunct="1"/>
            <a:r>
              <a:rPr lang="en-GB" altLang="en-US" sz="1000" dirty="0">
                <a:cs typeface="Times New Roman" panose="02020603050405020304" pitchFamily="18" charset="0"/>
              </a:rPr>
              <a:t> </a:t>
            </a:r>
            <a:endParaRPr lang="en-GB" altLang="en-US" dirty="0"/>
          </a:p>
        </p:txBody>
      </p:sp>
      <p:sp>
        <p:nvSpPr>
          <p:cNvPr id="17418" name="Title 10"/>
          <p:cNvSpPr>
            <a:spLocks noGrp="1"/>
          </p:cNvSpPr>
          <p:nvPr>
            <p:ph type="title"/>
          </p:nvPr>
        </p:nvSpPr>
        <p:spPr/>
        <p:txBody>
          <a:bodyPr/>
          <a:lstStyle/>
          <a:p>
            <a:pPr eaLnBrk="1" hangingPunct="1"/>
            <a:r>
              <a:rPr lang="en-US" altLang="en-US" sz="3600" dirty="0"/>
              <a:t>ODA provided for Health Service </a:t>
            </a:r>
            <a:r>
              <a:rPr lang="en-US" altLang="en-US" sz="3600" dirty="0" smtClean="0"/>
              <a:t>Provision</a:t>
            </a:r>
            <a:endParaRPr lang="en-US" altLang="en-US" sz="2400" dirty="0"/>
          </a:p>
        </p:txBody>
      </p:sp>
      <p:sp>
        <p:nvSpPr>
          <p:cNvPr id="17419" name="Slide Number Placeholder 9"/>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6E8DFDD-E0E3-4B6E-A9B4-388D1B806884}" type="slidenum">
              <a:rPr lang="en-GB" altLang="en-US">
                <a:solidFill>
                  <a:srgbClr val="898989"/>
                </a:solidFill>
                <a:latin typeface="Calibri" panose="020F0502020204030204" pitchFamily="34" charset="0"/>
              </a:rPr>
              <a:pPr/>
              <a:t>15</a:t>
            </a:fld>
            <a:endParaRPr lang="en-GB" altLang="en-US" dirty="0">
              <a:solidFill>
                <a:srgbClr val="898989"/>
              </a:solidFill>
              <a:latin typeface="Calibri" panose="020F0502020204030204" pitchFamily="34" charset="0"/>
            </a:endParaRPr>
          </a:p>
        </p:txBody>
      </p:sp>
      <p:sp>
        <p:nvSpPr>
          <p:cNvPr id="17420" name="TextBox 14"/>
          <p:cNvSpPr txBox="1">
            <a:spLocks noChangeArrowheads="1"/>
          </p:cNvSpPr>
          <p:nvPr/>
        </p:nvSpPr>
        <p:spPr bwMode="auto">
          <a:xfrm>
            <a:off x="4495800" y="6076951"/>
            <a:ext cx="32004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200" b="1" dirty="0"/>
              <a:t>% of funds disbursed  for Health Service </a:t>
            </a:r>
          </a:p>
          <a:p>
            <a:pPr algn="ctr" eaLnBrk="1" hangingPunct="1"/>
            <a:r>
              <a:rPr lang="en-US" altLang="en-US" sz="1200" b="1" dirty="0"/>
              <a:t>Provision in 2011 - </a:t>
            </a:r>
            <a:r>
              <a:rPr lang="en-US" altLang="en-US" sz="1200" b="1" dirty="0" smtClean="0"/>
              <a:t>2016</a:t>
            </a:r>
            <a:endParaRPr lang="en-US" altLang="en-US" sz="1200" b="1" dirty="0"/>
          </a:p>
        </p:txBody>
      </p:sp>
      <p:graphicFrame>
        <p:nvGraphicFramePr>
          <p:cNvPr id="12" name="Chart 11">
            <a:extLst>
              <a:ext uri="{FF2B5EF4-FFF2-40B4-BE49-F238E27FC236}">
                <a16:creationId xmlns:a16="http://schemas.microsoft.com/office/drawing/2014/main" xmlns="" id="{00000000-0008-0000-0C00-000003000000}"/>
              </a:ext>
            </a:extLst>
          </p:cNvPr>
          <p:cNvGraphicFramePr>
            <a:graphicFrameLocks/>
          </p:cNvGraphicFramePr>
          <p:nvPr>
            <p:extLst>
              <p:ext uri="{D42A27DB-BD31-4B8C-83A1-F6EECF244321}">
                <p14:modId xmlns:p14="http://schemas.microsoft.com/office/powerpoint/2010/main" val="2876644441"/>
              </p:ext>
            </p:extLst>
          </p:nvPr>
        </p:nvGraphicFramePr>
        <p:xfrm>
          <a:off x="609600" y="1648341"/>
          <a:ext cx="10972800" cy="4428609"/>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5"/>
          <p:cNvSpPr>
            <a:spLocks noChangeArrowheads="1"/>
          </p:cNvSpPr>
          <p:nvPr/>
        </p:nvSpPr>
        <p:spPr bwMode="auto">
          <a:xfrm>
            <a:off x="1524000" y="4393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GB" altLang="en-US" dirty="0">
              <a:latin typeface="Calibri" panose="020F0502020204030204" pitchFamily="34" charset="0"/>
            </a:endParaRPr>
          </a:p>
        </p:txBody>
      </p:sp>
      <p:sp>
        <p:nvSpPr>
          <p:cNvPr id="18437" name="Rectangle 7"/>
          <p:cNvSpPr>
            <a:spLocks noChangeArrowheads="1"/>
          </p:cNvSpPr>
          <p:nvPr/>
        </p:nvSpPr>
        <p:spPr bwMode="auto">
          <a:xfrm>
            <a:off x="1524000" y="593209"/>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GB" altLang="en-US" dirty="0">
              <a:latin typeface="Calibri" panose="020F0502020204030204" pitchFamily="34" charset="0"/>
            </a:endParaRPr>
          </a:p>
        </p:txBody>
      </p:sp>
      <p:sp>
        <p:nvSpPr>
          <p:cNvPr id="18438" name="Rectangle 8"/>
          <p:cNvSpPr>
            <a:spLocks noChangeArrowheads="1"/>
          </p:cNvSpPr>
          <p:nvPr/>
        </p:nvSpPr>
        <p:spPr bwMode="auto">
          <a:xfrm>
            <a:off x="1524000" y="1466820"/>
            <a:ext cx="22653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GB" altLang="en-US" sz="1000" dirty="0">
              <a:cs typeface="Times New Roman" panose="02020603050405020304" pitchFamily="18" charset="0"/>
            </a:endParaRPr>
          </a:p>
          <a:p>
            <a:r>
              <a:rPr lang="en-GB" altLang="en-US" sz="1000" dirty="0">
                <a:cs typeface="Times New Roman" panose="02020603050405020304" pitchFamily="18" charset="0"/>
              </a:rPr>
              <a:t>                                                           </a:t>
            </a:r>
            <a:endParaRPr lang="en-GB" altLang="en-US" dirty="0"/>
          </a:p>
        </p:txBody>
      </p:sp>
      <p:sp>
        <p:nvSpPr>
          <p:cNvPr id="18439" name="Rectangle 9"/>
          <p:cNvSpPr>
            <a:spLocks noChangeArrowheads="1"/>
          </p:cNvSpPr>
          <p:nvPr/>
        </p:nvSpPr>
        <p:spPr bwMode="auto">
          <a:xfrm>
            <a:off x="1524001" y="2343866"/>
            <a:ext cx="78418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000" dirty="0">
                <a:cs typeface="Times New Roman" panose="02020603050405020304" pitchFamily="18" charset="0"/>
              </a:rPr>
              <a:t>           </a:t>
            </a:r>
            <a:r>
              <a:rPr lang="en-GB" altLang="en-US" sz="1000" dirty="0">
                <a:cs typeface="Times New Roman" panose="02020603050405020304" pitchFamily="18" charset="0"/>
              </a:rPr>
              <a:t>      </a:t>
            </a:r>
            <a:endParaRPr lang="en-GB" altLang="en-US" dirty="0"/>
          </a:p>
        </p:txBody>
      </p:sp>
      <p:sp>
        <p:nvSpPr>
          <p:cNvPr id="18440" name="Rectangle 10"/>
          <p:cNvSpPr>
            <a:spLocks noChangeArrowheads="1"/>
          </p:cNvSpPr>
          <p:nvPr/>
        </p:nvSpPr>
        <p:spPr bwMode="auto">
          <a:xfrm>
            <a:off x="1524000" y="3172541"/>
            <a:ext cx="21993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tabLst>
                <a:tab pos="2636838" algn="ctr"/>
                <a:tab pos="5273675" algn="r"/>
              </a:tabLst>
              <a:defRPr>
                <a:solidFill>
                  <a:schemeClr val="tx1"/>
                </a:solidFill>
                <a:latin typeface="Arial" panose="020B0604020202020204" pitchFamily="34" charset="0"/>
                <a:cs typeface="Arial" panose="020B0604020202020204" pitchFamily="34" charset="0"/>
              </a:defRPr>
            </a:lvl1pPr>
            <a:lvl2pPr marL="742950" indent="-285750">
              <a:tabLst>
                <a:tab pos="2636838" algn="ctr"/>
                <a:tab pos="5273675" algn="r"/>
              </a:tabLst>
              <a:defRPr>
                <a:solidFill>
                  <a:schemeClr val="tx1"/>
                </a:solidFill>
                <a:latin typeface="Arial" panose="020B0604020202020204" pitchFamily="34" charset="0"/>
                <a:cs typeface="Arial" panose="020B0604020202020204" pitchFamily="34" charset="0"/>
              </a:defRPr>
            </a:lvl2pPr>
            <a:lvl3pPr marL="1143000" indent="-228600">
              <a:tabLst>
                <a:tab pos="2636838" algn="ctr"/>
                <a:tab pos="5273675" algn="r"/>
              </a:tabLst>
              <a:defRPr>
                <a:solidFill>
                  <a:schemeClr val="tx1"/>
                </a:solidFill>
                <a:latin typeface="Arial" panose="020B0604020202020204" pitchFamily="34" charset="0"/>
                <a:cs typeface="Arial" panose="020B0604020202020204" pitchFamily="34" charset="0"/>
              </a:defRPr>
            </a:lvl3pPr>
            <a:lvl4pPr marL="1600200" indent="-228600">
              <a:tabLst>
                <a:tab pos="2636838" algn="ctr"/>
                <a:tab pos="5273675" algn="r"/>
              </a:tabLst>
              <a:defRPr>
                <a:solidFill>
                  <a:schemeClr val="tx1"/>
                </a:solidFill>
                <a:latin typeface="Arial" panose="020B0604020202020204" pitchFamily="34" charset="0"/>
                <a:cs typeface="Arial" panose="020B0604020202020204" pitchFamily="34" charset="0"/>
              </a:defRPr>
            </a:lvl4pPr>
            <a:lvl5pPr marL="2057400" indent="-228600">
              <a:tabLst>
                <a:tab pos="2636838" algn="ctr"/>
                <a:tab pos="5273675" algn="r"/>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2636838" algn="ctr"/>
                <a:tab pos="5273675" algn="r"/>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2636838" algn="ctr"/>
                <a:tab pos="5273675" algn="r"/>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2636838" algn="ctr"/>
                <a:tab pos="5273675" algn="r"/>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2636838" algn="ctr"/>
                <a:tab pos="5273675" algn="r"/>
              </a:tabLst>
              <a:defRPr>
                <a:solidFill>
                  <a:schemeClr val="tx1"/>
                </a:solidFill>
                <a:latin typeface="Arial" panose="020B0604020202020204" pitchFamily="34" charset="0"/>
                <a:cs typeface="Arial" panose="020B0604020202020204" pitchFamily="34" charset="0"/>
              </a:defRPr>
            </a:lvl9pPr>
          </a:lstStyle>
          <a:p>
            <a:pPr eaLnBrk="1" hangingPunct="1"/>
            <a:r>
              <a:rPr lang="en-GB" altLang="en-US" sz="1000" dirty="0">
                <a:cs typeface="Times New Roman" panose="02020603050405020304" pitchFamily="18" charset="0"/>
              </a:rPr>
              <a:t> </a:t>
            </a:r>
            <a:endParaRPr lang="en-GB" altLang="en-US" dirty="0"/>
          </a:p>
        </p:txBody>
      </p:sp>
      <p:sp>
        <p:nvSpPr>
          <p:cNvPr id="18442" name="Title 10"/>
          <p:cNvSpPr>
            <a:spLocks noGrp="1"/>
          </p:cNvSpPr>
          <p:nvPr>
            <p:ph type="title"/>
          </p:nvPr>
        </p:nvSpPr>
        <p:spPr/>
        <p:txBody>
          <a:bodyPr/>
          <a:lstStyle/>
          <a:p>
            <a:pPr eaLnBrk="1" hangingPunct="1"/>
            <a:r>
              <a:rPr lang="en-US" altLang="en-US" sz="4000" dirty="0"/>
              <a:t>ODA distribution </a:t>
            </a:r>
            <a:r>
              <a:rPr lang="en-US" altLang="en-US" sz="4000" dirty="0" smtClean="0"/>
              <a:t>against Public </a:t>
            </a:r>
            <a:r>
              <a:rPr lang="en-US" altLang="en-US" sz="4000" dirty="0"/>
              <a:t>health priority areas</a:t>
            </a:r>
          </a:p>
        </p:txBody>
      </p:sp>
      <p:sp>
        <p:nvSpPr>
          <p:cNvPr id="18443" name="Slide Number Placeholder 9"/>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C3A1DDC-7C09-4177-BC0D-81F26852A415}" type="slidenum">
              <a:rPr lang="en-GB" altLang="en-US">
                <a:solidFill>
                  <a:srgbClr val="898989"/>
                </a:solidFill>
                <a:latin typeface="Calibri" panose="020F0502020204030204" pitchFamily="34" charset="0"/>
              </a:rPr>
              <a:pPr/>
              <a:t>16</a:t>
            </a:fld>
            <a:endParaRPr lang="en-GB" altLang="en-US" dirty="0">
              <a:solidFill>
                <a:srgbClr val="898989"/>
              </a:solidFill>
              <a:latin typeface="Calibri" panose="020F0502020204030204" pitchFamily="34" charset="0"/>
            </a:endParaRPr>
          </a:p>
        </p:txBody>
      </p:sp>
      <p:sp>
        <p:nvSpPr>
          <p:cNvPr id="18444" name="TextBox 1"/>
          <p:cNvSpPr txBox="1">
            <a:spLocks noChangeArrowheads="1"/>
          </p:cNvSpPr>
          <p:nvPr/>
        </p:nvSpPr>
        <p:spPr bwMode="auto">
          <a:xfrm>
            <a:off x="4714876" y="5867401"/>
            <a:ext cx="29813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200" b="1" dirty="0"/>
              <a:t>% of total funds disbursed in </a:t>
            </a:r>
            <a:r>
              <a:rPr lang="en-US" altLang="en-US" sz="1200" b="1" dirty="0" smtClean="0"/>
              <a:t>2016</a:t>
            </a:r>
            <a:endParaRPr lang="en-US" altLang="en-US" sz="1200" b="1" dirty="0"/>
          </a:p>
        </p:txBody>
      </p:sp>
      <p:graphicFrame>
        <p:nvGraphicFramePr>
          <p:cNvPr id="12" name="Chart 11"/>
          <p:cNvGraphicFramePr>
            <a:graphicFrameLocks/>
          </p:cNvGraphicFramePr>
          <p:nvPr>
            <p:extLst>
              <p:ext uri="{D42A27DB-BD31-4B8C-83A1-F6EECF244321}">
                <p14:modId xmlns:p14="http://schemas.microsoft.com/office/powerpoint/2010/main" val="2017727927"/>
              </p:ext>
            </p:extLst>
          </p:nvPr>
        </p:nvGraphicFramePr>
        <p:xfrm>
          <a:off x="533400" y="1466849"/>
          <a:ext cx="10820399" cy="4400551"/>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1752599" y="152400"/>
            <a:ext cx="8610600" cy="958850"/>
          </a:xfrm>
        </p:spPr>
        <p:txBody>
          <a:bodyPr/>
          <a:lstStyle/>
          <a:p>
            <a:r>
              <a:rPr lang="en-US" altLang="en-US" sz="3600" dirty="0"/>
              <a:t>Alignment of ODA to national health </a:t>
            </a:r>
            <a:r>
              <a:rPr lang="en-US" altLang="en-US" sz="3600" dirty="0" smtClean="0"/>
              <a:t>policies</a:t>
            </a:r>
            <a:endParaRPr lang="en-US" altLang="en-US" sz="3600" dirty="0"/>
          </a:p>
        </p:txBody>
      </p:sp>
      <p:sp>
        <p:nvSpPr>
          <p:cNvPr id="19459" name="Slide Number Placeholder 3"/>
          <p:cNvSpPr>
            <a:spLocks noGrp="1"/>
          </p:cNvSpPr>
          <p:nvPr>
            <p:ph type="sldNum" sz="quarter" idx="12"/>
          </p:nvPr>
        </p:nvSpPr>
        <p:spPr bwMode="auto">
          <a:xfrm>
            <a:off x="9357518" y="6324600"/>
            <a:ext cx="2011363" cy="3063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FC68C07-E17E-42D0-A2A2-A17E328B6828}" type="slidenum">
              <a:rPr lang="en-GB" altLang="en-US">
                <a:solidFill>
                  <a:srgbClr val="898989"/>
                </a:solidFill>
                <a:latin typeface="Calibri" panose="020F0502020204030204" pitchFamily="34" charset="0"/>
              </a:rPr>
              <a:pPr/>
              <a:t>17</a:t>
            </a:fld>
            <a:endParaRPr lang="en-GB" altLang="en-US" dirty="0">
              <a:solidFill>
                <a:srgbClr val="898989"/>
              </a:solidFill>
              <a:latin typeface="Calibri" panose="020F050202020403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521299004"/>
              </p:ext>
            </p:extLst>
          </p:nvPr>
        </p:nvGraphicFramePr>
        <p:xfrm>
          <a:off x="152400" y="950337"/>
          <a:ext cx="11353800" cy="5404743"/>
        </p:xfrm>
        <a:graphic>
          <a:graphicData uri="http://schemas.openxmlformats.org/drawingml/2006/table">
            <a:tbl>
              <a:tblPr firstRow="1" bandRow="1">
                <a:tableStyleId>{3B4B98B0-60AC-42C2-AFA5-B58CD77FA1E5}</a:tableStyleId>
              </a:tblPr>
              <a:tblGrid>
                <a:gridCol w="5676900">
                  <a:extLst>
                    <a:ext uri="{9D8B030D-6E8A-4147-A177-3AD203B41FA5}">
                      <a16:colId xmlns:a16="http://schemas.microsoft.com/office/drawing/2014/main" xmlns="" val="538310773"/>
                    </a:ext>
                  </a:extLst>
                </a:gridCol>
                <a:gridCol w="5676900">
                  <a:extLst>
                    <a:ext uri="{9D8B030D-6E8A-4147-A177-3AD203B41FA5}">
                      <a16:colId xmlns:a16="http://schemas.microsoft.com/office/drawing/2014/main" xmlns="" val="2026409215"/>
                    </a:ext>
                  </a:extLst>
                </a:gridCol>
              </a:tblGrid>
              <a:tr h="166061">
                <a:tc>
                  <a:txBody>
                    <a:bodyPr/>
                    <a:lstStyle/>
                    <a:p>
                      <a:pPr algn="ctr" fontAlgn="ctr"/>
                      <a:r>
                        <a:rPr lang="en-US" sz="1400" u="none" strike="noStrike" dirty="0">
                          <a:effectLst/>
                        </a:rPr>
                        <a:t>Health policy, strategy or programme</a:t>
                      </a:r>
                      <a:endParaRPr lang="en-US" sz="1400" b="1" i="0" u="none" strike="noStrike" dirty="0">
                        <a:solidFill>
                          <a:srgbClr val="000000"/>
                        </a:solidFill>
                        <a:effectLst/>
                        <a:latin typeface="Calibri" panose="020F0502020204030204" pitchFamily="34" charset="0"/>
                      </a:endParaRPr>
                    </a:p>
                  </a:txBody>
                  <a:tcPr marL="8381" marR="8381" marT="8381" marB="0" anchor="ctr"/>
                </a:tc>
                <a:tc>
                  <a:txBody>
                    <a:bodyPr/>
                    <a:lstStyle/>
                    <a:p>
                      <a:pPr algn="ctr" fontAlgn="ctr"/>
                      <a:r>
                        <a:rPr lang="en-US" sz="1400" u="none" strike="noStrike" dirty="0">
                          <a:effectLst/>
                        </a:rPr>
                        <a:t>Development partners (total number)</a:t>
                      </a:r>
                      <a:endParaRPr lang="en-US" sz="1400" b="1" i="0" u="none" strike="noStrike" dirty="0">
                        <a:solidFill>
                          <a:srgbClr val="000000"/>
                        </a:solidFill>
                        <a:effectLst/>
                        <a:latin typeface="Calibri" panose="020F0502020204030204" pitchFamily="34" charset="0"/>
                      </a:endParaRPr>
                    </a:p>
                  </a:txBody>
                  <a:tcPr marL="8381" marR="8381" marT="8381" marB="0" anchor="ctr"/>
                </a:tc>
                <a:extLst>
                  <a:ext uri="{0D108BD9-81ED-4DB2-BD59-A6C34878D82A}">
                    <a16:rowId xmlns:a16="http://schemas.microsoft.com/office/drawing/2014/main" xmlns="" val="614094818"/>
                  </a:ext>
                </a:extLst>
              </a:tr>
              <a:tr h="324845">
                <a:tc>
                  <a:txBody>
                    <a:bodyPr/>
                    <a:lstStyle/>
                    <a:p>
                      <a:pPr algn="l" fontAlgn="ctr"/>
                      <a:r>
                        <a:rPr lang="en-US" sz="1200" u="none" strike="noStrike" dirty="0">
                          <a:effectLst/>
                        </a:rPr>
                        <a:t>1.1. National Health Policy, 2007-2021</a:t>
                      </a:r>
                      <a:endParaRPr lang="en-US" sz="1200" b="0" i="0" u="none" strike="noStrike" dirty="0">
                        <a:solidFill>
                          <a:srgbClr val="000000"/>
                        </a:solidFill>
                        <a:effectLst/>
                        <a:latin typeface="Calibri" panose="020F0502020204030204" pitchFamily="34" charset="0"/>
                      </a:endParaRPr>
                    </a:p>
                  </a:txBody>
                  <a:tcPr marL="8381" marR="8381" marT="8381" marB="0" anchor="ctr"/>
                </a:tc>
                <a:tc>
                  <a:txBody>
                    <a:bodyPr/>
                    <a:lstStyle/>
                    <a:p>
                      <a:pPr algn="l" fontAlgn="ctr"/>
                      <a:r>
                        <a:rPr lang="en-US" sz="1200" u="none" strike="noStrike" dirty="0">
                          <a:effectLst/>
                        </a:rPr>
                        <a:t>WB; GIZ; Czech Government; Japan Government; Romania Government; WHO; UNDP; SDC; TIKA; UNAIDS; UNECE; UNFPA; UNICEF; UNODC; </a:t>
                      </a:r>
                      <a:r>
                        <a:rPr lang="en-US" sz="1200" b="1" u="none" strike="noStrike" dirty="0">
                          <a:effectLst/>
                        </a:rPr>
                        <a:t>(14)</a:t>
                      </a:r>
                      <a:endParaRPr lang="en-US" sz="1200" b="1" i="0" u="none" strike="noStrike" dirty="0">
                        <a:solidFill>
                          <a:srgbClr val="000000"/>
                        </a:solidFill>
                        <a:effectLst/>
                        <a:latin typeface="Calibri" panose="020F0502020204030204" pitchFamily="34" charset="0"/>
                      </a:endParaRPr>
                    </a:p>
                  </a:txBody>
                  <a:tcPr marL="8381" marR="8381" marT="8381" marB="0" anchor="ctr"/>
                </a:tc>
                <a:extLst>
                  <a:ext uri="{0D108BD9-81ED-4DB2-BD59-A6C34878D82A}">
                    <a16:rowId xmlns:a16="http://schemas.microsoft.com/office/drawing/2014/main" xmlns="" val="339905620"/>
                  </a:ext>
                </a:extLst>
              </a:tr>
              <a:tr h="324845">
                <a:tc>
                  <a:txBody>
                    <a:bodyPr/>
                    <a:lstStyle/>
                    <a:p>
                      <a:pPr algn="l" fontAlgn="ctr"/>
                      <a:r>
                        <a:rPr lang="en-US" sz="1200" u="none" strike="noStrike" dirty="0">
                          <a:effectLst/>
                        </a:rPr>
                        <a:t>1.2. Health Systems Development Strategy, 2008-2017</a:t>
                      </a:r>
                      <a:endParaRPr lang="en-US" sz="1200" b="0" i="0" u="none" strike="noStrike" dirty="0">
                        <a:solidFill>
                          <a:srgbClr val="000000"/>
                        </a:solidFill>
                        <a:effectLst/>
                        <a:latin typeface="Calibri" panose="020F0502020204030204" pitchFamily="34" charset="0"/>
                      </a:endParaRPr>
                    </a:p>
                  </a:txBody>
                  <a:tcPr marL="8381" marR="8381" marT="8381" marB="0" anchor="ctr"/>
                </a:tc>
                <a:tc>
                  <a:txBody>
                    <a:bodyPr/>
                    <a:lstStyle/>
                    <a:p>
                      <a:pPr algn="l" fontAlgn="ctr"/>
                      <a:r>
                        <a:rPr lang="en-US" sz="1200" u="none" strike="noStrike" dirty="0">
                          <a:effectLst/>
                        </a:rPr>
                        <a:t>IAEA; WB; GIZ; Japan Government; Romania Government; WHO; UNDP; SDC; TIKA; EU; UNECE; UNFPA; UNICEF; UNODC; </a:t>
                      </a:r>
                      <a:r>
                        <a:rPr lang="en-US" sz="1200" b="1" u="none" strike="noStrike" dirty="0">
                          <a:effectLst/>
                        </a:rPr>
                        <a:t>(14)</a:t>
                      </a:r>
                      <a:endParaRPr lang="en-US" sz="1200" b="1" i="0" u="none" strike="noStrike" dirty="0">
                        <a:solidFill>
                          <a:srgbClr val="000000"/>
                        </a:solidFill>
                        <a:effectLst/>
                        <a:latin typeface="Calibri" panose="020F0502020204030204" pitchFamily="34" charset="0"/>
                      </a:endParaRPr>
                    </a:p>
                  </a:txBody>
                  <a:tcPr marL="8381" marR="8381" marT="8381" marB="0" anchor="ctr"/>
                </a:tc>
                <a:extLst>
                  <a:ext uri="{0D108BD9-81ED-4DB2-BD59-A6C34878D82A}">
                    <a16:rowId xmlns:a16="http://schemas.microsoft.com/office/drawing/2014/main" xmlns="" val="2724279863"/>
                  </a:ext>
                </a:extLst>
              </a:tr>
              <a:tr h="166061">
                <a:tc>
                  <a:txBody>
                    <a:bodyPr/>
                    <a:lstStyle/>
                    <a:p>
                      <a:pPr algn="l" fontAlgn="ctr"/>
                      <a:r>
                        <a:rPr lang="en-US" sz="1200" u="none" strike="noStrike" dirty="0">
                          <a:effectLst/>
                        </a:rPr>
                        <a:t>2.1. National Anti-Drug Strategy, 2011-2018</a:t>
                      </a:r>
                      <a:endParaRPr lang="en-US" sz="1200" b="0" i="0" u="none" strike="noStrike" dirty="0">
                        <a:solidFill>
                          <a:srgbClr val="000000"/>
                        </a:solidFill>
                        <a:effectLst/>
                        <a:latin typeface="Calibri" panose="020F0502020204030204" pitchFamily="34" charset="0"/>
                      </a:endParaRPr>
                    </a:p>
                  </a:txBody>
                  <a:tcPr marL="8381" marR="8381" marT="8381" marB="0" anchor="ctr"/>
                </a:tc>
                <a:tc>
                  <a:txBody>
                    <a:bodyPr/>
                    <a:lstStyle/>
                    <a:p>
                      <a:pPr algn="l" fontAlgn="ctr"/>
                      <a:r>
                        <a:rPr lang="en-US" sz="1200" u="none" strike="noStrike" dirty="0">
                          <a:effectLst/>
                        </a:rPr>
                        <a:t>UNAIDS; UNODC; </a:t>
                      </a:r>
                      <a:r>
                        <a:rPr lang="en-US" sz="1200" b="1" u="none" strike="noStrike" dirty="0">
                          <a:effectLst/>
                        </a:rPr>
                        <a:t>(2)</a:t>
                      </a:r>
                      <a:endParaRPr lang="en-US" sz="1200" b="1" i="0" u="none" strike="noStrike" dirty="0">
                        <a:solidFill>
                          <a:srgbClr val="000000"/>
                        </a:solidFill>
                        <a:effectLst/>
                        <a:latin typeface="Calibri" panose="020F0502020204030204" pitchFamily="34" charset="0"/>
                      </a:endParaRPr>
                    </a:p>
                  </a:txBody>
                  <a:tcPr marL="8381" marR="8381" marT="8381" marB="0" anchor="ctr"/>
                </a:tc>
                <a:extLst>
                  <a:ext uri="{0D108BD9-81ED-4DB2-BD59-A6C34878D82A}">
                    <a16:rowId xmlns:a16="http://schemas.microsoft.com/office/drawing/2014/main" xmlns="" val="2868163356"/>
                  </a:ext>
                </a:extLst>
              </a:tr>
              <a:tr h="166061">
                <a:tc>
                  <a:txBody>
                    <a:bodyPr/>
                    <a:lstStyle/>
                    <a:p>
                      <a:pPr algn="l" fontAlgn="ctr"/>
                      <a:r>
                        <a:rPr lang="en-US" sz="1200" u="none" strike="noStrike" dirty="0">
                          <a:effectLst/>
                        </a:rPr>
                        <a:t>3.1. State Policy on Pharmaceuticals</a:t>
                      </a:r>
                      <a:endParaRPr lang="en-US" sz="1200" b="0" i="0" u="none" strike="noStrike" dirty="0">
                        <a:solidFill>
                          <a:srgbClr val="000000"/>
                        </a:solidFill>
                        <a:effectLst/>
                        <a:latin typeface="Calibri" panose="020F0502020204030204" pitchFamily="34" charset="0"/>
                      </a:endParaRPr>
                    </a:p>
                  </a:txBody>
                  <a:tcPr marL="8381" marR="8381" marT="8381" marB="0" anchor="ctr"/>
                </a:tc>
                <a:tc>
                  <a:txBody>
                    <a:bodyPr/>
                    <a:lstStyle/>
                    <a:p>
                      <a:pPr algn="l" fontAlgn="ctr"/>
                      <a:r>
                        <a:rPr lang="en-US" sz="1200" u="none" strike="noStrike" dirty="0">
                          <a:effectLst/>
                        </a:rPr>
                        <a:t>WHO; </a:t>
                      </a:r>
                      <a:r>
                        <a:rPr lang="en-US" sz="1200" b="1" u="none" strike="noStrike" dirty="0">
                          <a:effectLst/>
                        </a:rPr>
                        <a:t>(1)</a:t>
                      </a:r>
                      <a:endParaRPr lang="en-US" sz="1200" b="1" i="0" u="none" strike="noStrike" dirty="0">
                        <a:solidFill>
                          <a:srgbClr val="000000"/>
                        </a:solidFill>
                        <a:effectLst/>
                        <a:latin typeface="Calibri" panose="020F0502020204030204" pitchFamily="34" charset="0"/>
                      </a:endParaRPr>
                    </a:p>
                  </a:txBody>
                  <a:tcPr marL="8381" marR="8381" marT="8381" marB="0" anchor="ctr"/>
                </a:tc>
                <a:extLst>
                  <a:ext uri="{0D108BD9-81ED-4DB2-BD59-A6C34878D82A}">
                    <a16:rowId xmlns:a16="http://schemas.microsoft.com/office/drawing/2014/main" xmlns="" val="612516767"/>
                  </a:ext>
                </a:extLst>
              </a:tr>
              <a:tr h="324845">
                <a:tc>
                  <a:txBody>
                    <a:bodyPr/>
                    <a:lstStyle/>
                    <a:p>
                      <a:pPr algn="l" fontAlgn="ctr"/>
                      <a:r>
                        <a:rPr lang="en-US" sz="1200" u="none" strike="noStrike" dirty="0">
                          <a:effectLst/>
                        </a:rPr>
                        <a:t>3.2. National Public Health Strategy, 2014-2020</a:t>
                      </a:r>
                      <a:endParaRPr lang="en-US" sz="1200" b="0" i="0" u="none" strike="noStrike" dirty="0">
                        <a:solidFill>
                          <a:srgbClr val="000000"/>
                        </a:solidFill>
                        <a:effectLst/>
                        <a:latin typeface="Calibri" panose="020F0502020204030204" pitchFamily="34" charset="0"/>
                      </a:endParaRPr>
                    </a:p>
                  </a:txBody>
                  <a:tcPr marL="8381" marR="8381" marT="8381" marB="0" anchor="ctr"/>
                </a:tc>
                <a:tc>
                  <a:txBody>
                    <a:bodyPr/>
                    <a:lstStyle/>
                    <a:p>
                      <a:pPr algn="l" fontAlgn="ctr"/>
                      <a:r>
                        <a:rPr lang="en-US" sz="1200" u="none" strike="noStrike" dirty="0">
                          <a:effectLst/>
                        </a:rPr>
                        <a:t>WB; Romania Government; WHO; UNDP; SDC; UNAIDS; UNECE; UNFPA; UNICEF; UNODC;  </a:t>
                      </a:r>
                      <a:r>
                        <a:rPr lang="en-US" sz="1200" b="1" u="none" strike="noStrike" dirty="0">
                          <a:effectLst/>
                        </a:rPr>
                        <a:t>(10)</a:t>
                      </a:r>
                      <a:endParaRPr lang="en-US" sz="1200" b="1" i="0" u="none" strike="noStrike" dirty="0">
                        <a:solidFill>
                          <a:srgbClr val="000000"/>
                        </a:solidFill>
                        <a:effectLst/>
                        <a:latin typeface="Calibri" panose="020F0502020204030204" pitchFamily="34" charset="0"/>
                      </a:endParaRPr>
                    </a:p>
                  </a:txBody>
                  <a:tcPr marL="8381" marR="8381" marT="8381" marB="0" anchor="ctr"/>
                </a:tc>
                <a:extLst>
                  <a:ext uri="{0D108BD9-81ED-4DB2-BD59-A6C34878D82A}">
                    <a16:rowId xmlns:a16="http://schemas.microsoft.com/office/drawing/2014/main" xmlns="" val="915975833"/>
                  </a:ext>
                </a:extLst>
              </a:tr>
              <a:tr h="324845">
                <a:tc>
                  <a:txBody>
                    <a:bodyPr/>
                    <a:lstStyle/>
                    <a:p>
                      <a:pPr algn="l" fontAlgn="ctr"/>
                      <a:r>
                        <a:rPr lang="en-US" sz="1200" u="none" strike="noStrike" dirty="0">
                          <a:effectLst/>
                        </a:rPr>
                        <a:t>3.3. Institutional Development Strategy of the National Health Insurance Company, 2013-2017</a:t>
                      </a:r>
                      <a:endParaRPr lang="en-US" sz="1200" b="0" i="0" u="none" strike="noStrike" dirty="0">
                        <a:solidFill>
                          <a:srgbClr val="000000"/>
                        </a:solidFill>
                        <a:effectLst/>
                        <a:latin typeface="Calibri" panose="020F0502020204030204" pitchFamily="34" charset="0"/>
                      </a:endParaRPr>
                    </a:p>
                  </a:txBody>
                  <a:tcPr marL="8381" marR="8381" marT="8381" marB="0" anchor="ctr"/>
                </a:tc>
                <a:tc>
                  <a:txBody>
                    <a:bodyPr/>
                    <a:lstStyle/>
                    <a:p>
                      <a:pPr algn="l" fontAlgn="ctr"/>
                      <a:r>
                        <a:rPr lang="en-US" sz="1200" u="none" strike="noStrike" dirty="0">
                          <a:effectLst/>
                        </a:rPr>
                        <a:t>SDC; </a:t>
                      </a:r>
                      <a:r>
                        <a:rPr lang="en-US" sz="1200" b="1" u="none" strike="noStrike" dirty="0">
                          <a:effectLst/>
                        </a:rPr>
                        <a:t>(1)</a:t>
                      </a:r>
                      <a:endParaRPr lang="en-US" sz="1200" b="1" i="0" u="none" strike="noStrike" dirty="0">
                        <a:solidFill>
                          <a:srgbClr val="000000"/>
                        </a:solidFill>
                        <a:effectLst/>
                        <a:latin typeface="Calibri" panose="020F0502020204030204" pitchFamily="34" charset="0"/>
                      </a:endParaRPr>
                    </a:p>
                  </a:txBody>
                  <a:tcPr marL="8381" marR="8381" marT="8381" marB="0" anchor="ctr"/>
                </a:tc>
                <a:extLst>
                  <a:ext uri="{0D108BD9-81ED-4DB2-BD59-A6C34878D82A}">
                    <a16:rowId xmlns:a16="http://schemas.microsoft.com/office/drawing/2014/main" xmlns="" val="3440791440"/>
                  </a:ext>
                </a:extLst>
              </a:tr>
              <a:tr h="166061">
                <a:tc>
                  <a:txBody>
                    <a:bodyPr/>
                    <a:lstStyle/>
                    <a:p>
                      <a:pPr algn="l" fontAlgn="ctr"/>
                      <a:r>
                        <a:rPr lang="en-US" sz="1200" u="none" strike="noStrike" dirty="0">
                          <a:effectLst/>
                        </a:rPr>
                        <a:t>4.1. National Program for Viral Hepatitis B, C and D Control, 2012-2016</a:t>
                      </a:r>
                      <a:endParaRPr lang="en-US" sz="1200" b="0" i="0" u="none" strike="noStrike" dirty="0">
                        <a:solidFill>
                          <a:srgbClr val="000000"/>
                        </a:solidFill>
                        <a:effectLst/>
                        <a:latin typeface="Calibri" panose="020F0502020204030204" pitchFamily="34" charset="0"/>
                      </a:endParaRPr>
                    </a:p>
                  </a:txBody>
                  <a:tcPr marL="8381" marR="8381" marT="8381" marB="0" anchor="ctr"/>
                </a:tc>
                <a:tc>
                  <a:txBody>
                    <a:bodyPr/>
                    <a:lstStyle/>
                    <a:p>
                      <a:pPr algn="l" fontAlgn="ctr"/>
                      <a:r>
                        <a:rPr lang="en-US" sz="1200" u="none" strike="noStrike" dirty="0">
                          <a:effectLst/>
                        </a:rPr>
                        <a:t> </a:t>
                      </a:r>
                      <a:endParaRPr lang="en-US" sz="1200" b="0" i="0" u="none" strike="noStrike" dirty="0">
                        <a:solidFill>
                          <a:srgbClr val="000000"/>
                        </a:solidFill>
                        <a:effectLst/>
                        <a:latin typeface="Calibri" panose="020F0502020204030204" pitchFamily="34" charset="0"/>
                      </a:endParaRPr>
                    </a:p>
                  </a:txBody>
                  <a:tcPr marL="8381" marR="8381" marT="8381" marB="0" anchor="ctr"/>
                </a:tc>
                <a:extLst>
                  <a:ext uri="{0D108BD9-81ED-4DB2-BD59-A6C34878D82A}">
                    <a16:rowId xmlns:a16="http://schemas.microsoft.com/office/drawing/2014/main" xmlns="" val="4030110622"/>
                  </a:ext>
                </a:extLst>
              </a:tr>
              <a:tr h="166061">
                <a:tc>
                  <a:txBody>
                    <a:bodyPr/>
                    <a:lstStyle/>
                    <a:p>
                      <a:pPr algn="l" fontAlgn="ctr"/>
                      <a:r>
                        <a:rPr lang="en-US" sz="1200" u="none" strike="noStrike" dirty="0">
                          <a:effectLst/>
                        </a:rPr>
                        <a:t>4.2. National Program for Health Lifestyle Promotion, 2016-2020</a:t>
                      </a:r>
                      <a:endParaRPr lang="en-US" sz="1200" b="0" i="0" u="none" strike="noStrike" dirty="0">
                        <a:solidFill>
                          <a:srgbClr val="000000"/>
                        </a:solidFill>
                        <a:effectLst/>
                        <a:latin typeface="Calibri" panose="020F0502020204030204" pitchFamily="34" charset="0"/>
                      </a:endParaRPr>
                    </a:p>
                  </a:txBody>
                  <a:tcPr marL="8381" marR="8381" marT="8381" marB="0" anchor="ctr"/>
                </a:tc>
                <a:tc>
                  <a:txBody>
                    <a:bodyPr/>
                    <a:lstStyle/>
                    <a:p>
                      <a:pPr algn="l" fontAlgn="ctr"/>
                      <a:r>
                        <a:rPr lang="en-US" sz="1200" u="none" strike="noStrike" dirty="0">
                          <a:effectLst/>
                        </a:rPr>
                        <a:t>IAEA; SDC; UNAIDS; UNFPA; </a:t>
                      </a:r>
                      <a:r>
                        <a:rPr lang="en-US" sz="1200" b="1" u="none" strike="noStrike" dirty="0">
                          <a:effectLst/>
                        </a:rPr>
                        <a:t>(4)</a:t>
                      </a:r>
                      <a:endParaRPr lang="en-US" sz="1200" b="1" i="0" u="none" strike="noStrike" dirty="0">
                        <a:solidFill>
                          <a:srgbClr val="000000"/>
                        </a:solidFill>
                        <a:effectLst/>
                        <a:latin typeface="Calibri" panose="020F0502020204030204" pitchFamily="34" charset="0"/>
                      </a:endParaRPr>
                    </a:p>
                  </a:txBody>
                  <a:tcPr marL="8381" marR="8381" marT="8381" marB="0" anchor="ctr"/>
                </a:tc>
                <a:extLst>
                  <a:ext uri="{0D108BD9-81ED-4DB2-BD59-A6C34878D82A}">
                    <a16:rowId xmlns:a16="http://schemas.microsoft.com/office/drawing/2014/main" xmlns="" val="1037751975"/>
                  </a:ext>
                </a:extLst>
              </a:tr>
              <a:tr h="166061">
                <a:tc>
                  <a:txBody>
                    <a:bodyPr/>
                    <a:lstStyle/>
                    <a:p>
                      <a:pPr algn="l" fontAlgn="ctr"/>
                      <a:r>
                        <a:rPr lang="en-US" sz="1200" u="none" strike="noStrike" dirty="0">
                          <a:effectLst/>
                        </a:rPr>
                        <a:t>4.3. National Program for Mental Health, 2012-2016</a:t>
                      </a:r>
                      <a:endParaRPr lang="en-US" sz="1200" b="0" i="0" u="none" strike="noStrike" dirty="0">
                        <a:solidFill>
                          <a:srgbClr val="000000"/>
                        </a:solidFill>
                        <a:effectLst/>
                        <a:latin typeface="Calibri" panose="020F0502020204030204" pitchFamily="34" charset="0"/>
                      </a:endParaRPr>
                    </a:p>
                  </a:txBody>
                  <a:tcPr marL="8381" marR="8381" marT="8381" marB="0" anchor="ctr"/>
                </a:tc>
                <a:tc>
                  <a:txBody>
                    <a:bodyPr/>
                    <a:lstStyle/>
                    <a:p>
                      <a:pPr algn="l" fontAlgn="ctr"/>
                      <a:r>
                        <a:rPr lang="en-US" sz="1200" u="none" strike="noStrike" dirty="0">
                          <a:effectLst/>
                        </a:rPr>
                        <a:t>WHO; SDC; </a:t>
                      </a:r>
                      <a:r>
                        <a:rPr lang="en-US" sz="1200" b="1" u="none" strike="noStrike" dirty="0">
                          <a:effectLst/>
                        </a:rPr>
                        <a:t>(2)</a:t>
                      </a:r>
                      <a:endParaRPr lang="en-US" sz="1200" b="1" i="0" u="none" strike="noStrike" dirty="0">
                        <a:solidFill>
                          <a:srgbClr val="000000"/>
                        </a:solidFill>
                        <a:effectLst/>
                        <a:latin typeface="Calibri" panose="020F0502020204030204" pitchFamily="34" charset="0"/>
                      </a:endParaRPr>
                    </a:p>
                  </a:txBody>
                  <a:tcPr marL="8381" marR="8381" marT="8381" marB="0" anchor="ctr"/>
                </a:tc>
                <a:extLst>
                  <a:ext uri="{0D108BD9-81ED-4DB2-BD59-A6C34878D82A}">
                    <a16:rowId xmlns:a16="http://schemas.microsoft.com/office/drawing/2014/main" xmlns="" val="3252578066"/>
                  </a:ext>
                </a:extLst>
              </a:tr>
              <a:tr h="166061">
                <a:tc>
                  <a:txBody>
                    <a:bodyPr/>
                    <a:lstStyle/>
                    <a:p>
                      <a:pPr algn="l" fontAlgn="ctr"/>
                      <a:r>
                        <a:rPr lang="en-US" sz="1200" u="none" strike="noStrike" dirty="0">
                          <a:effectLst/>
                        </a:rPr>
                        <a:t>4.4. National Blood Transfusion Safety Program, 2012-2016</a:t>
                      </a:r>
                      <a:endParaRPr lang="en-US" sz="1200" b="0" i="0" u="none" strike="noStrike" dirty="0">
                        <a:solidFill>
                          <a:srgbClr val="000000"/>
                        </a:solidFill>
                        <a:effectLst/>
                        <a:latin typeface="Calibri" panose="020F0502020204030204" pitchFamily="34" charset="0"/>
                      </a:endParaRPr>
                    </a:p>
                  </a:txBody>
                  <a:tcPr marL="8381" marR="8381" marT="8381" marB="0" anchor="ctr"/>
                </a:tc>
                <a:tc>
                  <a:txBody>
                    <a:bodyPr/>
                    <a:lstStyle/>
                    <a:p>
                      <a:pPr algn="l" fontAlgn="ctr"/>
                      <a:r>
                        <a:rPr lang="en-US" sz="1200" u="none" strike="noStrike" dirty="0">
                          <a:effectLst/>
                        </a:rPr>
                        <a:t> </a:t>
                      </a:r>
                      <a:endParaRPr lang="en-US" sz="1200" b="0" i="0" u="none" strike="noStrike" dirty="0">
                        <a:solidFill>
                          <a:srgbClr val="000000"/>
                        </a:solidFill>
                        <a:effectLst/>
                        <a:latin typeface="Calibri" panose="020F0502020204030204" pitchFamily="34" charset="0"/>
                      </a:endParaRPr>
                    </a:p>
                  </a:txBody>
                  <a:tcPr marL="8381" marR="8381" marT="8381" marB="0" anchor="ctr"/>
                </a:tc>
                <a:extLst>
                  <a:ext uri="{0D108BD9-81ED-4DB2-BD59-A6C34878D82A}">
                    <a16:rowId xmlns:a16="http://schemas.microsoft.com/office/drawing/2014/main" xmlns="" val="1121012913"/>
                  </a:ext>
                </a:extLst>
              </a:tr>
              <a:tr h="166061">
                <a:tc>
                  <a:txBody>
                    <a:bodyPr/>
                    <a:lstStyle/>
                    <a:p>
                      <a:pPr algn="l" fontAlgn="ctr"/>
                      <a:r>
                        <a:rPr lang="en-US" sz="1200" u="none" strike="noStrike" dirty="0">
                          <a:effectLst/>
                        </a:rPr>
                        <a:t>4.5. National Immunizations Program, 2016-2020</a:t>
                      </a:r>
                      <a:endParaRPr lang="en-US" sz="1200" b="0" i="0" u="none" strike="noStrike" dirty="0">
                        <a:solidFill>
                          <a:srgbClr val="000000"/>
                        </a:solidFill>
                        <a:effectLst/>
                        <a:latin typeface="Calibri" panose="020F0502020204030204" pitchFamily="34" charset="0"/>
                      </a:endParaRPr>
                    </a:p>
                  </a:txBody>
                  <a:tcPr marL="8381" marR="8381" marT="8381" marB="0" anchor="ctr"/>
                </a:tc>
                <a:tc>
                  <a:txBody>
                    <a:bodyPr/>
                    <a:lstStyle/>
                    <a:p>
                      <a:pPr algn="l" fontAlgn="ctr"/>
                      <a:r>
                        <a:rPr lang="en-US" sz="1200" u="none" strike="noStrike" dirty="0">
                          <a:effectLst/>
                        </a:rPr>
                        <a:t>WHO; SDC; UNICEF; </a:t>
                      </a:r>
                      <a:r>
                        <a:rPr lang="en-US" sz="1200" b="1" u="none" strike="noStrike" dirty="0">
                          <a:effectLst/>
                        </a:rPr>
                        <a:t>(3)</a:t>
                      </a:r>
                      <a:endParaRPr lang="en-US" sz="1200" b="1" i="0" u="none" strike="noStrike" dirty="0">
                        <a:solidFill>
                          <a:srgbClr val="000000"/>
                        </a:solidFill>
                        <a:effectLst/>
                        <a:latin typeface="Calibri" panose="020F0502020204030204" pitchFamily="34" charset="0"/>
                      </a:endParaRPr>
                    </a:p>
                  </a:txBody>
                  <a:tcPr marL="8381" marR="8381" marT="8381" marB="0" anchor="ctr"/>
                </a:tc>
                <a:extLst>
                  <a:ext uri="{0D108BD9-81ED-4DB2-BD59-A6C34878D82A}">
                    <a16:rowId xmlns:a16="http://schemas.microsoft.com/office/drawing/2014/main" xmlns="" val="287111959"/>
                  </a:ext>
                </a:extLst>
              </a:tr>
              <a:tr h="166061">
                <a:tc>
                  <a:txBody>
                    <a:bodyPr/>
                    <a:lstStyle/>
                    <a:p>
                      <a:pPr algn="l" fontAlgn="ctr"/>
                      <a:r>
                        <a:rPr lang="en-US" sz="1200" u="none" strike="noStrike" dirty="0">
                          <a:effectLst/>
                        </a:rPr>
                        <a:t>4.6. National HIV/AIDS and STI Prevention Program, 2016-2020</a:t>
                      </a:r>
                      <a:endParaRPr lang="en-US" sz="1200" b="0" i="0" u="none" strike="noStrike" dirty="0">
                        <a:solidFill>
                          <a:srgbClr val="000000"/>
                        </a:solidFill>
                        <a:effectLst/>
                        <a:latin typeface="Calibri" panose="020F0502020204030204" pitchFamily="34" charset="0"/>
                      </a:endParaRPr>
                    </a:p>
                  </a:txBody>
                  <a:tcPr marL="8381" marR="8381" marT="8381" marB="0" anchor="ctr"/>
                </a:tc>
                <a:tc>
                  <a:txBody>
                    <a:bodyPr/>
                    <a:lstStyle/>
                    <a:p>
                      <a:pPr algn="l" fontAlgn="ctr"/>
                      <a:r>
                        <a:rPr lang="en-US" sz="1200" u="none" strike="noStrike" dirty="0">
                          <a:effectLst/>
                        </a:rPr>
                        <a:t>GF; WHO; UNDP; UNAIDS; UNFPA; UNICEF; UNODC; </a:t>
                      </a:r>
                      <a:r>
                        <a:rPr lang="en-US" sz="1200" b="1" u="none" strike="noStrike" dirty="0">
                          <a:effectLst/>
                        </a:rPr>
                        <a:t>(7)</a:t>
                      </a:r>
                      <a:endParaRPr lang="en-US" sz="1200" b="1" i="0" u="none" strike="noStrike" dirty="0">
                        <a:solidFill>
                          <a:srgbClr val="000000"/>
                        </a:solidFill>
                        <a:effectLst/>
                        <a:latin typeface="Calibri" panose="020F0502020204030204" pitchFamily="34" charset="0"/>
                      </a:endParaRPr>
                    </a:p>
                  </a:txBody>
                  <a:tcPr marL="8381" marR="8381" marT="8381" marB="0" anchor="ctr"/>
                </a:tc>
                <a:extLst>
                  <a:ext uri="{0D108BD9-81ED-4DB2-BD59-A6C34878D82A}">
                    <a16:rowId xmlns:a16="http://schemas.microsoft.com/office/drawing/2014/main" xmlns="" val="3031781579"/>
                  </a:ext>
                </a:extLst>
              </a:tr>
              <a:tr h="166061">
                <a:tc>
                  <a:txBody>
                    <a:bodyPr/>
                    <a:lstStyle/>
                    <a:p>
                      <a:pPr algn="l" fontAlgn="ctr"/>
                      <a:r>
                        <a:rPr lang="en-US" sz="1200" u="none" strike="noStrike" dirty="0">
                          <a:effectLst/>
                        </a:rPr>
                        <a:t>4.7. National TB Prevention and Control Program, 2016-2020</a:t>
                      </a:r>
                      <a:endParaRPr lang="en-US" sz="1200" b="0" i="0" u="none" strike="noStrike" dirty="0">
                        <a:solidFill>
                          <a:srgbClr val="000000"/>
                        </a:solidFill>
                        <a:effectLst/>
                        <a:latin typeface="Calibri" panose="020F0502020204030204" pitchFamily="34" charset="0"/>
                      </a:endParaRPr>
                    </a:p>
                  </a:txBody>
                  <a:tcPr marL="8381" marR="8381" marT="8381" marB="0" anchor="ctr"/>
                </a:tc>
                <a:tc>
                  <a:txBody>
                    <a:bodyPr/>
                    <a:lstStyle/>
                    <a:p>
                      <a:pPr algn="l" fontAlgn="ctr"/>
                      <a:r>
                        <a:rPr lang="en-US" sz="1200" u="none" strike="noStrike" dirty="0">
                          <a:effectLst/>
                        </a:rPr>
                        <a:t>GF; WHO; UNDP; </a:t>
                      </a:r>
                      <a:r>
                        <a:rPr lang="en-US" sz="1200" b="1" u="none" strike="noStrike" dirty="0">
                          <a:effectLst/>
                        </a:rPr>
                        <a:t>(3)</a:t>
                      </a:r>
                      <a:endParaRPr lang="en-US" sz="1200" b="1" i="0" u="none" strike="noStrike" dirty="0">
                        <a:solidFill>
                          <a:srgbClr val="000000"/>
                        </a:solidFill>
                        <a:effectLst/>
                        <a:latin typeface="Calibri" panose="020F0502020204030204" pitchFamily="34" charset="0"/>
                      </a:endParaRPr>
                    </a:p>
                  </a:txBody>
                  <a:tcPr marL="8381" marR="8381" marT="8381" marB="0" anchor="ctr"/>
                </a:tc>
                <a:extLst>
                  <a:ext uri="{0D108BD9-81ED-4DB2-BD59-A6C34878D82A}">
                    <a16:rowId xmlns:a16="http://schemas.microsoft.com/office/drawing/2014/main" xmlns="" val="2176576512"/>
                  </a:ext>
                </a:extLst>
              </a:tr>
              <a:tr h="166061">
                <a:tc>
                  <a:txBody>
                    <a:bodyPr/>
                    <a:lstStyle/>
                    <a:p>
                      <a:pPr algn="l" fontAlgn="ctr"/>
                      <a:r>
                        <a:rPr lang="en-US" sz="1200" u="none" strike="noStrike" dirty="0">
                          <a:effectLst/>
                        </a:rPr>
                        <a:t>4.8. National Program for Emergency Care Development, 2016-2020</a:t>
                      </a:r>
                      <a:endParaRPr lang="en-US" sz="1200" b="0" i="0" u="none" strike="noStrike" dirty="0">
                        <a:solidFill>
                          <a:srgbClr val="000000"/>
                        </a:solidFill>
                        <a:effectLst/>
                        <a:latin typeface="Calibri" panose="020F0502020204030204" pitchFamily="34" charset="0"/>
                      </a:endParaRPr>
                    </a:p>
                  </a:txBody>
                  <a:tcPr marL="8381" marR="8381" marT="8381" marB="0" anchor="ctr"/>
                </a:tc>
                <a:tc>
                  <a:txBody>
                    <a:bodyPr/>
                    <a:lstStyle/>
                    <a:p>
                      <a:pPr algn="l" fontAlgn="ctr"/>
                      <a:r>
                        <a:rPr lang="en-US" sz="1200" u="none" strike="noStrike" dirty="0">
                          <a:effectLst/>
                        </a:rPr>
                        <a:t>SDC; </a:t>
                      </a:r>
                      <a:r>
                        <a:rPr lang="en-US" sz="1200" b="1" u="none" strike="noStrike" dirty="0">
                          <a:effectLst/>
                        </a:rPr>
                        <a:t>(1)</a:t>
                      </a:r>
                      <a:endParaRPr lang="en-US" sz="1200" b="1" i="0" u="none" strike="noStrike" dirty="0">
                        <a:solidFill>
                          <a:srgbClr val="000000"/>
                        </a:solidFill>
                        <a:effectLst/>
                        <a:latin typeface="Calibri" panose="020F0502020204030204" pitchFamily="34" charset="0"/>
                      </a:endParaRPr>
                    </a:p>
                  </a:txBody>
                  <a:tcPr marL="8381" marR="8381" marT="8381" marB="0" anchor="ctr"/>
                </a:tc>
                <a:extLst>
                  <a:ext uri="{0D108BD9-81ED-4DB2-BD59-A6C34878D82A}">
                    <a16:rowId xmlns:a16="http://schemas.microsoft.com/office/drawing/2014/main" xmlns="" val="1333889971"/>
                  </a:ext>
                </a:extLst>
              </a:tr>
              <a:tr h="166061">
                <a:tc>
                  <a:txBody>
                    <a:bodyPr/>
                    <a:lstStyle/>
                    <a:p>
                      <a:pPr algn="l" fontAlgn="ctr"/>
                      <a:r>
                        <a:rPr lang="en-US" sz="1200" u="none" strike="noStrike" dirty="0">
                          <a:effectLst/>
                        </a:rPr>
                        <a:t>4.9. National Program for Tobacco control 2012-2016</a:t>
                      </a:r>
                      <a:endParaRPr lang="en-US" sz="1200" b="0" i="0" u="none" strike="noStrike" dirty="0">
                        <a:solidFill>
                          <a:srgbClr val="000000"/>
                        </a:solidFill>
                        <a:effectLst/>
                        <a:latin typeface="Calibri" panose="020F0502020204030204" pitchFamily="34" charset="0"/>
                      </a:endParaRPr>
                    </a:p>
                  </a:txBody>
                  <a:tcPr marL="8381" marR="8381" marT="8381" marB="0" anchor="ctr"/>
                </a:tc>
                <a:tc>
                  <a:txBody>
                    <a:bodyPr/>
                    <a:lstStyle/>
                    <a:p>
                      <a:pPr algn="l" fontAlgn="ctr"/>
                      <a:r>
                        <a:rPr lang="en-US" sz="1200" u="none" strike="noStrike" dirty="0">
                          <a:effectLst/>
                        </a:rPr>
                        <a:t>WB;  WHO; SDC; </a:t>
                      </a:r>
                      <a:r>
                        <a:rPr lang="en-US" sz="1200" b="1" u="none" strike="noStrike" dirty="0">
                          <a:effectLst/>
                        </a:rPr>
                        <a:t>(3)</a:t>
                      </a:r>
                      <a:endParaRPr lang="en-US" sz="1200" b="1" i="0" u="none" strike="noStrike" dirty="0">
                        <a:solidFill>
                          <a:srgbClr val="000000"/>
                        </a:solidFill>
                        <a:effectLst/>
                        <a:latin typeface="Calibri" panose="020F0502020204030204" pitchFamily="34" charset="0"/>
                      </a:endParaRPr>
                    </a:p>
                  </a:txBody>
                  <a:tcPr marL="8381" marR="8381" marT="8381" marB="0" anchor="ctr"/>
                </a:tc>
                <a:extLst>
                  <a:ext uri="{0D108BD9-81ED-4DB2-BD59-A6C34878D82A}">
                    <a16:rowId xmlns:a16="http://schemas.microsoft.com/office/drawing/2014/main" xmlns="" val="1496204983"/>
                  </a:ext>
                </a:extLst>
              </a:tr>
              <a:tr h="166061">
                <a:tc>
                  <a:txBody>
                    <a:bodyPr/>
                    <a:lstStyle/>
                    <a:p>
                      <a:pPr algn="l" fontAlgn="ctr"/>
                      <a:r>
                        <a:rPr lang="en-US" sz="1200" u="none" strike="noStrike" dirty="0">
                          <a:effectLst/>
                        </a:rPr>
                        <a:t>4.10. National Program for Alcohol control 2012-2020</a:t>
                      </a:r>
                      <a:endParaRPr lang="en-US" sz="1200" b="0" i="0" u="none" strike="noStrike" dirty="0">
                        <a:solidFill>
                          <a:srgbClr val="000000"/>
                        </a:solidFill>
                        <a:effectLst/>
                        <a:latin typeface="Calibri" panose="020F0502020204030204" pitchFamily="34" charset="0"/>
                      </a:endParaRPr>
                    </a:p>
                  </a:txBody>
                  <a:tcPr marL="8381" marR="8381" marT="8381" marB="0" anchor="ctr"/>
                </a:tc>
                <a:tc>
                  <a:txBody>
                    <a:bodyPr/>
                    <a:lstStyle/>
                    <a:p>
                      <a:pPr algn="l" fontAlgn="ctr"/>
                      <a:r>
                        <a:rPr lang="en-US" sz="1200" u="none" strike="noStrike" dirty="0">
                          <a:effectLst/>
                        </a:rPr>
                        <a:t>WHO; SDC; </a:t>
                      </a:r>
                      <a:r>
                        <a:rPr lang="en-US" sz="1200" b="1" u="none" strike="noStrike" dirty="0">
                          <a:effectLst/>
                        </a:rPr>
                        <a:t>(2)</a:t>
                      </a:r>
                      <a:endParaRPr lang="en-US" sz="1200" b="1" i="0" u="none" strike="noStrike" dirty="0">
                        <a:solidFill>
                          <a:srgbClr val="000000"/>
                        </a:solidFill>
                        <a:effectLst/>
                        <a:latin typeface="Calibri" panose="020F0502020204030204" pitchFamily="34" charset="0"/>
                      </a:endParaRPr>
                    </a:p>
                  </a:txBody>
                  <a:tcPr marL="8381" marR="8381" marT="8381" marB="0" anchor="ctr"/>
                </a:tc>
                <a:extLst>
                  <a:ext uri="{0D108BD9-81ED-4DB2-BD59-A6C34878D82A}">
                    <a16:rowId xmlns:a16="http://schemas.microsoft.com/office/drawing/2014/main" xmlns="" val="3555501502"/>
                  </a:ext>
                </a:extLst>
              </a:tr>
              <a:tr h="166061">
                <a:tc>
                  <a:txBody>
                    <a:bodyPr/>
                    <a:lstStyle/>
                    <a:p>
                      <a:pPr algn="l" fontAlgn="ctr"/>
                      <a:r>
                        <a:rPr lang="en-US" sz="1200" u="none" strike="noStrike" dirty="0">
                          <a:effectLst/>
                        </a:rPr>
                        <a:t>4.11. National Program for Transplant 2012-2016</a:t>
                      </a:r>
                      <a:endParaRPr lang="en-US" sz="1200" b="0" i="0" u="none" strike="noStrike" dirty="0">
                        <a:solidFill>
                          <a:srgbClr val="000000"/>
                        </a:solidFill>
                        <a:effectLst/>
                        <a:latin typeface="Calibri" panose="020F0502020204030204" pitchFamily="34" charset="0"/>
                      </a:endParaRPr>
                    </a:p>
                  </a:txBody>
                  <a:tcPr marL="8381" marR="8381" marT="8381" marB="0" anchor="ctr"/>
                </a:tc>
                <a:tc>
                  <a:txBody>
                    <a:bodyPr/>
                    <a:lstStyle/>
                    <a:p>
                      <a:pPr algn="l" fontAlgn="ctr"/>
                      <a:r>
                        <a:rPr lang="en-US" sz="1200" u="none" strike="noStrike" dirty="0">
                          <a:effectLst/>
                        </a:rPr>
                        <a:t>EU; </a:t>
                      </a:r>
                      <a:r>
                        <a:rPr lang="en-US" sz="1200" b="1" u="none" strike="noStrike" dirty="0">
                          <a:effectLst/>
                        </a:rPr>
                        <a:t>(1)</a:t>
                      </a:r>
                      <a:endParaRPr lang="en-US" sz="1200" b="1" i="0" u="none" strike="noStrike" dirty="0">
                        <a:solidFill>
                          <a:srgbClr val="000000"/>
                        </a:solidFill>
                        <a:effectLst/>
                        <a:latin typeface="Calibri" panose="020F0502020204030204" pitchFamily="34" charset="0"/>
                      </a:endParaRPr>
                    </a:p>
                  </a:txBody>
                  <a:tcPr marL="8381" marR="8381" marT="8381" marB="0" anchor="ctr"/>
                </a:tc>
                <a:extLst>
                  <a:ext uri="{0D108BD9-81ED-4DB2-BD59-A6C34878D82A}">
                    <a16:rowId xmlns:a16="http://schemas.microsoft.com/office/drawing/2014/main" xmlns="" val="3965982113"/>
                  </a:ext>
                </a:extLst>
              </a:tr>
              <a:tr h="166061">
                <a:tc>
                  <a:txBody>
                    <a:bodyPr/>
                    <a:lstStyle/>
                    <a:p>
                      <a:pPr algn="l" fontAlgn="ctr"/>
                      <a:r>
                        <a:rPr lang="en-US" sz="1200" u="none" strike="noStrike" dirty="0">
                          <a:effectLst/>
                        </a:rPr>
                        <a:t>4.12. National Program on Iron and Folic Acid Deficiencies 2012-2017</a:t>
                      </a:r>
                      <a:endParaRPr lang="en-US" sz="1200" b="0" i="0" u="none" strike="noStrike" dirty="0">
                        <a:solidFill>
                          <a:srgbClr val="000000"/>
                        </a:solidFill>
                        <a:effectLst/>
                        <a:latin typeface="Calibri" panose="020F0502020204030204" pitchFamily="34" charset="0"/>
                      </a:endParaRPr>
                    </a:p>
                  </a:txBody>
                  <a:tcPr marL="8381" marR="8381" marT="8381" marB="0" anchor="ctr"/>
                </a:tc>
                <a:tc>
                  <a:txBody>
                    <a:bodyPr/>
                    <a:lstStyle/>
                    <a:p>
                      <a:pPr algn="l" fontAlgn="ctr"/>
                      <a:r>
                        <a:rPr lang="en-US" sz="1200" u="none" strike="noStrike" dirty="0">
                          <a:effectLst/>
                        </a:rPr>
                        <a:t> </a:t>
                      </a:r>
                      <a:endParaRPr lang="en-US" sz="1200" b="0" i="0" u="none" strike="noStrike" dirty="0">
                        <a:solidFill>
                          <a:srgbClr val="000000"/>
                        </a:solidFill>
                        <a:effectLst/>
                        <a:latin typeface="Calibri" panose="020F0502020204030204" pitchFamily="34" charset="0"/>
                      </a:endParaRPr>
                    </a:p>
                  </a:txBody>
                  <a:tcPr marL="8381" marR="8381" marT="8381" marB="0" anchor="ctr"/>
                </a:tc>
                <a:extLst>
                  <a:ext uri="{0D108BD9-81ED-4DB2-BD59-A6C34878D82A}">
                    <a16:rowId xmlns:a16="http://schemas.microsoft.com/office/drawing/2014/main" xmlns="" val="2748493529"/>
                  </a:ext>
                </a:extLst>
              </a:tr>
              <a:tr h="252121">
                <a:tc>
                  <a:txBody>
                    <a:bodyPr/>
                    <a:lstStyle/>
                    <a:p>
                      <a:pPr algn="l" fontAlgn="ctr"/>
                      <a:r>
                        <a:rPr lang="en-US" sz="1200" u="none" strike="noStrike" dirty="0">
                          <a:effectLst/>
                        </a:rPr>
                        <a:t>4.13. National Prevention and Control Program for Cardiovascular Diseases, 2014-2020</a:t>
                      </a:r>
                      <a:endParaRPr lang="en-US" sz="1200" b="0" i="0" u="none" strike="noStrike" dirty="0">
                        <a:solidFill>
                          <a:srgbClr val="000000"/>
                        </a:solidFill>
                        <a:effectLst/>
                        <a:latin typeface="Calibri" panose="020F0502020204030204" pitchFamily="34" charset="0"/>
                      </a:endParaRPr>
                    </a:p>
                  </a:txBody>
                  <a:tcPr marL="8381" marR="8381" marT="8381" marB="0" anchor="ctr"/>
                </a:tc>
                <a:tc>
                  <a:txBody>
                    <a:bodyPr/>
                    <a:lstStyle/>
                    <a:p>
                      <a:pPr algn="l" fontAlgn="ctr"/>
                      <a:r>
                        <a:rPr lang="en-US" sz="1200" u="none" strike="noStrike" dirty="0">
                          <a:effectLst/>
                        </a:rPr>
                        <a:t>WHO; SDC; </a:t>
                      </a:r>
                      <a:r>
                        <a:rPr lang="en-US" sz="1200" b="1" u="none" strike="noStrike" dirty="0">
                          <a:effectLst/>
                        </a:rPr>
                        <a:t>(2)</a:t>
                      </a:r>
                      <a:endParaRPr lang="en-US" sz="1200" b="1" i="0" u="none" strike="noStrike" dirty="0">
                        <a:solidFill>
                          <a:srgbClr val="000000"/>
                        </a:solidFill>
                        <a:effectLst/>
                        <a:latin typeface="Calibri" panose="020F0502020204030204" pitchFamily="34" charset="0"/>
                      </a:endParaRPr>
                    </a:p>
                  </a:txBody>
                  <a:tcPr marL="8381" marR="8381" marT="8381" marB="0" anchor="ctr"/>
                </a:tc>
                <a:extLst>
                  <a:ext uri="{0D108BD9-81ED-4DB2-BD59-A6C34878D82A}">
                    <a16:rowId xmlns:a16="http://schemas.microsoft.com/office/drawing/2014/main" xmlns="" val="876467647"/>
                  </a:ext>
                </a:extLst>
              </a:tr>
              <a:tr h="166061">
                <a:tc>
                  <a:txBody>
                    <a:bodyPr/>
                    <a:lstStyle/>
                    <a:p>
                      <a:pPr algn="l" fontAlgn="ctr"/>
                      <a:r>
                        <a:rPr lang="en-US" sz="1200" u="none" strike="noStrike" dirty="0">
                          <a:effectLst/>
                        </a:rPr>
                        <a:t>4.14. National Program in the field of Food and Nutrition, 2014-2020</a:t>
                      </a:r>
                      <a:endParaRPr lang="en-US" sz="1200" b="0" i="0" u="none" strike="noStrike" dirty="0">
                        <a:solidFill>
                          <a:srgbClr val="000000"/>
                        </a:solidFill>
                        <a:effectLst/>
                        <a:latin typeface="Calibri" panose="020F0502020204030204" pitchFamily="34" charset="0"/>
                      </a:endParaRPr>
                    </a:p>
                  </a:txBody>
                  <a:tcPr marL="8381" marR="8381" marT="8381" marB="0" anchor="ctr"/>
                </a:tc>
                <a:tc>
                  <a:txBody>
                    <a:bodyPr/>
                    <a:lstStyle/>
                    <a:p>
                      <a:pPr algn="l" fontAlgn="ctr"/>
                      <a:r>
                        <a:rPr lang="en-US" sz="1200" u="none" strike="noStrike" dirty="0">
                          <a:effectLst/>
                        </a:rPr>
                        <a:t>SDC; UNICEF; </a:t>
                      </a:r>
                      <a:r>
                        <a:rPr lang="en-US" sz="1200" b="1" u="none" strike="noStrike" dirty="0">
                          <a:effectLst/>
                        </a:rPr>
                        <a:t>(2)</a:t>
                      </a:r>
                      <a:endParaRPr lang="en-US" sz="1200" b="1" i="0" u="none" strike="noStrike" dirty="0">
                        <a:solidFill>
                          <a:srgbClr val="000000"/>
                        </a:solidFill>
                        <a:effectLst/>
                        <a:latin typeface="Calibri" panose="020F0502020204030204" pitchFamily="34" charset="0"/>
                      </a:endParaRPr>
                    </a:p>
                  </a:txBody>
                  <a:tcPr marL="8381" marR="8381" marT="8381" marB="0" anchor="ctr"/>
                </a:tc>
                <a:extLst>
                  <a:ext uri="{0D108BD9-81ED-4DB2-BD59-A6C34878D82A}">
                    <a16:rowId xmlns:a16="http://schemas.microsoft.com/office/drawing/2014/main" xmlns="" val="1785854424"/>
                  </a:ext>
                </a:extLst>
              </a:tr>
              <a:tr h="324845">
                <a:tc>
                  <a:txBody>
                    <a:bodyPr/>
                    <a:lstStyle/>
                    <a:p>
                      <a:pPr algn="l" fontAlgn="ctr"/>
                      <a:r>
                        <a:rPr lang="en-US" sz="1200" u="none" strike="noStrike" dirty="0">
                          <a:effectLst/>
                        </a:rPr>
                        <a:t>4.15. National Program for Prevention and Reduction of the morbidity and mortality of children with congenital malformations and hereditary pathologies, 2013-2017</a:t>
                      </a:r>
                      <a:endParaRPr lang="en-US" sz="1200" b="0" i="0" u="none" strike="noStrike" dirty="0">
                        <a:solidFill>
                          <a:srgbClr val="000000"/>
                        </a:solidFill>
                        <a:effectLst/>
                        <a:latin typeface="Calibri" panose="020F0502020204030204" pitchFamily="34" charset="0"/>
                      </a:endParaRPr>
                    </a:p>
                  </a:txBody>
                  <a:tcPr marL="8381" marR="8381" marT="8381" marB="0" anchor="ctr"/>
                </a:tc>
                <a:tc>
                  <a:txBody>
                    <a:bodyPr/>
                    <a:lstStyle/>
                    <a:p>
                      <a:pPr algn="l" fontAlgn="ctr"/>
                      <a:r>
                        <a:rPr lang="en-US" sz="1200" u="none" strike="noStrike" dirty="0">
                          <a:effectLst/>
                        </a:rPr>
                        <a:t> </a:t>
                      </a:r>
                      <a:endParaRPr lang="en-US" sz="1200" b="0" i="0" u="none" strike="noStrike" dirty="0">
                        <a:solidFill>
                          <a:srgbClr val="000000"/>
                        </a:solidFill>
                        <a:effectLst/>
                        <a:latin typeface="Calibri" panose="020F0502020204030204" pitchFamily="34" charset="0"/>
                      </a:endParaRPr>
                    </a:p>
                  </a:txBody>
                  <a:tcPr marL="8381" marR="8381" marT="8381" marB="0" anchor="ctr"/>
                </a:tc>
                <a:extLst>
                  <a:ext uri="{0D108BD9-81ED-4DB2-BD59-A6C34878D82A}">
                    <a16:rowId xmlns:a16="http://schemas.microsoft.com/office/drawing/2014/main" xmlns="" val="4172901513"/>
                  </a:ext>
                </a:extLst>
              </a:tr>
              <a:tr h="166061">
                <a:tc>
                  <a:txBody>
                    <a:bodyPr/>
                    <a:lstStyle/>
                    <a:p>
                      <a:pPr algn="l" fontAlgn="ctr"/>
                      <a:r>
                        <a:rPr lang="en-US" sz="1200" u="none" strike="noStrike">
                          <a:effectLst/>
                        </a:rPr>
                        <a:t>4.16. National Program for Cancer Control, 2016-2025</a:t>
                      </a:r>
                      <a:endParaRPr lang="en-US" sz="1200" b="0" i="0" u="none" strike="noStrike">
                        <a:solidFill>
                          <a:srgbClr val="000000"/>
                        </a:solidFill>
                        <a:effectLst/>
                        <a:latin typeface="Calibri" panose="020F0502020204030204" pitchFamily="34" charset="0"/>
                      </a:endParaRPr>
                    </a:p>
                  </a:txBody>
                  <a:tcPr marL="8381" marR="8381" marT="8381" marB="0" anchor="ctr"/>
                </a:tc>
                <a:tc>
                  <a:txBody>
                    <a:bodyPr/>
                    <a:lstStyle/>
                    <a:p>
                      <a:pPr algn="l" fontAlgn="ctr"/>
                      <a:r>
                        <a:rPr lang="en-US" sz="1200" u="none" strike="noStrike" dirty="0">
                          <a:effectLst/>
                        </a:rPr>
                        <a:t>WHO; SDC; UNFPA; </a:t>
                      </a:r>
                      <a:r>
                        <a:rPr lang="en-US" sz="1200" b="1" u="none" strike="noStrike" dirty="0">
                          <a:effectLst/>
                        </a:rPr>
                        <a:t>(3)</a:t>
                      </a:r>
                      <a:endParaRPr lang="en-US" sz="1200" b="1" i="0" u="none" strike="noStrike" dirty="0">
                        <a:solidFill>
                          <a:srgbClr val="000000"/>
                        </a:solidFill>
                        <a:effectLst/>
                        <a:latin typeface="Calibri" panose="020F0502020204030204" pitchFamily="34" charset="0"/>
                      </a:endParaRPr>
                    </a:p>
                  </a:txBody>
                  <a:tcPr marL="8381" marR="8381" marT="8381" marB="0" anchor="ctr"/>
                </a:tc>
                <a:extLst>
                  <a:ext uri="{0D108BD9-81ED-4DB2-BD59-A6C34878D82A}">
                    <a16:rowId xmlns:a16="http://schemas.microsoft.com/office/drawing/2014/main" xmlns="" val="3177814618"/>
                  </a:ext>
                </a:extLst>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609600" y="274638"/>
            <a:ext cx="10972800" cy="944562"/>
          </a:xfrm>
        </p:spPr>
        <p:txBody>
          <a:bodyPr/>
          <a:lstStyle/>
          <a:p>
            <a:r>
              <a:rPr lang="en-US" altLang="en-US" sz="4000" dirty="0" smtClean="0"/>
              <a:t>ODA implementation using national procedures</a:t>
            </a:r>
            <a:endParaRPr lang="en-US" altLang="en-US" sz="4000" dirty="0"/>
          </a:p>
        </p:txBody>
      </p:sp>
      <p:sp>
        <p:nvSpPr>
          <p:cNvPr id="2048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03AD014-29C3-4035-A2DD-B2B8B74633E1}" type="slidenum">
              <a:rPr lang="en-GB" altLang="en-US">
                <a:solidFill>
                  <a:srgbClr val="898989"/>
                </a:solidFill>
                <a:latin typeface="Calibri" panose="020F0502020204030204" pitchFamily="34" charset="0"/>
              </a:rPr>
              <a:pPr/>
              <a:t>18</a:t>
            </a:fld>
            <a:endParaRPr lang="en-GB" altLang="en-US">
              <a:solidFill>
                <a:srgbClr val="898989"/>
              </a:solidFill>
              <a:latin typeface="Calibri" panose="020F0502020204030204" pitchFamily="34" charset="0"/>
            </a:endParaRPr>
          </a:p>
        </p:txBody>
      </p:sp>
      <p:sp>
        <p:nvSpPr>
          <p:cNvPr id="20489" name="TextBox 1"/>
          <p:cNvSpPr txBox="1">
            <a:spLocks noChangeArrowheads="1"/>
          </p:cNvSpPr>
          <p:nvPr/>
        </p:nvSpPr>
        <p:spPr bwMode="auto">
          <a:xfrm>
            <a:off x="4419600" y="6261100"/>
            <a:ext cx="28956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200" b="1" dirty="0"/>
              <a:t>US$ equivalent,  2011 - </a:t>
            </a:r>
            <a:r>
              <a:rPr lang="en-US" altLang="en-US" sz="1200" b="1" dirty="0" smtClean="0"/>
              <a:t>2016 </a:t>
            </a:r>
            <a:endParaRPr lang="en-US" altLang="en-US" sz="1200" b="1" dirty="0"/>
          </a:p>
        </p:txBody>
      </p:sp>
      <p:graphicFrame>
        <p:nvGraphicFramePr>
          <p:cNvPr id="7" name="Chart 6">
            <a:extLst>
              <a:ext uri="{FF2B5EF4-FFF2-40B4-BE49-F238E27FC236}">
                <a16:creationId xmlns:a16="http://schemas.microsoft.com/office/drawing/2014/main" xmlns="" id="{00000000-0008-0000-0E00-000002000000}"/>
              </a:ext>
            </a:extLst>
          </p:cNvPr>
          <p:cNvGraphicFramePr>
            <a:graphicFrameLocks/>
          </p:cNvGraphicFramePr>
          <p:nvPr>
            <p:extLst>
              <p:ext uri="{D42A27DB-BD31-4B8C-83A1-F6EECF244321}">
                <p14:modId xmlns:p14="http://schemas.microsoft.com/office/powerpoint/2010/main" val="2939043748"/>
              </p:ext>
            </p:extLst>
          </p:nvPr>
        </p:nvGraphicFramePr>
        <p:xfrm>
          <a:off x="342900" y="1123949"/>
          <a:ext cx="11506200" cy="5137151"/>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Alignment of ODA to MTBF </a:t>
            </a:r>
            <a:r>
              <a:rPr lang="en-US" dirty="0" smtClean="0"/>
              <a:t>categories 2016</a:t>
            </a:r>
            <a:endParaRPr lang="en-US" dirty="0"/>
          </a:p>
        </p:txBody>
      </p:sp>
      <p:sp>
        <p:nvSpPr>
          <p:cNvPr id="4" name="Slide Number Placeholder 3"/>
          <p:cNvSpPr>
            <a:spLocks noGrp="1"/>
          </p:cNvSpPr>
          <p:nvPr>
            <p:ph type="sldNum" sz="quarter" idx="12"/>
          </p:nvPr>
        </p:nvSpPr>
        <p:spPr/>
        <p:txBody>
          <a:bodyPr/>
          <a:lstStyle/>
          <a:p>
            <a:fld id="{B32EB2AF-4328-4865-B7EE-0FFB7AA46E46}" type="slidenum">
              <a:rPr lang="en-GB" altLang="en-US" smtClean="0"/>
              <a:pPr/>
              <a:t>19</a:t>
            </a:fld>
            <a:endParaRPr lang="en-GB" altLang="en-US"/>
          </a:p>
        </p:txBody>
      </p:sp>
      <p:graphicFrame>
        <p:nvGraphicFramePr>
          <p:cNvPr id="5" name="Chart 4">
            <a:extLst>
              <a:ext uri="{FF2B5EF4-FFF2-40B4-BE49-F238E27FC236}">
                <a16:creationId xmlns:a16="http://schemas.microsoft.com/office/drawing/2014/main" xmlns="" id="{00000000-0008-0000-0F00-000002000000}"/>
              </a:ext>
            </a:extLst>
          </p:cNvPr>
          <p:cNvGraphicFramePr>
            <a:graphicFrameLocks/>
          </p:cNvGraphicFramePr>
          <p:nvPr>
            <p:extLst>
              <p:ext uri="{D42A27DB-BD31-4B8C-83A1-F6EECF244321}">
                <p14:modId xmlns:p14="http://schemas.microsoft.com/office/powerpoint/2010/main" val="3904297211"/>
              </p:ext>
            </p:extLst>
          </p:nvPr>
        </p:nvGraphicFramePr>
        <p:xfrm>
          <a:off x="609600" y="1143001"/>
          <a:ext cx="10972800" cy="52133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37131550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609600" y="274638"/>
            <a:ext cx="10972800" cy="1020762"/>
          </a:xfrm>
        </p:spPr>
        <p:txBody>
          <a:bodyPr/>
          <a:lstStyle/>
          <a:p>
            <a:r>
              <a:rPr lang="en-US" altLang="en-US" sz="2800" dirty="0">
                <a:solidFill>
                  <a:srgbClr val="000000"/>
                </a:solidFill>
              </a:rPr>
              <a:t>Aid Predictability</a:t>
            </a:r>
            <a:br>
              <a:rPr lang="en-US" altLang="en-US" sz="2800" dirty="0">
                <a:solidFill>
                  <a:srgbClr val="000000"/>
                </a:solidFill>
              </a:rPr>
            </a:br>
            <a:r>
              <a:rPr lang="en-US" altLang="en-US" sz="2000" dirty="0">
                <a:solidFill>
                  <a:srgbClr val="000000"/>
                </a:solidFill>
              </a:rPr>
              <a:t> Scheduled and actual ODA disbursements</a:t>
            </a:r>
            <a:endParaRPr lang="en-US" altLang="en-US" dirty="0" smtClean="0"/>
          </a:p>
        </p:txBody>
      </p:sp>
      <p:sp>
        <p:nvSpPr>
          <p:cNvPr id="23555"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D438129-F220-4F46-8196-6FE9461ED14A}" type="slidenum">
              <a:rPr lang="en-GB" altLang="en-US">
                <a:solidFill>
                  <a:srgbClr val="898989"/>
                </a:solidFill>
                <a:latin typeface="Calibri" panose="020F0502020204030204" pitchFamily="34" charset="0"/>
              </a:rPr>
              <a:pPr/>
              <a:t>20</a:t>
            </a:fld>
            <a:endParaRPr lang="en-GB" altLang="en-US" dirty="0">
              <a:solidFill>
                <a:srgbClr val="898989"/>
              </a:solidFill>
              <a:latin typeface="Calibri" panose="020F0502020204030204" pitchFamily="34" charset="0"/>
            </a:endParaRPr>
          </a:p>
        </p:txBody>
      </p:sp>
      <p:sp>
        <p:nvSpPr>
          <p:cNvPr id="23560" name="TextBox 7"/>
          <p:cNvSpPr txBox="1">
            <a:spLocks noChangeArrowheads="1"/>
          </p:cNvSpPr>
          <p:nvPr/>
        </p:nvSpPr>
        <p:spPr bwMode="auto">
          <a:xfrm>
            <a:off x="4419600" y="6048376"/>
            <a:ext cx="2895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400" b="1" dirty="0"/>
              <a:t>US$ equivalent,  2011 - </a:t>
            </a:r>
            <a:r>
              <a:rPr lang="en-US" altLang="en-US" sz="1400" b="1" dirty="0" smtClean="0"/>
              <a:t>2016</a:t>
            </a:r>
            <a:endParaRPr lang="en-US" altLang="en-US" sz="1400" b="1" dirty="0"/>
          </a:p>
        </p:txBody>
      </p:sp>
      <p:graphicFrame>
        <p:nvGraphicFramePr>
          <p:cNvPr id="7" name="Chart 6">
            <a:extLst>
              <a:ext uri="{FF2B5EF4-FFF2-40B4-BE49-F238E27FC236}">
                <a16:creationId xmlns:a16="http://schemas.microsoft.com/office/drawing/2014/main" xmlns="" id="{00000000-0008-0000-1100-000002000000}"/>
              </a:ext>
            </a:extLst>
          </p:cNvPr>
          <p:cNvGraphicFramePr>
            <a:graphicFrameLocks/>
          </p:cNvGraphicFramePr>
          <p:nvPr>
            <p:extLst>
              <p:ext uri="{D42A27DB-BD31-4B8C-83A1-F6EECF244321}">
                <p14:modId xmlns:p14="http://schemas.microsoft.com/office/powerpoint/2010/main" val="2173228466"/>
              </p:ext>
            </p:extLst>
          </p:nvPr>
        </p:nvGraphicFramePr>
        <p:xfrm>
          <a:off x="457200" y="1352550"/>
          <a:ext cx="11125200" cy="45910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3438418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sz="2800" dirty="0"/>
              <a:t>Donor coordination and complementarity </a:t>
            </a:r>
            <a:r>
              <a:rPr lang="en-US" altLang="en-US" sz="2800" dirty="0">
                <a:solidFill>
                  <a:srgbClr val="000000"/>
                </a:solidFill>
              </a:rPr>
              <a:t/>
            </a:r>
            <a:br>
              <a:rPr lang="en-US" altLang="en-US" sz="2800" dirty="0">
                <a:solidFill>
                  <a:srgbClr val="000000"/>
                </a:solidFill>
              </a:rPr>
            </a:br>
            <a:r>
              <a:rPr lang="en-US" altLang="en-US" sz="2000" dirty="0">
                <a:solidFill>
                  <a:srgbClr val="000000"/>
                </a:solidFill>
              </a:rPr>
              <a:t> Joint </a:t>
            </a:r>
            <a:r>
              <a:rPr lang="en-US" altLang="en-US" sz="2000" dirty="0" smtClean="0">
                <a:solidFill>
                  <a:srgbClr val="000000"/>
                </a:solidFill>
              </a:rPr>
              <a:t>missions</a:t>
            </a:r>
            <a:endParaRPr lang="en-US" altLang="en-US" dirty="0" smtClean="0"/>
          </a:p>
        </p:txBody>
      </p:sp>
      <p:sp>
        <p:nvSpPr>
          <p:cNvPr id="2457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77742C1-79CA-49BD-8735-0033E0318E11}" type="slidenum">
              <a:rPr lang="en-GB" altLang="en-US">
                <a:solidFill>
                  <a:srgbClr val="898989"/>
                </a:solidFill>
                <a:latin typeface="Calibri" panose="020F0502020204030204" pitchFamily="34" charset="0"/>
              </a:rPr>
              <a:pPr/>
              <a:t>21</a:t>
            </a:fld>
            <a:endParaRPr lang="en-GB" altLang="en-US" dirty="0">
              <a:solidFill>
                <a:srgbClr val="898989"/>
              </a:solidFill>
              <a:latin typeface="Calibri" panose="020F0502020204030204" pitchFamily="34" charset="0"/>
            </a:endParaRPr>
          </a:p>
        </p:txBody>
      </p:sp>
      <p:sp>
        <p:nvSpPr>
          <p:cNvPr id="24585" name="TextBox 7"/>
          <p:cNvSpPr txBox="1">
            <a:spLocks noChangeArrowheads="1"/>
          </p:cNvSpPr>
          <p:nvPr/>
        </p:nvSpPr>
        <p:spPr bwMode="auto">
          <a:xfrm>
            <a:off x="4379119" y="6048574"/>
            <a:ext cx="34337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400" b="1" dirty="0"/>
              <a:t>Number of </a:t>
            </a:r>
            <a:r>
              <a:rPr lang="en-US" altLang="en-US" sz="1400" b="1" dirty="0" smtClean="0"/>
              <a:t>missions, 2016</a:t>
            </a:r>
            <a:endParaRPr lang="en-US" altLang="en-US" sz="1400" b="1" dirty="0"/>
          </a:p>
        </p:txBody>
      </p:sp>
      <p:graphicFrame>
        <p:nvGraphicFramePr>
          <p:cNvPr id="7" name="Chart 6">
            <a:extLst>
              <a:ext uri="{FF2B5EF4-FFF2-40B4-BE49-F238E27FC236}">
                <a16:creationId xmlns:a16="http://schemas.microsoft.com/office/drawing/2014/main" xmlns="" id="{00000000-0008-0000-1300-000002000000}"/>
              </a:ext>
            </a:extLst>
          </p:cNvPr>
          <p:cNvGraphicFramePr>
            <a:graphicFrameLocks/>
          </p:cNvGraphicFramePr>
          <p:nvPr>
            <p:extLst>
              <p:ext uri="{D42A27DB-BD31-4B8C-83A1-F6EECF244321}">
                <p14:modId xmlns:p14="http://schemas.microsoft.com/office/powerpoint/2010/main" val="2178117556"/>
              </p:ext>
            </p:extLst>
          </p:nvPr>
        </p:nvGraphicFramePr>
        <p:xfrm>
          <a:off x="609600" y="1295400"/>
          <a:ext cx="10972800" cy="4648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7289903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Donor coordination and complementarity </a:t>
            </a:r>
            <a:r>
              <a:rPr lang="en-US" altLang="en-US" dirty="0">
                <a:solidFill>
                  <a:srgbClr val="000000"/>
                </a:solidFill>
              </a:rPr>
              <a:t/>
            </a:r>
            <a:br>
              <a:rPr lang="en-US" altLang="en-US" dirty="0">
                <a:solidFill>
                  <a:srgbClr val="000000"/>
                </a:solidFill>
              </a:rPr>
            </a:br>
            <a:r>
              <a:rPr lang="en-US" altLang="en-US" sz="3600" dirty="0">
                <a:solidFill>
                  <a:srgbClr val="000000"/>
                </a:solidFill>
              </a:rPr>
              <a:t> </a:t>
            </a:r>
            <a:r>
              <a:rPr lang="en-US" altLang="en-US" sz="3600" dirty="0" smtClean="0">
                <a:solidFill>
                  <a:srgbClr val="000000"/>
                </a:solidFill>
              </a:rPr>
              <a:t>Analytical works</a:t>
            </a:r>
            <a:endParaRPr lang="en-US" dirty="0"/>
          </a:p>
        </p:txBody>
      </p:sp>
      <p:sp>
        <p:nvSpPr>
          <p:cNvPr id="4" name="Slide Number Placeholder 3"/>
          <p:cNvSpPr>
            <a:spLocks noGrp="1"/>
          </p:cNvSpPr>
          <p:nvPr>
            <p:ph type="sldNum" sz="quarter" idx="12"/>
          </p:nvPr>
        </p:nvSpPr>
        <p:spPr/>
        <p:txBody>
          <a:bodyPr/>
          <a:lstStyle/>
          <a:p>
            <a:fld id="{B32EB2AF-4328-4865-B7EE-0FFB7AA46E46}" type="slidenum">
              <a:rPr lang="en-GB" altLang="en-US" smtClean="0"/>
              <a:pPr/>
              <a:t>22</a:t>
            </a:fld>
            <a:endParaRPr lang="en-GB" altLang="en-US"/>
          </a:p>
        </p:txBody>
      </p:sp>
      <p:graphicFrame>
        <p:nvGraphicFramePr>
          <p:cNvPr id="5" name="Chart 4">
            <a:extLst>
              <a:ext uri="{FF2B5EF4-FFF2-40B4-BE49-F238E27FC236}">
                <a16:creationId xmlns:a16="http://schemas.microsoft.com/office/drawing/2014/main" xmlns="" id="{00000000-0008-0000-1400-000003000000}"/>
              </a:ext>
            </a:extLst>
          </p:cNvPr>
          <p:cNvGraphicFramePr>
            <a:graphicFrameLocks/>
          </p:cNvGraphicFramePr>
          <p:nvPr>
            <p:extLst>
              <p:ext uri="{D42A27DB-BD31-4B8C-83A1-F6EECF244321}">
                <p14:modId xmlns:p14="http://schemas.microsoft.com/office/powerpoint/2010/main" val="2870434127"/>
              </p:ext>
            </p:extLst>
          </p:nvPr>
        </p:nvGraphicFramePr>
        <p:xfrm>
          <a:off x="685800" y="1600200"/>
          <a:ext cx="10820400" cy="46481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036230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Number of projects and closing year</a:t>
            </a:r>
            <a:endParaRPr lang="en-US" dirty="0"/>
          </a:p>
        </p:txBody>
      </p:sp>
      <p:sp>
        <p:nvSpPr>
          <p:cNvPr id="4" name="Slide Number Placeholder 3"/>
          <p:cNvSpPr>
            <a:spLocks noGrp="1"/>
          </p:cNvSpPr>
          <p:nvPr>
            <p:ph type="sldNum" sz="quarter" idx="12"/>
          </p:nvPr>
        </p:nvSpPr>
        <p:spPr/>
        <p:txBody>
          <a:bodyPr/>
          <a:lstStyle/>
          <a:p>
            <a:fld id="{B32EB2AF-4328-4865-B7EE-0FFB7AA46E46}" type="slidenum">
              <a:rPr lang="en-GB" altLang="en-US" smtClean="0"/>
              <a:pPr/>
              <a:t>23</a:t>
            </a:fld>
            <a:endParaRPr lang="en-GB" altLang="en-US"/>
          </a:p>
        </p:txBody>
      </p:sp>
      <p:graphicFrame>
        <p:nvGraphicFramePr>
          <p:cNvPr id="5" name="Chart 4"/>
          <p:cNvGraphicFramePr>
            <a:graphicFrameLocks/>
          </p:cNvGraphicFramePr>
          <p:nvPr>
            <p:extLst>
              <p:ext uri="{D42A27DB-BD31-4B8C-83A1-F6EECF244321}">
                <p14:modId xmlns:p14="http://schemas.microsoft.com/office/powerpoint/2010/main" val="121831457"/>
              </p:ext>
            </p:extLst>
          </p:nvPr>
        </p:nvGraphicFramePr>
        <p:xfrm>
          <a:off x="457200" y="1295400"/>
          <a:ext cx="10972800" cy="4876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479247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Number of </a:t>
            </a:r>
            <a:r>
              <a:rPr lang="en-US" dirty="0" smtClean="0"/>
              <a:t>development partners and plans for continuation</a:t>
            </a:r>
            <a:endParaRPr lang="en-US" dirty="0"/>
          </a:p>
        </p:txBody>
      </p:sp>
      <p:sp>
        <p:nvSpPr>
          <p:cNvPr id="4" name="Slide Number Placeholder 3"/>
          <p:cNvSpPr>
            <a:spLocks noGrp="1"/>
          </p:cNvSpPr>
          <p:nvPr>
            <p:ph type="sldNum" sz="quarter" idx="12"/>
          </p:nvPr>
        </p:nvSpPr>
        <p:spPr/>
        <p:txBody>
          <a:bodyPr/>
          <a:lstStyle/>
          <a:p>
            <a:fld id="{B32EB2AF-4328-4865-B7EE-0FFB7AA46E46}" type="slidenum">
              <a:rPr lang="en-GB" altLang="en-US" smtClean="0"/>
              <a:pPr/>
              <a:t>24</a:t>
            </a:fld>
            <a:endParaRPr lang="en-GB" altLang="en-US"/>
          </a:p>
        </p:txBody>
      </p:sp>
      <p:graphicFrame>
        <p:nvGraphicFramePr>
          <p:cNvPr id="5" name="Chart 4">
            <a:extLst>
              <a:ext uri="{FF2B5EF4-FFF2-40B4-BE49-F238E27FC236}">
                <a16:creationId xmlns:a16="http://schemas.microsoft.com/office/drawing/2014/main" xmlns="" id="{00000000-0008-0000-1200-000003000000}"/>
              </a:ext>
            </a:extLst>
          </p:cNvPr>
          <p:cNvGraphicFramePr>
            <a:graphicFrameLocks/>
          </p:cNvGraphicFramePr>
          <p:nvPr>
            <p:extLst>
              <p:ext uri="{D42A27DB-BD31-4B8C-83A1-F6EECF244321}">
                <p14:modId xmlns:p14="http://schemas.microsoft.com/office/powerpoint/2010/main" val="2581332982"/>
              </p:ext>
            </p:extLst>
          </p:nvPr>
        </p:nvGraphicFramePr>
        <p:xfrm>
          <a:off x="609600" y="1600200"/>
          <a:ext cx="10972800" cy="43434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640191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563562"/>
          </a:xfrm>
        </p:spPr>
        <p:txBody>
          <a:bodyPr/>
          <a:lstStyle/>
          <a:p>
            <a:r>
              <a:rPr lang="en-US" dirty="0"/>
              <a:t>Findings</a:t>
            </a:r>
          </a:p>
        </p:txBody>
      </p:sp>
      <p:sp>
        <p:nvSpPr>
          <p:cNvPr id="3" name="Content Placeholder 2"/>
          <p:cNvSpPr>
            <a:spLocks noGrp="1"/>
          </p:cNvSpPr>
          <p:nvPr>
            <p:ph idx="1"/>
          </p:nvPr>
        </p:nvSpPr>
        <p:spPr>
          <a:xfrm>
            <a:off x="609600" y="990600"/>
            <a:ext cx="10972800" cy="5562599"/>
          </a:xfrm>
        </p:spPr>
        <p:txBody>
          <a:bodyPr>
            <a:normAutofit lnSpcReduction="10000"/>
          </a:bodyPr>
          <a:lstStyle/>
          <a:p>
            <a:r>
              <a:rPr lang="en-US" sz="2400" dirty="0" smtClean="0"/>
              <a:t>In 2016 </a:t>
            </a:r>
            <a:r>
              <a:rPr lang="en-US" sz="2400" dirty="0"/>
              <a:t>donors have disbursed an equivalent of US$ </a:t>
            </a:r>
            <a:r>
              <a:rPr lang="en-US" sz="2400" dirty="0" smtClean="0"/>
              <a:t>30.6 million, which is a 8.6% </a:t>
            </a:r>
            <a:r>
              <a:rPr lang="en-US" sz="2400" dirty="0"/>
              <a:t>adding to the overall public health </a:t>
            </a:r>
            <a:r>
              <a:rPr lang="en-US" sz="2400" dirty="0" smtClean="0"/>
              <a:t>expenditure, </a:t>
            </a:r>
            <a:r>
              <a:rPr lang="en-US" sz="2400" dirty="0"/>
              <a:t>estimated at US$ </a:t>
            </a:r>
            <a:r>
              <a:rPr lang="ro-RO" sz="2400" dirty="0" smtClean="0"/>
              <a:t>3</a:t>
            </a:r>
            <a:r>
              <a:rPr lang="en-US" sz="2400" dirty="0" smtClean="0"/>
              <a:t>27.4 </a:t>
            </a:r>
            <a:r>
              <a:rPr lang="en-US" sz="2400" dirty="0"/>
              <a:t>million. If compared to the </a:t>
            </a:r>
            <a:r>
              <a:rPr lang="en-US" sz="2400" dirty="0" smtClean="0"/>
              <a:t>2015 </a:t>
            </a:r>
            <a:r>
              <a:rPr lang="en-US" sz="2400" dirty="0"/>
              <a:t>assessment, the ODA contribution to the total health sector public </a:t>
            </a:r>
            <a:r>
              <a:rPr lang="en-US" sz="2400" dirty="0" smtClean="0"/>
              <a:t>expenditure was higher by about 2% in 2016 (6.7% ODA to the US$ 338.7 million public spent in 2015) </a:t>
            </a:r>
          </a:p>
          <a:p>
            <a:r>
              <a:rPr lang="en-US" sz="2400" dirty="0" smtClean="0"/>
              <a:t>The share of ODA in form of soft loans </a:t>
            </a:r>
            <a:r>
              <a:rPr lang="en-US" sz="2400" dirty="0"/>
              <a:t>has </a:t>
            </a:r>
            <a:r>
              <a:rPr lang="en-US" sz="2400" dirty="0" smtClean="0"/>
              <a:t>considerably increased and almost reached the level of 2013 year</a:t>
            </a:r>
            <a:r>
              <a:rPr lang="en-US" sz="2400" dirty="0"/>
              <a:t>, - </a:t>
            </a:r>
            <a:r>
              <a:rPr lang="en-US" sz="2400" dirty="0" smtClean="0"/>
              <a:t>29% </a:t>
            </a:r>
            <a:r>
              <a:rPr lang="en-US" sz="2400" dirty="0"/>
              <a:t>of the total </a:t>
            </a:r>
            <a:r>
              <a:rPr lang="en-US" sz="2400" dirty="0" smtClean="0"/>
              <a:t>funds in 2016 (11% in 2015; 50% in 2014; 33</a:t>
            </a:r>
            <a:r>
              <a:rPr lang="en-US" sz="2400" dirty="0"/>
              <a:t>% </a:t>
            </a:r>
            <a:r>
              <a:rPr lang="en-US" sz="2400" dirty="0" smtClean="0"/>
              <a:t>in 2013; 38% </a:t>
            </a:r>
            <a:r>
              <a:rPr lang="en-US" sz="2400" dirty="0"/>
              <a:t>in 2012, </a:t>
            </a:r>
            <a:r>
              <a:rPr lang="en-US" sz="2400" dirty="0" smtClean="0"/>
              <a:t>and only 11</a:t>
            </a:r>
            <a:r>
              <a:rPr lang="en-US" sz="2400" dirty="0"/>
              <a:t>% in 2011). </a:t>
            </a:r>
            <a:endParaRPr lang="en-US" sz="2400" dirty="0" smtClean="0"/>
          </a:p>
          <a:p>
            <a:r>
              <a:rPr lang="en-US" sz="2400" dirty="0" smtClean="0"/>
              <a:t>The </a:t>
            </a:r>
            <a:r>
              <a:rPr lang="en-US" sz="2400" i="1" u="sng" dirty="0" smtClean="0"/>
              <a:t>technical assistance </a:t>
            </a:r>
            <a:r>
              <a:rPr lang="en-US" sz="2400" dirty="0" smtClean="0"/>
              <a:t>decreased by 5.4% in 2016, and represents 36.4%, compared to 41.8% in 2015</a:t>
            </a:r>
          </a:p>
          <a:p>
            <a:r>
              <a:rPr lang="en-US" sz="2400" i="1" u="sng" dirty="0" smtClean="0"/>
              <a:t>Investment </a:t>
            </a:r>
            <a:r>
              <a:rPr lang="ro-RO" sz="2400" dirty="0" smtClean="0"/>
              <a:t>component </a:t>
            </a:r>
            <a:r>
              <a:rPr lang="en-US" sz="2400" dirty="0" smtClean="0"/>
              <a:t>increased to 58.2% in 2016, after the dramatic fall to </a:t>
            </a:r>
            <a:r>
              <a:rPr lang="en-US" sz="2400" dirty="0" err="1" smtClean="0"/>
              <a:t>to</a:t>
            </a:r>
            <a:r>
              <a:rPr lang="en-US" sz="2400" dirty="0" smtClean="0"/>
              <a:t> 50.1% in 2015</a:t>
            </a:r>
          </a:p>
          <a:p>
            <a:r>
              <a:rPr lang="en-US" sz="2400" dirty="0" smtClean="0"/>
              <a:t>Of </a:t>
            </a:r>
            <a:r>
              <a:rPr lang="en-US" sz="2400" dirty="0"/>
              <a:t>note </a:t>
            </a:r>
            <a:r>
              <a:rPr lang="en-US" sz="2400" dirty="0" smtClean="0"/>
              <a:t>is </a:t>
            </a:r>
            <a:r>
              <a:rPr lang="en-US" sz="2400" dirty="0"/>
              <a:t>the fact that </a:t>
            </a:r>
            <a:r>
              <a:rPr lang="en-US" sz="2400" i="1" u="sng" dirty="0"/>
              <a:t>administrative costs </a:t>
            </a:r>
            <a:r>
              <a:rPr lang="en-US" sz="2400" dirty="0"/>
              <a:t> </a:t>
            </a:r>
            <a:r>
              <a:rPr lang="en-US" sz="2400" dirty="0" smtClean="0"/>
              <a:t>decreased after a stable trend of 8% in 2014 and 2015 and reached the levels of 2012 (5.1%) and 2013 (4.6%) and represent 5.4% in 2016</a:t>
            </a:r>
            <a:endParaRPr lang="en-US" sz="2400" dirty="0"/>
          </a:p>
        </p:txBody>
      </p:sp>
      <p:sp>
        <p:nvSpPr>
          <p:cNvPr id="4" name="Slide Number Placeholder 3"/>
          <p:cNvSpPr>
            <a:spLocks noGrp="1"/>
          </p:cNvSpPr>
          <p:nvPr>
            <p:ph type="sldNum" sz="quarter" idx="12"/>
          </p:nvPr>
        </p:nvSpPr>
        <p:spPr/>
        <p:txBody>
          <a:bodyPr/>
          <a:lstStyle/>
          <a:p>
            <a:fld id="{B32EB2AF-4328-4865-B7EE-0FFB7AA46E46}" type="slidenum">
              <a:rPr lang="en-GB" altLang="en-US" smtClean="0"/>
              <a:pPr/>
              <a:t>25</a:t>
            </a:fld>
            <a:endParaRPr lang="en-GB" altLang="en-US" dirty="0"/>
          </a:p>
        </p:txBody>
      </p:sp>
    </p:spTree>
    <p:extLst>
      <p:ext uri="{BB962C8B-B14F-4D97-AF65-F5344CB8AC3E}">
        <p14:creationId xmlns:p14="http://schemas.microsoft.com/office/powerpoint/2010/main" val="248080494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Findings</a:t>
            </a:r>
          </a:p>
        </p:txBody>
      </p:sp>
      <p:sp>
        <p:nvSpPr>
          <p:cNvPr id="3" name="Content Placeholder 2"/>
          <p:cNvSpPr>
            <a:spLocks noGrp="1"/>
          </p:cNvSpPr>
          <p:nvPr>
            <p:ph idx="1"/>
          </p:nvPr>
        </p:nvSpPr>
        <p:spPr>
          <a:xfrm>
            <a:off x="609600" y="1219200"/>
            <a:ext cx="10972800" cy="5502276"/>
          </a:xfrm>
        </p:spPr>
        <p:txBody>
          <a:bodyPr>
            <a:normAutofit lnSpcReduction="10000"/>
          </a:bodyPr>
          <a:lstStyle/>
          <a:p>
            <a:pPr>
              <a:spcBef>
                <a:spcPts val="600"/>
              </a:spcBef>
              <a:spcAft>
                <a:spcPts val="600"/>
              </a:spcAft>
            </a:pPr>
            <a:r>
              <a:rPr lang="en-US" sz="2200" dirty="0"/>
              <a:t>Due to the </a:t>
            </a:r>
            <a:r>
              <a:rPr lang="en-US" sz="2200" dirty="0" smtClean="0"/>
              <a:t>fall of investments </a:t>
            </a:r>
            <a:r>
              <a:rPr lang="en-US" sz="2200" dirty="0"/>
              <a:t>in the hospital sector </a:t>
            </a:r>
            <a:r>
              <a:rPr lang="en-US" sz="2200" dirty="0" smtClean="0"/>
              <a:t>it is </a:t>
            </a:r>
            <a:r>
              <a:rPr lang="en-US" sz="2200" dirty="0"/>
              <a:t>observed the switch between the </a:t>
            </a:r>
            <a:r>
              <a:rPr lang="en-US" sz="2200" i="1" u="sng" dirty="0"/>
              <a:t>resource generation </a:t>
            </a:r>
            <a:r>
              <a:rPr lang="en-US" sz="2200" dirty="0" smtClean="0"/>
              <a:t>(increase by 30%) </a:t>
            </a:r>
            <a:r>
              <a:rPr lang="en-US" sz="2200" dirty="0"/>
              <a:t>and </a:t>
            </a:r>
            <a:r>
              <a:rPr lang="en-US" sz="2200" i="1" u="sng" dirty="0"/>
              <a:t>health service delivery </a:t>
            </a:r>
            <a:r>
              <a:rPr lang="en-US" sz="2200" dirty="0" smtClean="0"/>
              <a:t>(decrease </a:t>
            </a:r>
            <a:r>
              <a:rPr lang="en-US" sz="2200" dirty="0"/>
              <a:t>by </a:t>
            </a:r>
            <a:r>
              <a:rPr lang="en-US" sz="2200" dirty="0" smtClean="0"/>
              <a:t>24.5%) </a:t>
            </a:r>
            <a:r>
              <a:rPr lang="en-US" sz="2200" dirty="0"/>
              <a:t>categories, </a:t>
            </a:r>
            <a:r>
              <a:rPr lang="en-US" sz="2200" dirty="0" smtClean="0"/>
              <a:t>th</a:t>
            </a:r>
            <a:r>
              <a:rPr lang="ro-RO" sz="2200" dirty="0" smtClean="0"/>
              <a:t>us both categories</a:t>
            </a:r>
            <a:r>
              <a:rPr lang="en-US" sz="2200" dirty="0" smtClean="0"/>
              <a:t> </a:t>
            </a:r>
            <a:r>
              <a:rPr lang="en-US" sz="2200" dirty="0"/>
              <a:t>continued to account for the larger share of the donor assistance scrutinized until </a:t>
            </a:r>
            <a:r>
              <a:rPr lang="en-US" sz="2200" dirty="0" smtClean="0"/>
              <a:t>now, thus in real terms </a:t>
            </a:r>
            <a:r>
              <a:rPr lang="en-US" sz="2200" i="1" u="sng" dirty="0"/>
              <a:t>health service delivery </a:t>
            </a:r>
            <a:r>
              <a:rPr lang="en-US" sz="2200" dirty="0" smtClean="0"/>
              <a:t>category increased 2 times in real terms.</a:t>
            </a:r>
            <a:endParaRPr lang="en-US" sz="2200" dirty="0"/>
          </a:p>
          <a:p>
            <a:pPr>
              <a:spcBef>
                <a:spcPts val="600"/>
              </a:spcBef>
              <a:spcAft>
                <a:spcPts val="600"/>
              </a:spcAft>
            </a:pPr>
            <a:r>
              <a:rPr lang="en-US" sz="2200" dirty="0"/>
              <a:t>Of note is that </a:t>
            </a:r>
            <a:r>
              <a:rPr lang="en-US" sz="2200" i="1" u="sng" dirty="0"/>
              <a:t>Leadership&amp;Governance </a:t>
            </a:r>
            <a:r>
              <a:rPr lang="en-US" sz="2200" dirty="0"/>
              <a:t>category </a:t>
            </a:r>
            <a:r>
              <a:rPr lang="en-US" sz="2200" dirty="0" smtClean="0"/>
              <a:t>decreased by 5% in 2016 (7.6%) compared to 2015 level, thus in real term the decrease is 18%.</a:t>
            </a:r>
          </a:p>
          <a:p>
            <a:pPr>
              <a:spcBef>
                <a:spcPts val="600"/>
              </a:spcBef>
              <a:spcAft>
                <a:spcPts val="600"/>
              </a:spcAft>
            </a:pPr>
            <a:r>
              <a:rPr lang="en-US" sz="2200" dirty="0"/>
              <a:t>ODA to </a:t>
            </a:r>
            <a:r>
              <a:rPr lang="en-US" sz="2200" i="1" u="sng" dirty="0"/>
              <a:t>hospital sector </a:t>
            </a:r>
            <a:r>
              <a:rPr lang="en-US" sz="2200" dirty="0"/>
              <a:t>as a share of total expenditure </a:t>
            </a:r>
            <a:r>
              <a:rPr lang="en-US" sz="2200" dirty="0" smtClean="0"/>
              <a:t>doubled in 2016 compared to the fall to 32.6% in 2015. </a:t>
            </a:r>
            <a:endParaRPr lang="en-US" sz="2200" dirty="0"/>
          </a:p>
          <a:p>
            <a:pPr>
              <a:spcBef>
                <a:spcPts val="600"/>
              </a:spcBef>
              <a:spcAft>
                <a:spcPts val="600"/>
              </a:spcAft>
            </a:pPr>
            <a:r>
              <a:rPr lang="en-US" sz="2200" dirty="0" smtClean="0"/>
              <a:t>The</a:t>
            </a:r>
            <a:r>
              <a:rPr lang="en-US" sz="2200" i="1" u="sng" dirty="0" smtClean="0"/>
              <a:t> primary </a:t>
            </a:r>
            <a:r>
              <a:rPr lang="en-US" sz="2200" i="1" u="sng" dirty="0"/>
              <a:t>health care</a:t>
            </a:r>
            <a:r>
              <a:rPr lang="en-US" sz="2200" dirty="0"/>
              <a:t> </a:t>
            </a:r>
            <a:r>
              <a:rPr lang="en-US" sz="2200" dirty="0" smtClean="0"/>
              <a:t>in 2016 decreased by 7% compared to 2015 (40.8%) thus in real terms the financing decreased by 26%.</a:t>
            </a:r>
          </a:p>
          <a:p>
            <a:pPr>
              <a:spcBef>
                <a:spcPts val="600"/>
              </a:spcBef>
              <a:spcAft>
                <a:spcPts val="600"/>
              </a:spcAft>
            </a:pPr>
            <a:r>
              <a:rPr lang="en-US" sz="2200" dirty="0" smtClean="0"/>
              <a:t>The almost 4 times decrease in the financing for </a:t>
            </a:r>
            <a:r>
              <a:rPr lang="en-US" sz="2200" i="1" u="sng" dirty="0" smtClean="0"/>
              <a:t>public health care </a:t>
            </a:r>
            <a:r>
              <a:rPr lang="en-US" sz="2200" dirty="0" smtClean="0"/>
              <a:t>actually represents the same decrease in real terms.</a:t>
            </a:r>
          </a:p>
          <a:p>
            <a:pPr>
              <a:spcBef>
                <a:spcPts val="600"/>
              </a:spcBef>
              <a:spcAft>
                <a:spcPts val="600"/>
              </a:spcAft>
            </a:pPr>
            <a:r>
              <a:rPr lang="en-US" sz="2200" dirty="0" smtClean="0"/>
              <a:t>The </a:t>
            </a:r>
            <a:r>
              <a:rPr lang="en-US" sz="2200" dirty="0"/>
              <a:t>disbursements to </a:t>
            </a:r>
            <a:r>
              <a:rPr lang="en-US" sz="2200" i="1" u="sng" dirty="0"/>
              <a:t>e</a:t>
            </a:r>
            <a:r>
              <a:rPr lang="en-US" sz="2200" i="1" u="sng" dirty="0" smtClean="0"/>
              <a:t>mergency </a:t>
            </a:r>
            <a:r>
              <a:rPr lang="en-US" sz="2200" i="1" u="sng" dirty="0"/>
              <a:t>care </a:t>
            </a:r>
            <a:r>
              <a:rPr lang="en-US" sz="2200" dirty="0" smtClean="0"/>
              <a:t>dropped down by 7 times in 2016 </a:t>
            </a:r>
            <a:r>
              <a:rPr lang="en-US" sz="2200" dirty="0"/>
              <a:t>compared to </a:t>
            </a:r>
            <a:r>
              <a:rPr lang="en-US" sz="2200" dirty="0" smtClean="0"/>
              <a:t>2015 </a:t>
            </a:r>
            <a:r>
              <a:rPr lang="en-US" sz="2200" dirty="0"/>
              <a:t>and </a:t>
            </a:r>
            <a:r>
              <a:rPr lang="en-US" sz="2200" dirty="0" smtClean="0"/>
              <a:t>decreased 9 times in real terms.</a:t>
            </a:r>
            <a:endParaRPr lang="en-US" sz="2200" dirty="0"/>
          </a:p>
        </p:txBody>
      </p:sp>
      <p:sp>
        <p:nvSpPr>
          <p:cNvPr id="4" name="Slide Number Placeholder 3"/>
          <p:cNvSpPr>
            <a:spLocks noGrp="1"/>
          </p:cNvSpPr>
          <p:nvPr>
            <p:ph type="sldNum" sz="quarter" idx="12"/>
          </p:nvPr>
        </p:nvSpPr>
        <p:spPr/>
        <p:txBody>
          <a:bodyPr/>
          <a:lstStyle/>
          <a:p>
            <a:fld id="{B32EB2AF-4328-4865-B7EE-0FFB7AA46E46}" type="slidenum">
              <a:rPr lang="en-GB" altLang="en-US" smtClean="0"/>
              <a:pPr/>
              <a:t>26</a:t>
            </a:fld>
            <a:endParaRPr lang="en-GB" altLang="en-US" dirty="0"/>
          </a:p>
        </p:txBody>
      </p:sp>
    </p:spTree>
    <p:extLst>
      <p:ext uri="{BB962C8B-B14F-4D97-AF65-F5344CB8AC3E}">
        <p14:creationId xmlns:p14="http://schemas.microsoft.com/office/powerpoint/2010/main" val="411511933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GB" dirty="0" smtClean="0"/>
              <a:t>Findings</a:t>
            </a:r>
            <a:endParaRPr lang="en-GB" dirty="0"/>
          </a:p>
        </p:txBody>
      </p:sp>
      <p:sp>
        <p:nvSpPr>
          <p:cNvPr id="3" name="Объект 2"/>
          <p:cNvSpPr>
            <a:spLocks noGrp="1"/>
          </p:cNvSpPr>
          <p:nvPr>
            <p:ph idx="1"/>
          </p:nvPr>
        </p:nvSpPr>
        <p:spPr>
          <a:xfrm>
            <a:off x="609600" y="1295401"/>
            <a:ext cx="10972800" cy="5029200"/>
          </a:xfrm>
        </p:spPr>
        <p:txBody>
          <a:bodyPr>
            <a:normAutofit fontScale="92500"/>
          </a:bodyPr>
          <a:lstStyle/>
          <a:p>
            <a:pPr lvl="0"/>
            <a:r>
              <a:rPr lang="en-GB" sz="2800" i="1" u="sng" dirty="0"/>
              <a:t>Non-Communicable diseases </a:t>
            </a:r>
            <a:r>
              <a:rPr lang="en-GB" sz="2800" dirty="0" smtClean="0"/>
              <a:t> account the largest share in 2016 being at the level of 66% from the total. </a:t>
            </a:r>
            <a:endParaRPr lang="fr-FR" sz="2800" dirty="0"/>
          </a:p>
          <a:p>
            <a:pPr lvl="0"/>
            <a:r>
              <a:rPr lang="en-GB" sz="2800" i="1" u="sng" dirty="0"/>
              <a:t>Communicable diseases </a:t>
            </a:r>
            <a:r>
              <a:rPr lang="en-GB" sz="2800" dirty="0"/>
              <a:t>share </a:t>
            </a:r>
            <a:r>
              <a:rPr lang="en-GB" sz="2800" dirty="0" smtClean="0"/>
              <a:t>accounts for the 2</a:t>
            </a:r>
            <a:r>
              <a:rPr lang="en-GB" sz="2800" baseline="30000" dirty="0" smtClean="0"/>
              <a:t>nd</a:t>
            </a:r>
            <a:r>
              <a:rPr lang="en-GB" sz="2800" dirty="0" smtClean="0"/>
              <a:t> share being  (22.2%), a drop in disbursements by 4 times less in real terms </a:t>
            </a:r>
            <a:r>
              <a:rPr lang="en-US" sz="2800" dirty="0" smtClean="0"/>
              <a:t>compared to the level of 2015.</a:t>
            </a:r>
            <a:endParaRPr lang="fr-FR" sz="2800" dirty="0"/>
          </a:p>
          <a:p>
            <a:pPr lvl="0"/>
            <a:r>
              <a:rPr lang="en-GB" sz="2800" i="1" u="sng" dirty="0"/>
              <a:t>MCH &amp; Reproductive health</a:t>
            </a:r>
            <a:r>
              <a:rPr lang="en-GB" sz="2800" dirty="0"/>
              <a:t> </a:t>
            </a:r>
            <a:r>
              <a:rPr lang="en-GB" sz="2800" dirty="0" smtClean="0"/>
              <a:t>decreased 2 times in comparison with the level of 16,1% in 2015 being 8.2 % in 2016, thus in real terms decreased 3 times.</a:t>
            </a:r>
          </a:p>
          <a:p>
            <a:pPr lvl="0"/>
            <a:r>
              <a:rPr lang="en-GB" sz="2800" i="1" u="sng" dirty="0" smtClean="0"/>
              <a:t>Injuries </a:t>
            </a:r>
            <a:r>
              <a:rPr lang="en-GB" sz="2800" i="1" u="sng" dirty="0"/>
              <a:t>and Violence </a:t>
            </a:r>
            <a:r>
              <a:rPr lang="en-GB" sz="2800" dirty="0"/>
              <a:t> </a:t>
            </a:r>
            <a:r>
              <a:rPr lang="en-GB" sz="2800" dirty="0" smtClean="0"/>
              <a:t>have the lower attention from the development partners and account only 0.1% of total share. </a:t>
            </a:r>
            <a:endParaRPr lang="fr-FR" sz="2800" dirty="0"/>
          </a:p>
          <a:p>
            <a:pPr lvl="0"/>
            <a:r>
              <a:rPr lang="en-GB" sz="2800" i="1" u="sng" dirty="0"/>
              <a:t>Adolescent health</a:t>
            </a:r>
            <a:r>
              <a:rPr lang="en-GB" sz="2800" dirty="0"/>
              <a:t> category </a:t>
            </a:r>
            <a:r>
              <a:rPr lang="en-GB" sz="2800" dirty="0" smtClean="0"/>
              <a:t>decreased to 0.3% in 2016 compared to 6.2% in 2015</a:t>
            </a:r>
            <a:endParaRPr lang="fr-FR" sz="2800" dirty="0"/>
          </a:p>
        </p:txBody>
      </p:sp>
      <p:sp>
        <p:nvSpPr>
          <p:cNvPr id="4" name="Номер слайда 3"/>
          <p:cNvSpPr>
            <a:spLocks noGrp="1"/>
          </p:cNvSpPr>
          <p:nvPr>
            <p:ph type="sldNum" sz="quarter" idx="12"/>
          </p:nvPr>
        </p:nvSpPr>
        <p:spPr/>
        <p:txBody>
          <a:bodyPr/>
          <a:lstStyle/>
          <a:p>
            <a:fld id="{B32EB2AF-4328-4865-B7EE-0FFB7AA46E46}" type="slidenum">
              <a:rPr lang="en-GB" altLang="en-US" smtClean="0"/>
              <a:pPr/>
              <a:t>27</a:t>
            </a:fld>
            <a:endParaRPr lang="en-GB" altLang="en-US"/>
          </a:p>
        </p:txBody>
      </p:sp>
    </p:spTree>
    <p:extLst>
      <p:ext uri="{BB962C8B-B14F-4D97-AF65-F5344CB8AC3E}">
        <p14:creationId xmlns:p14="http://schemas.microsoft.com/office/powerpoint/2010/main" val="79199179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Findings</a:t>
            </a:r>
          </a:p>
        </p:txBody>
      </p:sp>
      <p:sp>
        <p:nvSpPr>
          <p:cNvPr id="3" name="Content Placeholder 2"/>
          <p:cNvSpPr>
            <a:spLocks noGrp="1"/>
          </p:cNvSpPr>
          <p:nvPr>
            <p:ph idx="1"/>
          </p:nvPr>
        </p:nvSpPr>
        <p:spPr>
          <a:xfrm>
            <a:off x="609600" y="1219201"/>
            <a:ext cx="10972800" cy="5257800"/>
          </a:xfrm>
        </p:spPr>
        <p:txBody>
          <a:bodyPr/>
          <a:lstStyle/>
          <a:p>
            <a:r>
              <a:rPr lang="en-US" sz="2400" dirty="0"/>
              <a:t>In terms of Geographical Coverage, the distribution </a:t>
            </a:r>
            <a:r>
              <a:rPr lang="en-US" sz="2400" dirty="0" smtClean="0"/>
              <a:t>in this edition is more uniform and there is no regions not covered by ODA assistance</a:t>
            </a:r>
          </a:p>
          <a:p>
            <a:r>
              <a:rPr lang="en-US" sz="2400" dirty="0" smtClean="0"/>
              <a:t>In </a:t>
            </a:r>
            <a:r>
              <a:rPr lang="en-US" sz="2400" dirty="0"/>
              <a:t>health sector, donors aligned well to support priorities in national health policies and national programs, however some national strategies and </a:t>
            </a:r>
            <a:r>
              <a:rPr lang="en-US" sz="2400" dirty="0" err="1"/>
              <a:t>programmes</a:t>
            </a:r>
            <a:r>
              <a:rPr lang="en-US" sz="2400" dirty="0"/>
              <a:t> receive less </a:t>
            </a:r>
            <a:r>
              <a:rPr lang="en-US" sz="2400" dirty="0" smtClean="0"/>
              <a:t>attention as the last years, </a:t>
            </a:r>
            <a:r>
              <a:rPr lang="en-US" sz="2400" dirty="0"/>
              <a:t>such as the areas related to Pharmaceuticals, Hepatitis, </a:t>
            </a:r>
            <a:r>
              <a:rPr lang="en-US" sz="2400" dirty="0" smtClean="0"/>
              <a:t>Diabetes and Cardiovascular diseases </a:t>
            </a:r>
            <a:r>
              <a:rPr lang="en-US" sz="2400" dirty="0"/>
              <a:t>and National Blood Transfusion Safety Program</a:t>
            </a:r>
            <a:endParaRPr lang="en-US" sz="2400" dirty="0" smtClean="0"/>
          </a:p>
          <a:p>
            <a:r>
              <a:rPr lang="en-US" sz="2400" dirty="0" smtClean="0"/>
              <a:t>The </a:t>
            </a:r>
            <a:r>
              <a:rPr lang="en-US" sz="2400" dirty="0"/>
              <a:t>resource distribution </a:t>
            </a:r>
            <a:r>
              <a:rPr lang="en-US" sz="2400" dirty="0" smtClean="0"/>
              <a:t>by MTBF categories picture top two categories: </a:t>
            </a:r>
            <a:r>
              <a:rPr lang="en-US" sz="2400" i="1" u="sng" dirty="0" smtClean="0"/>
              <a:t>hospital and PHC</a:t>
            </a:r>
            <a:r>
              <a:rPr lang="en-US" sz="2400" dirty="0" smtClean="0"/>
              <a:t> for the public support during the last 3 years; followed by O</a:t>
            </a:r>
            <a:r>
              <a:rPr lang="en-US" sz="2400" i="1" u="sng" dirty="0" smtClean="0"/>
              <a:t>utpatient specialized care </a:t>
            </a:r>
            <a:r>
              <a:rPr lang="en-US" sz="2400" dirty="0" smtClean="0"/>
              <a:t>and </a:t>
            </a:r>
            <a:r>
              <a:rPr lang="en-US" sz="2400" i="1" u="sng" dirty="0"/>
              <a:t>National and Special Health </a:t>
            </a:r>
            <a:r>
              <a:rPr lang="en-US" sz="2400" i="1" u="sng" dirty="0" smtClean="0"/>
              <a:t>Programs.</a:t>
            </a:r>
            <a:r>
              <a:rPr lang="en-US" sz="2400" i="1" dirty="0" smtClean="0"/>
              <a:t> </a:t>
            </a:r>
          </a:p>
          <a:p>
            <a:r>
              <a:rPr lang="en-US" sz="2400" dirty="0" smtClean="0"/>
              <a:t>The</a:t>
            </a:r>
            <a:r>
              <a:rPr lang="en-US" sz="2400" i="1" dirty="0" smtClean="0"/>
              <a:t> </a:t>
            </a:r>
            <a:r>
              <a:rPr lang="en-US" sz="2400" i="1" u="sng" dirty="0" smtClean="0"/>
              <a:t>National </a:t>
            </a:r>
            <a:r>
              <a:rPr lang="en-US" sz="2400" i="1" u="sng" dirty="0"/>
              <a:t>and Special Health Programs</a:t>
            </a:r>
            <a:r>
              <a:rPr lang="en-US" sz="2400" i="1" dirty="0"/>
              <a:t> </a:t>
            </a:r>
            <a:r>
              <a:rPr lang="en-US" sz="2400" dirty="0" smtClean="0"/>
              <a:t>and</a:t>
            </a:r>
            <a:r>
              <a:rPr lang="en-US" sz="2400" i="1" dirty="0" smtClean="0"/>
              <a:t> </a:t>
            </a:r>
            <a:r>
              <a:rPr lang="en-US" sz="2400" i="1" u="sng" dirty="0" smtClean="0"/>
              <a:t>Hospital Care </a:t>
            </a:r>
            <a:r>
              <a:rPr lang="en-US" sz="2400" i="1" dirty="0" smtClean="0"/>
              <a:t>are the </a:t>
            </a:r>
            <a:r>
              <a:rPr lang="en-US" sz="2400" dirty="0" smtClean="0"/>
              <a:t>categories which are the first choice of partners support (2013,2014,2015, 2016). </a:t>
            </a:r>
            <a:endParaRPr lang="en-US" sz="2400" dirty="0"/>
          </a:p>
        </p:txBody>
      </p:sp>
      <p:sp>
        <p:nvSpPr>
          <p:cNvPr id="4" name="Slide Number Placeholder 3"/>
          <p:cNvSpPr>
            <a:spLocks noGrp="1"/>
          </p:cNvSpPr>
          <p:nvPr>
            <p:ph type="sldNum" sz="quarter" idx="12"/>
          </p:nvPr>
        </p:nvSpPr>
        <p:spPr/>
        <p:txBody>
          <a:bodyPr/>
          <a:lstStyle/>
          <a:p>
            <a:fld id="{B32EB2AF-4328-4865-B7EE-0FFB7AA46E46}" type="slidenum">
              <a:rPr lang="en-GB" altLang="en-US" smtClean="0"/>
              <a:pPr/>
              <a:t>28</a:t>
            </a:fld>
            <a:endParaRPr lang="en-GB" altLang="en-US"/>
          </a:p>
        </p:txBody>
      </p:sp>
    </p:spTree>
    <p:extLst>
      <p:ext uri="{BB962C8B-B14F-4D97-AF65-F5344CB8AC3E}">
        <p14:creationId xmlns:p14="http://schemas.microsoft.com/office/powerpoint/2010/main" val="86237213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Findings</a:t>
            </a:r>
          </a:p>
        </p:txBody>
      </p:sp>
      <p:sp>
        <p:nvSpPr>
          <p:cNvPr id="3" name="Content Placeholder 2"/>
          <p:cNvSpPr>
            <a:spLocks noGrp="1"/>
          </p:cNvSpPr>
          <p:nvPr>
            <p:ph idx="1"/>
          </p:nvPr>
        </p:nvSpPr>
        <p:spPr/>
        <p:txBody>
          <a:bodyPr/>
          <a:lstStyle/>
          <a:p>
            <a:pPr marL="0" indent="0">
              <a:buNone/>
            </a:pPr>
            <a:r>
              <a:rPr lang="en-US" sz="2400" i="1" dirty="0" smtClean="0"/>
              <a:t>Checked </a:t>
            </a:r>
            <a:r>
              <a:rPr lang="en-US" sz="2400" i="1" dirty="0"/>
              <a:t>against the </a:t>
            </a:r>
            <a:r>
              <a:rPr lang="en-US" sz="2400" i="1" dirty="0" smtClean="0"/>
              <a:t>Busan commitments and the Global Partnership Monitoring Framework</a:t>
            </a:r>
          </a:p>
          <a:p>
            <a:pPr marL="442913" indent="-442913">
              <a:buNone/>
            </a:pPr>
            <a:r>
              <a:rPr lang="en-US" sz="2400" dirty="0" smtClean="0"/>
              <a:t>1.   If </a:t>
            </a:r>
            <a:r>
              <a:rPr lang="en-US" sz="2400" dirty="0"/>
              <a:t>to consider all the national strategic health planning documents as country results framework: all the development partners are aligned to the health policy </a:t>
            </a:r>
            <a:r>
              <a:rPr lang="en-US" sz="2400" dirty="0" smtClean="0"/>
              <a:t>priorities</a:t>
            </a:r>
            <a:endParaRPr lang="en-US" sz="2400" dirty="0"/>
          </a:p>
          <a:p>
            <a:pPr marL="442913" indent="-442913">
              <a:buAutoNum type="arabicPeriod" startAt="2"/>
            </a:pPr>
            <a:r>
              <a:rPr lang="en-US" sz="2400" dirty="0" smtClean="0"/>
              <a:t>6 </a:t>
            </a:r>
            <a:r>
              <a:rPr lang="en-US" sz="2400" dirty="0"/>
              <a:t>out of </a:t>
            </a:r>
            <a:r>
              <a:rPr lang="en-US" sz="2400" dirty="0" smtClean="0"/>
              <a:t>17 (35.2%) </a:t>
            </a:r>
            <a:r>
              <a:rPr lang="en-US" sz="2400" dirty="0"/>
              <a:t>development partners are active in the sector and disburse </a:t>
            </a:r>
            <a:r>
              <a:rPr lang="en-US" sz="2400" dirty="0" smtClean="0"/>
              <a:t>funds </a:t>
            </a:r>
            <a:r>
              <a:rPr lang="en-US" sz="2400" dirty="0"/>
              <a:t>thru </a:t>
            </a:r>
            <a:r>
              <a:rPr lang="en-US" sz="2400" dirty="0" smtClean="0"/>
              <a:t>NGO’s</a:t>
            </a:r>
          </a:p>
          <a:p>
            <a:pPr marL="442913" indent="-442913">
              <a:buNone/>
            </a:pPr>
            <a:r>
              <a:rPr lang="en-US" sz="2400" dirty="0" smtClean="0"/>
              <a:t>5.	a. The ratio of planned to disbursed fund is (0,7% - 2016) thus being different as the situation in the precedent two years (disbursed greater then scheduled). </a:t>
            </a:r>
          </a:p>
          <a:p>
            <a:pPr marL="442913" indent="-442913">
              <a:buNone/>
            </a:pPr>
            <a:r>
              <a:rPr lang="en-US" sz="2400" dirty="0" smtClean="0"/>
              <a:t>	b. Out 17 development partners 11 (65%) provided exact amount of future disbursement for the next 3 years, out of them 7 (64%) stated the areas of interest</a:t>
            </a:r>
          </a:p>
          <a:p>
            <a:pPr marL="0" indent="0">
              <a:buNone/>
            </a:pPr>
            <a:endParaRPr lang="en-US" dirty="0"/>
          </a:p>
        </p:txBody>
      </p:sp>
      <p:sp>
        <p:nvSpPr>
          <p:cNvPr id="4" name="Slide Number Placeholder 3"/>
          <p:cNvSpPr>
            <a:spLocks noGrp="1"/>
          </p:cNvSpPr>
          <p:nvPr>
            <p:ph type="sldNum" sz="quarter" idx="12"/>
          </p:nvPr>
        </p:nvSpPr>
        <p:spPr/>
        <p:txBody>
          <a:bodyPr/>
          <a:lstStyle/>
          <a:p>
            <a:fld id="{B32EB2AF-4328-4865-B7EE-0FFB7AA46E46}" type="slidenum">
              <a:rPr lang="en-GB" altLang="en-US" smtClean="0"/>
              <a:pPr/>
              <a:t>29</a:t>
            </a:fld>
            <a:endParaRPr lang="en-GB" altLang="en-US"/>
          </a:p>
        </p:txBody>
      </p:sp>
    </p:spTree>
    <p:extLst>
      <p:ext uri="{BB962C8B-B14F-4D97-AF65-F5344CB8AC3E}">
        <p14:creationId xmlns:p14="http://schemas.microsoft.com/office/powerpoint/2010/main" val="336405262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Findings</a:t>
            </a:r>
          </a:p>
        </p:txBody>
      </p:sp>
      <p:sp>
        <p:nvSpPr>
          <p:cNvPr id="3" name="Content Placeholder 2"/>
          <p:cNvSpPr>
            <a:spLocks noGrp="1"/>
          </p:cNvSpPr>
          <p:nvPr>
            <p:ph idx="1"/>
          </p:nvPr>
        </p:nvSpPr>
        <p:spPr/>
        <p:txBody>
          <a:bodyPr/>
          <a:lstStyle/>
          <a:p>
            <a:pPr marL="0" indent="0">
              <a:buNone/>
            </a:pPr>
            <a:r>
              <a:rPr lang="en-US" sz="2400" i="1" dirty="0"/>
              <a:t>Checked against the Busan commitments and the Global Partnership Monitoring </a:t>
            </a:r>
            <a:r>
              <a:rPr lang="en-US" sz="2400" i="1" dirty="0" smtClean="0"/>
              <a:t>Framework</a:t>
            </a:r>
          </a:p>
          <a:p>
            <a:pPr marL="631825" indent="-631825">
              <a:buAutoNum type="arabicPeriod" startAt="6"/>
            </a:pPr>
            <a:r>
              <a:rPr lang="en-US" sz="2800" dirty="0" smtClean="0"/>
              <a:t>The proportion of funds recorded in the national accounting was over 60% in the precedent 3 years before 2015 (30%), in 2016 this indicator was 46%;</a:t>
            </a:r>
          </a:p>
          <a:p>
            <a:pPr marL="631825" indent="-631825">
              <a:buAutoNum type="arabicPeriod" startAt="6"/>
            </a:pPr>
            <a:r>
              <a:rPr lang="en-US" sz="2800" dirty="0" smtClean="0"/>
              <a:t>.b. The </a:t>
            </a:r>
            <a:r>
              <a:rPr lang="en-US" sz="2800" dirty="0"/>
              <a:t>use of country PFM </a:t>
            </a:r>
            <a:r>
              <a:rPr lang="en-US" sz="2800" dirty="0" smtClean="0"/>
              <a:t>– 13.3%, it is the lowest level registered, compared to - 26.4% in 2015;  25.3% in 2014, 65.2% in 2013;</a:t>
            </a:r>
          </a:p>
          <a:p>
            <a:pPr marL="0" indent="0">
              <a:buNone/>
            </a:pPr>
            <a:r>
              <a:rPr lang="en-US" sz="2800" dirty="0" smtClean="0"/>
              <a:t>10.  Nobody reported under tied category (0%).</a:t>
            </a:r>
          </a:p>
          <a:p>
            <a:pPr marL="0" indent="0">
              <a:buNone/>
            </a:pPr>
            <a:endParaRPr lang="en-US" dirty="0"/>
          </a:p>
        </p:txBody>
      </p:sp>
      <p:sp>
        <p:nvSpPr>
          <p:cNvPr id="4" name="Slide Number Placeholder 3"/>
          <p:cNvSpPr>
            <a:spLocks noGrp="1"/>
          </p:cNvSpPr>
          <p:nvPr>
            <p:ph type="sldNum" sz="quarter" idx="12"/>
          </p:nvPr>
        </p:nvSpPr>
        <p:spPr/>
        <p:txBody>
          <a:bodyPr/>
          <a:lstStyle/>
          <a:p>
            <a:fld id="{B32EB2AF-4328-4865-B7EE-0FFB7AA46E46}" type="slidenum">
              <a:rPr lang="en-GB" altLang="en-US" smtClean="0"/>
              <a:pPr/>
              <a:t>30</a:t>
            </a:fld>
            <a:endParaRPr lang="en-GB" altLang="en-US"/>
          </a:p>
        </p:txBody>
      </p:sp>
    </p:spTree>
    <p:extLst>
      <p:ext uri="{BB962C8B-B14F-4D97-AF65-F5344CB8AC3E}">
        <p14:creationId xmlns:p14="http://schemas.microsoft.com/office/powerpoint/2010/main" val="17971508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Findings</a:t>
            </a:r>
            <a:endParaRPr lang="en-US" dirty="0"/>
          </a:p>
        </p:txBody>
      </p:sp>
      <p:sp>
        <p:nvSpPr>
          <p:cNvPr id="3" name="Content Placeholder 2"/>
          <p:cNvSpPr>
            <a:spLocks noGrp="1"/>
          </p:cNvSpPr>
          <p:nvPr>
            <p:ph idx="1"/>
          </p:nvPr>
        </p:nvSpPr>
        <p:spPr>
          <a:xfrm>
            <a:off x="609600" y="1295400"/>
            <a:ext cx="10972800" cy="5257799"/>
          </a:xfrm>
        </p:spPr>
        <p:txBody>
          <a:bodyPr/>
          <a:lstStyle/>
          <a:p>
            <a:endParaRPr lang="en-US" sz="2800" dirty="0"/>
          </a:p>
          <a:p>
            <a:r>
              <a:rPr lang="en-US" sz="2800" dirty="0" smtClean="0"/>
              <a:t>The </a:t>
            </a:r>
            <a:r>
              <a:rPr lang="en-US" sz="2800" dirty="0"/>
              <a:t>Joint Missions target recorded </a:t>
            </a:r>
            <a:r>
              <a:rPr lang="en-US" sz="2800" dirty="0" smtClean="0"/>
              <a:t>55% in 2016 of </a:t>
            </a:r>
            <a:r>
              <a:rPr lang="en-US" sz="2800" dirty="0"/>
              <a:t>the total missions, </a:t>
            </a:r>
            <a:r>
              <a:rPr lang="en-US" sz="2800" dirty="0" smtClean="0"/>
              <a:t>thus it greater than the recommended at </a:t>
            </a:r>
            <a:r>
              <a:rPr lang="en-US" sz="2800" dirty="0"/>
              <a:t>least 40% mentioned in the Paris Declaration. </a:t>
            </a:r>
            <a:endParaRPr lang="en-US" sz="2800" dirty="0" smtClean="0"/>
          </a:p>
          <a:p>
            <a:endParaRPr lang="en-US" sz="2800" dirty="0" smtClean="0"/>
          </a:p>
          <a:p>
            <a:r>
              <a:rPr lang="en-US" sz="2800" dirty="0" smtClean="0"/>
              <a:t>The </a:t>
            </a:r>
            <a:r>
              <a:rPr lang="en-US" sz="2800" dirty="0"/>
              <a:t>joint country Analytic Work indicator reached </a:t>
            </a:r>
            <a:r>
              <a:rPr lang="en-US" sz="2800" dirty="0" smtClean="0"/>
              <a:t>84.2% in 2016, against the </a:t>
            </a:r>
            <a:r>
              <a:rPr lang="en-US" sz="2800" dirty="0"/>
              <a:t>66% target indicated by the Paris Declaration. </a:t>
            </a:r>
            <a:endParaRPr lang="en-US" sz="2800" dirty="0" smtClean="0"/>
          </a:p>
        </p:txBody>
      </p:sp>
      <p:sp>
        <p:nvSpPr>
          <p:cNvPr id="4" name="Slide Number Placeholder 3"/>
          <p:cNvSpPr>
            <a:spLocks noGrp="1"/>
          </p:cNvSpPr>
          <p:nvPr>
            <p:ph type="sldNum" sz="quarter" idx="12"/>
          </p:nvPr>
        </p:nvSpPr>
        <p:spPr/>
        <p:txBody>
          <a:bodyPr/>
          <a:lstStyle/>
          <a:p>
            <a:fld id="{B32EB2AF-4328-4865-B7EE-0FFB7AA46E46}" type="slidenum">
              <a:rPr lang="en-GB" altLang="en-US" smtClean="0"/>
              <a:pPr/>
              <a:t>31</a:t>
            </a:fld>
            <a:endParaRPr lang="en-GB" altLang="en-US"/>
          </a:p>
        </p:txBody>
      </p:sp>
    </p:spTree>
    <p:extLst>
      <p:ext uri="{BB962C8B-B14F-4D97-AF65-F5344CB8AC3E}">
        <p14:creationId xmlns:p14="http://schemas.microsoft.com/office/powerpoint/2010/main" val="191492521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Rectangle 5"/>
          <p:cNvSpPr>
            <a:spLocks noChangeArrowheads="1"/>
          </p:cNvSpPr>
          <p:nvPr/>
        </p:nvSpPr>
        <p:spPr bwMode="auto">
          <a:xfrm>
            <a:off x="1524000" y="4393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GB" altLang="en-US">
              <a:latin typeface="Calibri" panose="020F0502020204030204" pitchFamily="34" charset="0"/>
            </a:endParaRPr>
          </a:p>
        </p:txBody>
      </p:sp>
      <p:sp>
        <p:nvSpPr>
          <p:cNvPr id="31749" name="Rectangle 7"/>
          <p:cNvSpPr>
            <a:spLocks noChangeArrowheads="1"/>
          </p:cNvSpPr>
          <p:nvPr/>
        </p:nvSpPr>
        <p:spPr bwMode="auto">
          <a:xfrm>
            <a:off x="1524000" y="593209"/>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GB" altLang="en-US">
              <a:latin typeface="Calibri" panose="020F0502020204030204" pitchFamily="34" charset="0"/>
            </a:endParaRPr>
          </a:p>
        </p:txBody>
      </p:sp>
      <p:sp>
        <p:nvSpPr>
          <p:cNvPr id="31750" name="Rectangle 8"/>
          <p:cNvSpPr>
            <a:spLocks noChangeArrowheads="1"/>
          </p:cNvSpPr>
          <p:nvPr/>
        </p:nvSpPr>
        <p:spPr bwMode="auto">
          <a:xfrm>
            <a:off x="1524000" y="1466820"/>
            <a:ext cx="22653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GB" altLang="en-US" sz="1000">
              <a:cs typeface="Times New Roman" panose="02020603050405020304" pitchFamily="18" charset="0"/>
            </a:endParaRPr>
          </a:p>
          <a:p>
            <a:r>
              <a:rPr lang="en-GB" altLang="en-US" sz="1000">
                <a:cs typeface="Times New Roman" panose="02020603050405020304" pitchFamily="18" charset="0"/>
              </a:rPr>
              <a:t>                                                           </a:t>
            </a:r>
            <a:endParaRPr lang="en-GB" altLang="en-US"/>
          </a:p>
        </p:txBody>
      </p:sp>
      <p:sp>
        <p:nvSpPr>
          <p:cNvPr id="31751" name="Rectangle 9"/>
          <p:cNvSpPr>
            <a:spLocks noChangeArrowheads="1"/>
          </p:cNvSpPr>
          <p:nvPr/>
        </p:nvSpPr>
        <p:spPr bwMode="auto">
          <a:xfrm>
            <a:off x="1524001" y="2343866"/>
            <a:ext cx="78418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000">
                <a:cs typeface="Times New Roman" panose="02020603050405020304" pitchFamily="18" charset="0"/>
              </a:rPr>
              <a:t>           </a:t>
            </a:r>
            <a:r>
              <a:rPr lang="en-GB" altLang="en-US" sz="1000">
                <a:cs typeface="Times New Roman" panose="02020603050405020304" pitchFamily="18" charset="0"/>
              </a:rPr>
              <a:t>      </a:t>
            </a:r>
            <a:endParaRPr lang="en-GB" altLang="en-US"/>
          </a:p>
        </p:txBody>
      </p:sp>
      <p:sp>
        <p:nvSpPr>
          <p:cNvPr id="31752" name="Rectangle 10"/>
          <p:cNvSpPr>
            <a:spLocks noChangeArrowheads="1"/>
          </p:cNvSpPr>
          <p:nvPr/>
        </p:nvSpPr>
        <p:spPr bwMode="auto">
          <a:xfrm>
            <a:off x="1524000" y="3172541"/>
            <a:ext cx="21993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tabLst>
                <a:tab pos="2636838" algn="ctr"/>
                <a:tab pos="5273675" algn="r"/>
              </a:tabLst>
              <a:defRPr>
                <a:solidFill>
                  <a:schemeClr val="tx1"/>
                </a:solidFill>
                <a:latin typeface="Arial" panose="020B0604020202020204" pitchFamily="34" charset="0"/>
                <a:cs typeface="Arial" panose="020B0604020202020204" pitchFamily="34" charset="0"/>
              </a:defRPr>
            </a:lvl1pPr>
            <a:lvl2pPr marL="742950" indent="-285750">
              <a:tabLst>
                <a:tab pos="2636838" algn="ctr"/>
                <a:tab pos="5273675" algn="r"/>
              </a:tabLst>
              <a:defRPr>
                <a:solidFill>
                  <a:schemeClr val="tx1"/>
                </a:solidFill>
                <a:latin typeface="Arial" panose="020B0604020202020204" pitchFamily="34" charset="0"/>
                <a:cs typeface="Arial" panose="020B0604020202020204" pitchFamily="34" charset="0"/>
              </a:defRPr>
            </a:lvl2pPr>
            <a:lvl3pPr marL="1143000" indent="-228600">
              <a:tabLst>
                <a:tab pos="2636838" algn="ctr"/>
                <a:tab pos="5273675" algn="r"/>
              </a:tabLst>
              <a:defRPr>
                <a:solidFill>
                  <a:schemeClr val="tx1"/>
                </a:solidFill>
                <a:latin typeface="Arial" panose="020B0604020202020204" pitchFamily="34" charset="0"/>
                <a:cs typeface="Arial" panose="020B0604020202020204" pitchFamily="34" charset="0"/>
              </a:defRPr>
            </a:lvl3pPr>
            <a:lvl4pPr marL="1600200" indent="-228600">
              <a:tabLst>
                <a:tab pos="2636838" algn="ctr"/>
                <a:tab pos="5273675" algn="r"/>
              </a:tabLst>
              <a:defRPr>
                <a:solidFill>
                  <a:schemeClr val="tx1"/>
                </a:solidFill>
                <a:latin typeface="Arial" panose="020B0604020202020204" pitchFamily="34" charset="0"/>
                <a:cs typeface="Arial" panose="020B0604020202020204" pitchFamily="34" charset="0"/>
              </a:defRPr>
            </a:lvl4pPr>
            <a:lvl5pPr marL="2057400" indent="-228600">
              <a:tabLst>
                <a:tab pos="2636838" algn="ctr"/>
                <a:tab pos="5273675" algn="r"/>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2636838" algn="ctr"/>
                <a:tab pos="5273675" algn="r"/>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2636838" algn="ctr"/>
                <a:tab pos="5273675" algn="r"/>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2636838" algn="ctr"/>
                <a:tab pos="5273675" algn="r"/>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2636838" algn="ctr"/>
                <a:tab pos="5273675" algn="r"/>
              </a:tabLst>
              <a:defRPr>
                <a:solidFill>
                  <a:schemeClr val="tx1"/>
                </a:solidFill>
                <a:latin typeface="Arial" panose="020B0604020202020204" pitchFamily="34" charset="0"/>
                <a:cs typeface="Arial" panose="020B0604020202020204" pitchFamily="34" charset="0"/>
              </a:defRPr>
            </a:lvl9pPr>
          </a:lstStyle>
          <a:p>
            <a:pPr eaLnBrk="1" hangingPunct="1"/>
            <a:r>
              <a:rPr lang="en-GB" altLang="en-US" sz="1000">
                <a:cs typeface="Times New Roman" panose="02020603050405020304" pitchFamily="18" charset="0"/>
              </a:rPr>
              <a:t> </a:t>
            </a:r>
            <a:endParaRPr lang="en-GB" altLang="en-US"/>
          </a:p>
        </p:txBody>
      </p:sp>
      <p:sp>
        <p:nvSpPr>
          <p:cNvPr id="15" name="Subtitle 14"/>
          <p:cNvSpPr>
            <a:spLocks noGrp="1"/>
          </p:cNvSpPr>
          <p:nvPr>
            <p:ph type="subTitle" idx="1"/>
          </p:nvPr>
        </p:nvSpPr>
        <p:spPr>
          <a:xfrm>
            <a:off x="3203575" y="1981200"/>
            <a:ext cx="6400800" cy="1752600"/>
          </a:xfrm>
        </p:spPr>
        <p:txBody>
          <a:bodyPr rtlCol="0">
            <a:normAutofit/>
          </a:bodyPr>
          <a:lstStyle/>
          <a:p>
            <a:pPr eaLnBrk="1" fontAlgn="auto" hangingPunct="1">
              <a:spcAft>
                <a:spcPts val="0"/>
              </a:spcAft>
              <a:defRPr/>
            </a:pPr>
            <a:r>
              <a:rPr lang="en-US" dirty="0" smtClean="0"/>
              <a:t>Thank you for your attention</a:t>
            </a:r>
            <a:endParaRPr lang="en-US" dirty="0"/>
          </a:p>
        </p:txBody>
      </p:sp>
      <p:sp>
        <p:nvSpPr>
          <p:cNvPr id="31755" name="Slide Number Placeholder 9"/>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FE0BDE7-63FB-4731-9592-A4935130797B}" type="slidenum">
              <a:rPr lang="en-GB" altLang="en-US">
                <a:solidFill>
                  <a:srgbClr val="898989"/>
                </a:solidFill>
                <a:latin typeface="Calibri" panose="020F0502020204030204" pitchFamily="34" charset="0"/>
              </a:rPr>
              <a:pPr/>
              <a:t>32</a:t>
            </a:fld>
            <a:endParaRPr lang="en-GB" altLang="en-US">
              <a:solidFill>
                <a:srgbClr val="898989"/>
              </a:solidFill>
              <a:latin typeface="Calibri" panose="020F0502020204030204" pitchFamily="34" charset="0"/>
            </a:endParaRPr>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57481" y="5619751"/>
            <a:ext cx="2205037"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4"/>
          <p:cNvSpPr txBox="1">
            <a:spLocks noChangeArrowheads="1"/>
          </p:cNvSpPr>
          <p:nvPr/>
        </p:nvSpPr>
        <p:spPr bwMode="auto">
          <a:xfrm>
            <a:off x="1823085" y="5588000"/>
            <a:ext cx="2922985" cy="1000125"/>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ct val="150000"/>
              </a:lnSpc>
            </a:pPr>
            <a:r>
              <a:rPr lang="en-US" altLang="en-US" sz="1600" b="1" dirty="0" smtClean="0">
                <a:cs typeface="Times New Roman" panose="02020603050405020304" pitchFamily="18" charset="0"/>
              </a:rPr>
              <a:t>M</a:t>
            </a:r>
            <a:r>
              <a:rPr lang="x-none" altLang="en-US" sz="1600" b="1" dirty="0" smtClean="0">
                <a:cs typeface="Times New Roman" panose="02020603050405020304" pitchFamily="18" charset="0"/>
              </a:rPr>
              <a:t>INISTERUL SĂNĂTĂŢII</a:t>
            </a:r>
            <a:r>
              <a:rPr lang="en-US" altLang="en-US" sz="1600" b="1" dirty="0" smtClean="0">
                <a:cs typeface="Times New Roman" panose="02020603050405020304" pitchFamily="18" charset="0"/>
              </a:rPr>
              <a:t> AL</a:t>
            </a:r>
            <a:r>
              <a:rPr lang="x-none" altLang="en-US" sz="1600" b="1" dirty="0" smtClean="0">
                <a:cs typeface="Times New Roman" panose="02020603050405020304" pitchFamily="18" charset="0"/>
              </a:rPr>
              <a:t> </a:t>
            </a:r>
            <a:r>
              <a:rPr lang="x-none" altLang="en-US" sz="1600" b="1" dirty="0">
                <a:cs typeface="Times New Roman" panose="02020603050405020304" pitchFamily="18" charset="0"/>
              </a:rPr>
              <a:t>REPUBLICII MOLDOVA</a:t>
            </a:r>
            <a:endParaRPr lang="x-none" altLang="en-US" sz="1600" b="1" dirty="0"/>
          </a:p>
        </p:txBody>
      </p:sp>
      <p:pic>
        <p:nvPicPr>
          <p:cNvPr id="14" name="Picture 13" descr="moldova-stema.gif"/>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4400" y="5413376"/>
            <a:ext cx="92392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4280</TotalTime>
  <Words>2078</Words>
  <Application>Microsoft Office PowerPoint</Application>
  <PresentationFormat>Custom</PresentationFormat>
  <Paragraphs>426</Paragraphs>
  <Slides>32</Slides>
  <Notes>30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Annual Report on Official Development Assistance offered to the Health Sector of the Republic of Moldova 2016  9th Edition </vt:lpstr>
      <vt:lpstr>Report Objectives</vt:lpstr>
      <vt:lpstr>PowerPoint Presentation</vt:lpstr>
      <vt:lpstr>Donors interviewed</vt:lpstr>
      <vt:lpstr>Overall ODA disbursed  per donor and by type of disbursement 2016</vt:lpstr>
      <vt:lpstr>Type of Funding</vt:lpstr>
      <vt:lpstr>Type of funding</vt:lpstr>
      <vt:lpstr>Grants and loans</vt:lpstr>
      <vt:lpstr>Type of mechanism by which ODA is provided </vt:lpstr>
      <vt:lpstr>PowerPoint Presentation</vt:lpstr>
      <vt:lpstr>Type of funding </vt:lpstr>
      <vt:lpstr>Investments</vt:lpstr>
      <vt:lpstr>Technical assistance</vt:lpstr>
      <vt:lpstr>ODA distribution to Health System Core Functions</vt:lpstr>
      <vt:lpstr>ODA provided for Health Service Provision</vt:lpstr>
      <vt:lpstr>ODA distribution against Public health priority areas</vt:lpstr>
      <vt:lpstr>Alignment of ODA to national health policies</vt:lpstr>
      <vt:lpstr>ODA implementation using national procedures</vt:lpstr>
      <vt:lpstr>Alignment of ODA to MTBF categories 2016</vt:lpstr>
      <vt:lpstr>Aid Predictability  Scheduled and actual ODA disbursements</vt:lpstr>
      <vt:lpstr>Donor coordination and complementarity   Joint missions</vt:lpstr>
      <vt:lpstr>Donor coordination and complementarity   Analytical works</vt:lpstr>
      <vt:lpstr>Number of projects and closing year</vt:lpstr>
      <vt:lpstr>Number of development partners and plans for continuation</vt:lpstr>
      <vt:lpstr>Findings</vt:lpstr>
      <vt:lpstr>Findings</vt:lpstr>
      <vt:lpstr>Findings</vt:lpstr>
      <vt:lpstr>Findings</vt:lpstr>
      <vt:lpstr>Findings</vt:lpstr>
      <vt:lpstr>Findings</vt:lpstr>
      <vt:lpstr>Findings</vt:lpstr>
      <vt:lpstr>PowerPoint Presentation</vt:lpstr>
    </vt:vector>
  </TitlesOfParts>
  <Company>World Health Organization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Evaluarea Performanţelor în Sănătate Atelier de lucru 5 – 6 Septembrie 2011</dc:title>
  <dc:creator>Tatiana Paduraru</dc:creator>
  <cp:lastModifiedBy>Lilia Nita</cp:lastModifiedBy>
  <cp:revision>302</cp:revision>
  <cp:lastPrinted>2015-03-26T18:10:36Z</cp:lastPrinted>
  <dcterms:created xsi:type="dcterms:W3CDTF">2011-09-01T08:23:47Z</dcterms:created>
  <dcterms:modified xsi:type="dcterms:W3CDTF">2017-04-19T06:11:03Z</dcterms:modified>
</cp:coreProperties>
</file>