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5.xml" ContentType="application/vnd.openxmlformats-officedocument.drawingml.chart+xml"/>
  <Override PartName="/ppt/notesSlides/notesSlide20.xml" ContentType="application/vnd.openxmlformats-officedocument.presentationml.notesSlide+xml"/>
  <Override PartName="/ppt/charts/chart16.xml" ContentType="application/vnd.openxmlformats-officedocument.drawingml.chart+xml"/>
  <Override PartName="/ppt/notesSlides/notesSlide21.xml" ContentType="application/vnd.openxmlformats-officedocument.presentationml.notesSlide+xml"/>
  <Override PartName="/ppt/charts/chart17.xml" ContentType="application/vnd.openxmlformats-officedocument.drawingml.chart+xml"/>
  <Override PartName="/ppt/notesSlides/notesSlide22.xml" ContentType="application/vnd.openxmlformats-officedocument.presentationml.notesSlide+xml"/>
  <Override PartName="/ppt/charts/chart18.xml" ContentType="application/vnd.openxmlformats-officedocument.drawingml.chart+xml"/>
  <Override PartName="/ppt/notesSlides/notesSlide23.xml" ContentType="application/vnd.openxmlformats-officedocument.presentationml.notesSlide+xml"/>
  <Override PartName="/ppt/charts/chart19.xml" ContentType="application/vnd.openxmlformats-officedocument.drawingml.chart+xml"/>
  <Override PartName="/ppt/notesSlides/notesSlide24.xml" ContentType="application/vnd.openxmlformats-officedocument.presentationml.notesSlide+xml"/>
  <Override PartName="/ppt/charts/chart20.xml" ContentType="application/vnd.openxmlformats-officedocument.drawingml.chart+xml"/>
  <Override PartName="/ppt/notesSlides/notesSlide25.xml" ContentType="application/vnd.openxmlformats-officedocument.presentationml.notesSlide+xml"/>
  <Override PartName="/ppt/charts/chart21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9" r:id="rId2"/>
    <p:sldId id="260" r:id="rId3"/>
    <p:sldId id="301" r:id="rId4"/>
    <p:sldId id="285" r:id="rId5"/>
    <p:sldId id="310" r:id="rId6"/>
    <p:sldId id="284" r:id="rId7"/>
    <p:sldId id="305" r:id="rId8"/>
    <p:sldId id="309" r:id="rId9"/>
    <p:sldId id="286" r:id="rId10"/>
    <p:sldId id="275" r:id="rId11"/>
    <p:sldId id="287" r:id="rId12"/>
    <p:sldId id="277" r:id="rId13"/>
    <p:sldId id="273" r:id="rId14"/>
    <p:sldId id="266" r:id="rId15"/>
    <p:sldId id="288" r:id="rId16"/>
    <p:sldId id="268" r:id="rId17"/>
    <p:sldId id="324" r:id="rId18"/>
    <p:sldId id="289" r:id="rId19"/>
    <p:sldId id="292" r:id="rId20"/>
    <p:sldId id="304" r:id="rId21"/>
    <p:sldId id="311" r:id="rId22"/>
    <p:sldId id="312" r:id="rId23"/>
    <p:sldId id="321" r:id="rId24"/>
    <p:sldId id="313" r:id="rId25"/>
    <p:sldId id="322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272" r:id="rId34"/>
  </p:sldIdLst>
  <p:sldSz cx="12192000" cy="6858000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69014" autoAdjust="0"/>
  </p:normalViewPr>
  <p:slideViewPr>
    <p:cSldViewPr>
      <p:cViewPr>
        <p:scale>
          <a:sx n="85" d="100"/>
          <a:sy n="85" d="100"/>
        </p:scale>
        <p:origin x="-1542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https://d.docs.live.net/55e511a6a058490b/ODA/ODA%202015/Tables_and_Graphs_2015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https://d.docs.live.net/55e511a6a058490b/ODA/ODA%202016/Tables_and_Graphs_2016_final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https://d.docs.live.net/55e511a6a058490b/ODA/ODA%202017/Tables_and_Graphs_2017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55e511a6a058490b/ODA/ODA%202017/Tables_and_Graphs_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'Figure 2'!$C$1</c:f>
              <c:strCache>
                <c:ptCount val="1"/>
                <c:pt idx="0">
                  <c:v>Grant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'Figure 2'!$B$2:$B$17</c:f>
              <c:strCache>
                <c:ptCount val="16"/>
                <c:pt idx="0">
                  <c:v>IAEA</c:v>
                </c:pt>
                <c:pt idx="1">
                  <c:v>WB</c:v>
                </c:pt>
                <c:pt idx="2">
                  <c:v>GF</c:v>
                </c:pt>
                <c:pt idx="3">
                  <c:v>GAVI</c:v>
                </c:pt>
                <c:pt idx="4">
                  <c:v>GIZ</c:v>
                </c:pt>
                <c:pt idx="5">
                  <c:v>Czech Government</c:v>
                </c:pt>
                <c:pt idx="6">
                  <c:v>Japan Government</c:v>
                </c:pt>
                <c:pt idx="7">
                  <c:v>Norvegian Government</c:v>
                </c:pt>
                <c:pt idx="8">
                  <c:v>WHO</c:v>
                </c:pt>
                <c:pt idx="9">
                  <c:v>SDC</c:v>
                </c:pt>
                <c:pt idx="10">
                  <c:v>TIKA</c:v>
                </c:pt>
                <c:pt idx="11">
                  <c:v>EU</c:v>
                </c:pt>
                <c:pt idx="12">
                  <c:v>UNAIDS</c:v>
                </c:pt>
                <c:pt idx="13">
                  <c:v>UNFPA</c:v>
                </c:pt>
                <c:pt idx="14">
                  <c:v>UNICEF</c:v>
                </c:pt>
                <c:pt idx="15">
                  <c:v>UNODC</c:v>
                </c:pt>
              </c:strCache>
            </c:strRef>
          </c:cat>
          <c:val>
            <c:numRef>
              <c:f>'Figure 2'!$C$2:$C$17</c:f>
              <c:numCache>
                <c:formatCode>General</c:formatCode>
                <c:ptCount val="16"/>
                <c:pt idx="0" formatCode="#,##0">
                  <c:v>1009201</c:v>
                </c:pt>
                <c:pt idx="2" formatCode="#,##0">
                  <c:v>10816405</c:v>
                </c:pt>
                <c:pt idx="3" formatCode="#,##0">
                  <c:v>458054</c:v>
                </c:pt>
                <c:pt idx="4" formatCode="#,##0">
                  <c:v>832578</c:v>
                </c:pt>
                <c:pt idx="5" formatCode="#,##0">
                  <c:v>615576</c:v>
                </c:pt>
                <c:pt idx="6" formatCode="#,##0">
                  <c:v>328475</c:v>
                </c:pt>
                <c:pt idx="7" formatCode="#,##0">
                  <c:v>208392</c:v>
                </c:pt>
                <c:pt idx="8" formatCode="#,##0">
                  <c:v>2673396</c:v>
                </c:pt>
                <c:pt idx="9" formatCode="#,##0">
                  <c:v>3285047</c:v>
                </c:pt>
                <c:pt idx="10" formatCode="#,##0">
                  <c:v>1898060</c:v>
                </c:pt>
                <c:pt idx="11" formatCode="#,##0">
                  <c:v>808793</c:v>
                </c:pt>
                <c:pt idx="12" formatCode="#,##0">
                  <c:v>113000</c:v>
                </c:pt>
                <c:pt idx="13" formatCode="#,##0">
                  <c:v>195698</c:v>
                </c:pt>
                <c:pt idx="14" formatCode="#,##0">
                  <c:v>405390</c:v>
                </c:pt>
                <c:pt idx="15" formatCode="#,##0">
                  <c:v>138000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59-4DB3-B16F-6AE6CA79B22B}"/>
            </c:ext>
          </c:extLst>
        </c:ser>
        <c:ser>
          <c:idx val="1"/>
          <c:order val="1"/>
          <c:tx>
            <c:strRef>
              <c:f>'Figure 2'!$D$1</c:f>
              <c:strCache>
                <c:ptCount val="1"/>
                <c:pt idx="0">
                  <c:v>Soft Loan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'Figure 2'!$B$2:$B$17</c:f>
              <c:strCache>
                <c:ptCount val="16"/>
                <c:pt idx="0">
                  <c:v>IAEA</c:v>
                </c:pt>
                <c:pt idx="1">
                  <c:v>WB</c:v>
                </c:pt>
                <c:pt idx="2">
                  <c:v>GF</c:v>
                </c:pt>
                <c:pt idx="3">
                  <c:v>GAVI</c:v>
                </c:pt>
                <c:pt idx="4">
                  <c:v>GIZ</c:v>
                </c:pt>
                <c:pt idx="5">
                  <c:v>Czech Government</c:v>
                </c:pt>
                <c:pt idx="6">
                  <c:v>Japan Government</c:v>
                </c:pt>
                <c:pt idx="7">
                  <c:v>Norvegian Government</c:v>
                </c:pt>
                <c:pt idx="8">
                  <c:v>WHO</c:v>
                </c:pt>
                <c:pt idx="9">
                  <c:v>SDC</c:v>
                </c:pt>
                <c:pt idx="10">
                  <c:v>TIKA</c:v>
                </c:pt>
                <c:pt idx="11">
                  <c:v>EU</c:v>
                </c:pt>
                <c:pt idx="12">
                  <c:v>UNAIDS</c:v>
                </c:pt>
                <c:pt idx="13">
                  <c:v>UNFPA</c:v>
                </c:pt>
                <c:pt idx="14">
                  <c:v>UNICEF</c:v>
                </c:pt>
                <c:pt idx="15">
                  <c:v>UNODC</c:v>
                </c:pt>
              </c:strCache>
            </c:strRef>
          </c:cat>
          <c:val>
            <c:numRef>
              <c:f>'Figure 2'!$D$2:$D$17</c:f>
              <c:numCache>
                <c:formatCode>#,##0</c:formatCode>
                <c:ptCount val="16"/>
                <c:pt idx="1">
                  <c:v>1703251</c:v>
                </c:pt>
                <c:pt idx="6">
                  <c:v>71303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159-4DB3-B16F-6AE6CA79B22B}"/>
            </c:ext>
          </c:extLst>
        </c:ser>
        <c:ser>
          <c:idx val="2"/>
          <c:order val="2"/>
          <c:tx>
            <c:strRef>
              <c:f>'Figure 2'!$E$1</c:f>
              <c:strCache>
                <c:ptCount val="1"/>
                <c:pt idx="0">
                  <c:v>Disbursed by other donors</c:v>
                </c:pt>
              </c:strCache>
            </c:strRef>
          </c:tx>
          <c:invertIfNegative val="0"/>
          <c:cat>
            <c:strRef>
              <c:f>'Figure 2'!$B$2:$B$17</c:f>
              <c:strCache>
                <c:ptCount val="16"/>
                <c:pt idx="0">
                  <c:v>IAEA</c:v>
                </c:pt>
                <c:pt idx="1">
                  <c:v>WB</c:v>
                </c:pt>
                <c:pt idx="2">
                  <c:v>GF</c:v>
                </c:pt>
                <c:pt idx="3">
                  <c:v>GAVI</c:v>
                </c:pt>
                <c:pt idx="4">
                  <c:v>GIZ</c:v>
                </c:pt>
                <c:pt idx="5">
                  <c:v>Czech Government</c:v>
                </c:pt>
                <c:pt idx="6">
                  <c:v>Japan Government</c:v>
                </c:pt>
                <c:pt idx="7">
                  <c:v>Norvegian Government</c:v>
                </c:pt>
                <c:pt idx="8">
                  <c:v>WHO</c:v>
                </c:pt>
                <c:pt idx="9">
                  <c:v>SDC</c:v>
                </c:pt>
                <c:pt idx="10">
                  <c:v>TIKA</c:v>
                </c:pt>
                <c:pt idx="11">
                  <c:v>EU</c:v>
                </c:pt>
                <c:pt idx="12">
                  <c:v>UNAIDS</c:v>
                </c:pt>
                <c:pt idx="13">
                  <c:v>UNFPA</c:v>
                </c:pt>
                <c:pt idx="14">
                  <c:v>UNICEF</c:v>
                </c:pt>
                <c:pt idx="15">
                  <c:v>UNODC</c:v>
                </c:pt>
              </c:strCache>
            </c:strRef>
          </c:cat>
          <c:val>
            <c:numRef>
              <c:f>'Figure 2'!$E$2:$E$17</c:f>
              <c:numCache>
                <c:formatCode>General</c:formatCode>
                <c:ptCount val="16"/>
                <c:pt idx="9" formatCode="#,##0">
                  <c:v>2811023</c:v>
                </c:pt>
                <c:pt idx="11" formatCode="#,##0">
                  <c:v>3871568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159-4DB3-B16F-6AE6CA79B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870976"/>
        <c:axId val="75873664"/>
      </c:barChart>
      <c:catAx>
        <c:axId val="75870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75873664"/>
        <c:crosses val="autoZero"/>
        <c:auto val="1"/>
        <c:lblAlgn val="ctr"/>
        <c:lblOffset val="100"/>
        <c:noMultiLvlLbl val="0"/>
      </c:catAx>
      <c:valAx>
        <c:axId val="7587366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7587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Figure!$B$1</c:f>
              <c:strCache>
                <c:ptCount val="1"/>
                <c:pt idx="0">
                  <c:v>Tied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Figure!$A$2:$A$5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Figure!$B$2:$B$5</c:f>
              <c:numCache>
                <c:formatCode>General</c:formatCode>
                <c:ptCount val="4"/>
                <c:pt idx="0" formatCode="#,##0">
                  <c:v>13055561.4</c:v>
                </c:pt>
                <c:pt idx="1">
                  <c:v>0</c:v>
                </c:pt>
                <c:pt idx="2">
                  <c:v>0</c:v>
                </c:pt>
                <c:pt idx="3" formatCode="#,##0">
                  <c:v>2232608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EE-4B46-99B3-03B0FF0A7084}"/>
            </c:ext>
          </c:extLst>
        </c:ser>
        <c:ser>
          <c:idx val="1"/>
          <c:order val="1"/>
          <c:tx>
            <c:strRef>
              <c:f>Figure!$C$1</c:f>
              <c:strCache>
                <c:ptCount val="1"/>
                <c:pt idx="0">
                  <c:v>Untied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Figure!$A$2:$A$5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Figure!$C$2:$C$5</c:f>
              <c:numCache>
                <c:formatCode>#,##0</c:formatCode>
                <c:ptCount val="4"/>
                <c:pt idx="0">
                  <c:v>37451302.600000001</c:v>
                </c:pt>
                <c:pt idx="1">
                  <c:v>24396072</c:v>
                </c:pt>
                <c:pt idx="2">
                  <c:v>30642651</c:v>
                </c:pt>
                <c:pt idx="3">
                  <c:v>30010602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5EE-4B46-99B3-03B0FF0A7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808512"/>
        <c:axId val="47810048"/>
      </c:barChart>
      <c:catAx>
        <c:axId val="4780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10048"/>
        <c:crosses val="autoZero"/>
        <c:auto val="1"/>
        <c:lblAlgn val="ctr"/>
        <c:lblOffset val="100"/>
        <c:noMultiLvlLbl val="0"/>
      </c:catAx>
      <c:valAx>
        <c:axId val="47810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4780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'Figure 3'!$C$16</c:f>
              <c:strCache>
                <c:ptCount val="1"/>
                <c:pt idx="0">
                  <c:v>2017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58-4ACF-8014-2A1FCD601AEA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58-4ACF-8014-2A1FCD601AEA}"/>
              </c:ext>
            </c:extLst>
          </c:dPt>
          <c:dLbls>
            <c:dLbl>
              <c:idx val="0"/>
              <c:layout>
                <c:manualLayout>
                  <c:x val="0.14027255825976293"/>
                  <c:y val="-6.12596342123901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558-4ACF-8014-2A1FCD601A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'Figure 3'!$D$15:$E$15</c:f>
              <c:strCache>
                <c:ptCount val="2"/>
                <c:pt idx="0">
                  <c:v>Grant</c:v>
                </c:pt>
                <c:pt idx="1">
                  <c:v>Soft Loan</c:v>
                </c:pt>
              </c:strCache>
            </c:strRef>
          </c:cat>
          <c:val>
            <c:numRef>
              <c:f>'Figure 3'!$D$16:$E$16</c:f>
              <c:numCache>
                <c:formatCode>#,##0</c:formatCode>
                <c:ptCount val="2"/>
                <c:pt idx="0">
                  <c:v>30468656</c:v>
                </c:pt>
                <c:pt idx="1">
                  <c:v>1774554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558-4ACF-8014-2A1FCD601AEA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3'!$C$7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'Figure 3'!$D$6:$F$6</c:f>
              <c:strCache>
                <c:ptCount val="3"/>
                <c:pt idx="0">
                  <c:v>Grant</c:v>
                </c:pt>
                <c:pt idx="1">
                  <c:v>Soft Loan</c:v>
                </c:pt>
                <c:pt idx="2">
                  <c:v>Total</c:v>
                </c:pt>
              </c:strCache>
            </c:strRef>
          </c:cat>
          <c:val>
            <c:numRef>
              <c:f>'Figure 3'!$D$7:$F$7</c:f>
              <c:numCache>
                <c:formatCode>#,##0</c:formatCode>
                <c:ptCount val="3"/>
                <c:pt idx="0">
                  <c:v>46355929</c:v>
                </c:pt>
                <c:pt idx="1">
                  <c:v>5500000</c:v>
                </c:pt>
                <c:pt idx="2">
                  <c:v>51855929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B0-4C71-A0F8-6D4C0397F724}"/>
            </c:ext>
          </c:extLst>
        </c:ser>
        <c:ser>
          <c:idx val="1"/>
          <c:order val="1"/>
          <c:tx>
            <c:strRef>
              <c:f>'Figure 3'!$C$8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'Figure 3'!$D$6:$F$6</c:f>
              <c:strCache>
                <c:ptCount val="3"/>
                <c:pt idx="0">
                  <c:v>Grant</c:v>
                </c:pt>
                <c:pt idx="1">
                  <c:v>Soft Loan</c:v>
                </c:pt>
                <c:pt idx="2">
                  <c:v>Total</c:v>
                </c:pt>
              </c:strCache>
            </c:strRef>
          </c:cat>
          <c:val>
            <c:numRef>
              <c:f>'Figure 3'!$D$8:$F$8</c:f>
              <c:numCache>
                <c:formatCode>#,##0</c:formatCode>
                <c:ptCount val="3"/>
                <c:pt idx="0">
                  <c:v>28886921</c:v>
                </c:pt>
                <c:pt idx="1">
                  <c:v>17505130</c:v>
                </c:pt>
                <c:pt idx="2">
                  <c:v>46392051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8B0-4C71-A0F8-6D4C0397F724}"/>
            </c:ext>
          </c:extLst>
        </c:ser>
        <c:ser>
          <c:idx val="2"/>
          <c:order val="2"/>
          <c:tx>
            <c:strRef>
              <c:f>'Figure 3'!$C$9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'Figure 3'!$D$6:$F$6</c:f>
              <c:strCache>
                <c:ptCount val="3"/>
                <c:pt idx="0">
                  <c:v>Grant</c:v>
                </c:pt>
                <c:pt idx="1">
                  <c:v>Soft Loan</c:v>
                </c:pt>
                <c:pt idx="2">
                  <c:v>Total</c:v>
                </c:pt>
              </c:strCache>
            </c:strRef>
          </c:cat>
          <c:val>
            <c:numRef>
              <c:f>'Figure 3'!$D$9:$F$9</c:f>
              <c:numCache>
                <c:formatCode>#,##0</c:formatCode>
                <c:ptCount val="3"/>
                <c:pt idx="0">
                  <c:v>43168146.850000001</c:v>
                </c:pt>
                <c:pt idx="1">
                  <c:v>20854994</c:v>
                </c:pt>
                <c:pt idx="2">
                  <c:v>64023140.850000001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8B0-4C71-A0F8-6D4C0397F724}"/>
            </c:ext>
          </c:extLst>
        </c:ser>
        <c:ser>
          <c:idx val="3"/>
          <c:order val="3"/>
          <c:tx>
            <c:strRef>
              <c:f>'Figure 3'!$C$10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'Figure 3'!$D$6:$F$6</c:f>
              <c:strCache>
                <c:ptCount val="3"/>
                <c:pt idx="0">
                  <c:v>Grant</c:v>
                </c:pt>
                <c:pt idx="1">
                  <c:v>Soft Loan</c:v>
                </c:pt>
                <c:pt idx="2">
                  <c:v>Total</c:v>
                </c:pt>
              </c:strCache>
            </c:strRef>
          </c:cat>
          <c:val>
            <c:numRef>
              <c:f>'Figure 3'!$D$10:$F$10</c:f>
              <c:numCache>
                <c:formatCode>#,##0</c:formatCode>
                <c:ptCount val="3"/>
                <c:pt idx="0">
                  <c:v>25441334</c:v>
                </c:pt>
                <c:pt idx="1">
                  <c:v>25065530</c:v>
                </c:pt>
                <c:pt idx="2">
                  <c:v>50506864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8B0-4C71-A0F8-6D4C0397F724}"/>
            </c:ext>
          </c:extLst>
        </c:ser>
        <c:ser>
          <c:idx val="4"/>
          <c:order val="4"/>
          <c:tx>
            <c:strRef>
              <c:f>'Figure 3'!$C$11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'Figure 3'!$D$6:$F$6</c:f>
              <c:strCache>
                <c:ptCount val="3"/>
                <c:pt idx="0">
                  <c:v>Grant</c:v>
                </c:pt>
                <c:pt idx="1">
                  <c:v>Soft Loan</c:v>
                </c:pt>
                <c:pt idx="2">
                  <c:v>Total</c:v>
                </c:pt>
              </c:strCache>
            </c:strRef>
          </c:cat>
          <c:val>
            <c:numRef>
              <c:f>'Figure 3'!$D$11:$F$11</c:f>
              <c:numCache>
                <c:formatCode>#,##0</c:formatCode>
                <c:ptCount val="3"/>
                <c:pt idx="0">
                  <c:v>21690153</c:v>
                </c:pt>
                <c:pt idx="1">
                  <c:v>2705919</c:v>
                </c:pt>
                <c:pt idx="2">
                  <c:v>24396072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8B0-4C71-A0F8-6D4C0397F724}"/>
            </c:ext>
          </c:extLst>
        </c:ser>
        <c:ser>
          <c:idx val="5"/>
          <c:order val="5"/>
          <c:tx>
            <c:strRef>
              <c:f>'Figure 3'!$C$12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'Figure 3'!$D$6:$F$6</c:f>
              <c:strCache>
                <c:ptCount val="3"/>
                <c:pt idx="0">
                  <c:v>Grant</c:v>
                </c:pt>
                <c:pt idx="1">
                  <c:v>Soft Loan</c:v>
                </c:pt>
                <c:pt idx="2">
                  <c:v>Total</c:v>
                </c:pt>
              </c:strCache>
            </c:strRef>
          </c:cat>
          <c:val>
            <c:numRef>
              <c:f>'Figure 3'!$D$12:$F$12</c:f>
              <c:numCache>
                <c:formatCode>#,##0</c:formatCode>
                <c:ptCount val="3"/>
                <c:pt idx="0">
                  <c:v>21664151</c:v>
                </c:pt>
                <c:pt idx="1">
                  <c:v>8978500</c:v>
                </c:pt>
                <c:pt idx="2">
                  <c:v>30642651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8B0-4C71-A0F8-6D4C0397F724}"/>
            </c:ext>
          </c:extLst>
        </c:ser>
        <c:ser>
          <c:idx val="6"/>
          <c:order val="6"/>
          <c:tx>
            <c:strRef>
              <c:f>'Figure 3'!$C$13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'Figure 3'!$D$6:$F$6</c:f>
              <c:strCache>
                <c:ptCount val="3"/>
                <c:pt idx="0">
                  <c:v>Grant</c:v>
                </c:pt>
                <c:pt idx="1">
                  <c:v>Soft Loan</c:v>
                </c:pt>
                <c:pt idx="2">
                  <c:v>Total</c:v>
                </c:pt>
              </c:strCache>
            </c:strRef>
          </c:cat>
          <c:val>
            <c:numRef>
              <c:f>'Figure 3'!$D$13:$F$13</c:f>
              <c:numCache>
                <c:formatCode>#,##0</c:formatCode>
                <c:ptCount val="3"/>
                <c:pt idx="0">
                  <c:v>30468656</c:v>
                </c:pt>
                <c:pt idx="1">
                  <c:v>1774554</c:v>
                </c:pt>
                <c:pt idx="2">
                  <c:v>32243210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8B0-4C71-A0F8-6D4C0397F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297920"/>
        <c:axId val="55299456"/>
      </c:barChart>
      <c:catAx>
        <c:axId val="5529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5299456"/>
        <c:crosses val="autoZero"/>
        <c:auto val="1"/>
        <c:lblAlgn val="ctr"/>
        <c:lblOffset val="100"/>
        <c:noMultiLvlLbl val="0"/>
      </c:catAx>
      <c:valAx>
        <c:axId val="5529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529792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'[Tables_and_Graphs_2017.xlsx]Figure 4'!$D$3</c:f>
              <c:strCache>
                <c:ptCount val="1"/>
                <c:pt idx="0">
                  <c:v>Project aid 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'[Tables_and_Graphs_2017.xlsx]Figure 4'!$C$4:$C$10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'[Tables_and_Graphs_2017.xlsx]Figure 4'!$D$4:$D$10</c:f>
              <c:numCache>
                <c:formatCode>#,##0</c:formatCode>
                <c:ptCount val="7"/>
                <c:pt idx="0">
                  <c:v>32909422</c:v>
                </c:pt>
                <c:pt idx="1">
                  <c:v>39289697</c:v>
                </c:pt>
                <c:pt idx="2">
                  <c:v>62931331</c:v>
                </c:pt>
                <c:pt idx="3">
                  <c:v>50325146</c:v>
                </c:pt>
                <c:pt idx="4">
                  <c:v>21726805</c:v>
                </c:pt>
                <c:pt idx="5">
                  <c:v>22265549</c:v>
                </c:pt>
                <c:pt idx="6">
                  <c:v>30879959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AB-440C-A8B0-254BA7848EF5}"/>
            </c:ext>
          </c:extLst>
        </c:ser>
        <c:ser>
          <c:idx val="1"/>
          <c:order val="1"/>
          <c:tx>
            <c:strRef>
              <c:f>'[Tables_and_Graphs_2017.xlsx]Figure 4'!$E$3</c:f>
              <c:strCache>
                <c:ptCount val="1"/>
                <c:pt idx="0">
                  <c:v>Sector budget support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6004730552738272E-2"/>
                  <c:y val="-2.0583243214113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9AB-440C-A8B0-254BA7848EF5}"/>
                </c:ext>
              </c:extLst>
            </c:dLbl>
            <c:dLbl>
              <c:idx val="1"/>
              <c:layout>
                <c:manualLayout>
                  <c:x val="2.1276597724967691E-2"/>
                  <c:y val="-2.05832432141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9AB-440C-A8B0-254BA7848EF5}"/>
                </c:ext>
              </c:extLst>
            </c:dLbl>
            <c:dLbl>
              <c:idx val="2"/>
              <c:layout>
                <c:manualLayout>
                  <c:x val="2.3640664138852928E-2"/>
                  <c:y val="-2.8301959419406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9AB-440C-A8B0-254BA7848EF5}"/>
                </c:ext>
              </c:extLst>
            </c:dLbl>
            <c:dLbl>
              <c:idx val="3"/>
              <c:layout>
                <c:manualLayout>
                  <c:x val="1.4184398483311786E-2"/>
                  <c:y val="-2.31561486158781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9AB-440C-A8B0-254BA7848EF5}"/>
                </c:ext>
              </c:extLst>
            </c:dLbl>
            <c:dLbl>
              <c:idx val="4"/>
              <c:layout>
                <c:manualLayout>
                  <c:x val="2.2458630931910414E-2"/>
                  <c:y val="-3.8593581026463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9AB-440C-A8B0-254BA7848EF5}"/>
                </c:ext>
              </c:extLst>
            </c:dLbl>
            <c:dLbl>
              <c:idx val="5"/>
              <c:layout>
                <c:manualLayout>
                  <c:x val="1.7730498104139646E-2"/>
                  <c:y val="-3.6020675624699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9AB-440C-A8B0-254BA7848EF5}"/>
                </c:ext>
              </c:extLst>
            </c:dLbl>
            <c:dLbl>
              <c:idx val="6"/>
              <c:layout>
                <c:manualLayout>
                  <c:x val="2.1276597724967691E-2"/>
                  <c:y val="-3.8593581026463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9AB-440C-A8B0-254BA7848E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'[Tables_and_Graphs_2017.xlsx]Figure 4'!$C$4:$C$10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'[Tables_and_Graphs_2017.xlsx]Figure 4'!$E$4:$E$10</c:f>
              <c:numCache>
                <c:formatCode>#,##0</c:formatCode>
                <c:ptCount val="7"/>
                <c:pt idx="0">
                  <c:v>18946507</c:v>
                </c:pt>
                <c:pt idx="1">
                  <c:v>7102354</c:v>
                </c:pt>
                <c:pt idx="2">
                  <c:v>1091811</c:v>
                </c:pt>
                <c:pt idx="3">
                  <c:v>181718</c:v>
                </c:pt>
                <c:pt idx="4">
                  <c:v>2705919</c:v>
                </c:pt>
                <c:pt idx="5">
                  <c:v>8377102</c:v>
                </c:pt>
                <c:pt idx="6">
                  <c:v>1363251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AB-440C-A8B0-254BA7848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229440"/>
        <c:axId val="93230976"/>
      </c:barChart>
      <c:catAx>
        <c:axId val="932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3230976"/>
        <c:crosses val="autoZero"/>
        <c:auto val="1"/>
        <c:lblAlgn val="ctr"/>
        <c:lblOffset val="100"/>
        <c:noMultiLvlLbl val="0"/>
      </c:catAx>
      <c:valAx>
        <c:axId val="9323097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32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935790408655726E-2"/>
          <c:y val="1.4708493287714621E-2"/>
          <c:w val="0.94024137616509174"/>
          <c:h val="0.8471624025987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6'!$H$36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6'!$I$35:$K$35</c:f>
              <c:strCache>
                <c:ptCount val="3"/>
                <c:pt idx="0">
                  <c:v>Technical Assistance</c:v>
                </c:pt>
                <c:pt idx="1">
                  <c:v>Investments</c:v>
                </c:pt>
                <c:pt idx="2">
                  <c:v>Administrative</c:v>
                </c:pt>
              </c:strCache>
            </c:strRef>
          </c:cat>
          <c:val>
            <c:numRef>
              <c:f>'Figure 6'!$I$36:$K$36</c:f>
              <c:numCache>
                <c:formatCode>0.0%</c:formatCode>
                <c:ptCount val="3"/>
                <c:pt idx="0">
                  <c:v>0.32500000000000012</c:v>
                </c:pt>
                <c:pt idx="1">
                  <c:v>0.58499999999999996</c:v>
                </c:pt>
                <c:pt idx="2">
                  <c:v>9.0000000000000024E-2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9C-46CA-918C-B7BF0F520653}"/>
            </c:ext>
          </c:extLst>
        </c:ser>
        <c:ser>
          <c:idx val="1"/>
          <c:order val="1"/>
          <c:tx>
            <c:strRef>
              <c:f>'Figure 6'!$H$37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6'!$I$35:$K$35</c:f>
              <c:strCache>
                <c:ptCount val="3"/>
                <c:pt idx="0">
                  <c:v>Technical Assistance</c:v>
                </c:pt>
                <c:pt idx="1">
                  <c:v>Investments</c:v>
                </c:pt>
                <c:pt idx="2">
                  <c:v>Administrative</c:v>
                </c:pt>
              </c:strCache>
            </c:strRef>
          </c:cat>
          <c:val>
            <c:numRef>
              <c:f>'Figure 6'!$I$37:$K$37</c:f>
              <c:numCache>
                <c:formatCode>0.0%</c:formatCode>
                <c:ptCount val="3"/>
                <c:pt idx="0">
                  <c:v>0.32716595623892547</c:v>
                </c:pt>
                <c:pt idx="1">
                  <c:v>0.62211705416731855</c:v>
                </c:pt>
                <c:pt idx="2">
                  <c:v>5.0716989593756076E-2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9C-46CA-918C-B7BF0F520653}"/>
            </c:ext>
          </c:extLst>
        </c:ser>
        <c:ser>
          <c:idx val="2"/>
          <c:order val="2"/>
          <c:tx>
            <c:strRef>
              <c:f>'Figure 6'!$H$38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6'!$I$35:$K$35</c:f>
              <c:strCache>
                <c:ptCount val="3"/>
                <c:pt idx="0">
                  <c:v>Technical Assistance</c:v>
                </c:pt>
                <c:pt idx="1">
                  <c:v>Investments</c:v>
                </c:pt>
                <c:pt idx="2">
                  <c:v>Administrative</c:v>
                </c:pt>
              </c:strCache>
            </c:strRef>
          </c:cat>
          <c:val>
            <c:numRef>
              <c:f>'Figure 6'!$I$38:$K$38</c:f>
              <c:numCache>
                <c:formatCode>0.0%</c:formatCode>
                <c:ptCount val="3"/>
                <c:pt idx="0">
                  <c:v>0.17333907078224828</c:v>
                </c:pt>
                <c:pt idx="1">
                  <c:v>0.78024079786769762</c:v>
                </c:pt>
                <c:pt idx="2">
                  <c:v>4.6420131350053892E-2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9C-46CA-918C-B7BF0F520653}"/>
            </c:ext>
          </c:extLst>
        </c:ser>
        <c:ser>
          <c:idx val="3"/>
          <c:order val="3"/>
          <c:tx>
            <c:strRef>
              <c:f>'Figure 6'!$H$39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6'!$I$35:$K$35</c:f>
              <c:strCache>
                <c:ptCount val="3"/>
                <c:pt idx="0">
                  <c:v>Technical Assistance</c:v>
                </c:pt>
                <c:pt idx="1">
                  <c:v>Investments</c:v>
                </c:pt>
                <c:pt idx="2">
                  <c:v>Administrative</c:v>
                </c:pt>
              </c:strCache>
            </c:strRef>
          </c:cat>
          <c:val>
            <c:numRef>
              <c:f>'Figure 6'!$I$39:$K$39</c:f>
              <c:numCache>
                <c:formatCode>0.0%</c:formatCode>
                <c:ptCount val="3"/>
                <c:pt idx="0">
                  <c:v>0.17331810785757756</c:v>
                </c:pt>
                <c:pt idx="1">
                  <c:v>0.74209770036405365</c:v>
                </c:pt>
                <c:pt idx="2">
                  <c:v>8.4584191778369011E-2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49C-46CA-918C-B7BF0F520653}"/>
            </c:ext>
          </c:extLst>
        </c:ser>
        <c:ser>
          <c:idx val="4"/>
          <c:order val="4"/>
          <c:tx>
            <c:strRef>
              <c:f>'Figure 6'!$H$40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6'!$I$35:$K$35</c:f>
              <c:strCache>
                <c:ptCount val="3"/>
                <c:pt idx="0">
                  <c:v>Technical Assistance</c:v>
                </c:pt>
                <c:pt idx="1">
                  <c:v>Investments</c:v>
                </c:pt>
                <c:pt idx="2">
                  <c:v>Administrative</c:v>
                </c:pt>
              </c:strCache>
            </c:strRef>
          </c:cat>
          <c:val>
            <c:numRef>
              <c:f>'Figure 6'!$I$40:$K$40</c:f>
              <c:numCache>
                <c:formatCode>0.0%</c:formatCode>
                <c:ptCount val="3"/>
                <c:pt idx="0">
                  <c:v>0.4179535372518961</c:v>
                </c:pt>
                <c:pt idx="1">
                  <c:v>0.5011674333843259</c:v>
                </c:pt>
                <c:pt idx="2">
                  <c:v>8.0879029363778165E-2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9C-46CA-918C-B7BF0F520653}"/>
            </c:ext>
          </c:extLst>
        </c:ser>
        <c:ser>
          <c:idx val="5"/>
          <c:order val="5"/>
          <c:tx>
            <c:strRef>
              <c:f>'Figure 6'!$H$41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6'!$I$35:$K$35</c:f>
              <c:strCache>
                <c:ptCount val="3"/>
                <c:pt idx="0">
                  <c:v>Technical Assistance</c:v>
                </c:pt>
                <c:pt idx="1">
                  <c:v>Investments</c:v>
                </c:pt>
                <c:pt idx="2">
                  <c:v>Administrative</c:v>
                </c:pt>
              </c:strCache>
            </c:strRef>
          </c:cat>
          <c:val>
            <c:numRef>
              <c:f>'Figure 6'!$I$41:$K$41</c:f>
              <c:numCache>
                <c:formatCode>0.0%</c:formatCode>
                <c:ptCount val="3"/>
                <c:pt idx="0">
                  <c:v>0.36429208185022904</c:v>
                </c:pt>
                <c:pt idx="1">
                  <c:v>0.58174652229012458</c:v>
                </c:pt>
                <c:pt idx="2">
                  <c:v>5.3961395859646752E-2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49C-46CA-918C-B7BF0F520653}"/>
            </c:ext>
          </c:extLst>
        </c:ser>
        <c:ser>
          <c:idx val="6"/>
          <c:order val="6"/>
          <c:tx>
            <c:strRef>
              <c:f>'Figure 6'!$H$42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6'!$I$35:$K$35</c:f>
              <c:strCache>
                <c:ptCount val="3"/>
                <c:pt idx="0">
                  <c:v>Technical Assistance</c:v>
                </c:pt>
                <c:pt idx="1">
                  <c:v>Investments</c:v>
                </c:pt>
                <c:pt idx="2">
                  <c:v>Administrative</c:v>
                </c:pt>
              </c:strCache>
            </c:strRef>
          </c:cat>
          <c:val>
            <c:numRef>
              <c:f>'Figure 6'!$I$42:$K$42</c:f>
              <c:numCache>
                <c:formatCode>0.0%</c:formatCode>
                <c:ptCount val="3"/>
                <c:pt idx="0">
                  <c:v>0.43125425860794381</c:v>
                </c:pt>
                <c:pt idx="1">
                  <c:v>0.4982976785481783</c:v>
                </c:pt>
                <c:pt idx="2">
                  <c:v>7.044806284387771E-2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49C-46CA-918C-B7BF0F520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22528"/>
        <c:axId val="46824064"/>
      </c:barChart>
      <c:catAx>
        <c:axId val="4682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6824064"/>
        <c:crosses val="autoZero"/>
        <c:auto val="1"/>
        <c:lblAlgn val="ctr"/>
        <c:lblOffset val="100"/>
        <c:noMultiLvlLbl val="0"/>
      </c:catAx>
      <c:valAx>
        <c:axId val="4682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682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7'!$A$30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7'!$B$29:$F$29</c:f>
              <c:strCache>
                <c:ptCount val="5"/>
                <c:pt idx="0">
                  <c:v>Construction and refurbishment</c:v>
                </c:pt>
                <c:pt idx="1">
                  <c:v>Medical Equipment</c:v>
                </c:pt>
                <c:pt idx="2">
                  <c:v>IT Technology</c:v>
                </c:pt>
                <c:pt idx="3">
                  <c:v>Medical Supplies</c:v>
                </c:pt>
                <c:pt idx="4">
                  <c:v>Other</c:v>
                </c:pt>
              </c:strCache>
            </c:strRef>
          </c:cat>
          <c:val>
            <c:numRef>
              <c:f>'Figure 7'!$B$30:$F$30</c:f>
              <c:numCache>
                <c:formatCode>0.0%</c:formatCode>
                <c:ptCount val="5"/>
                <c:pt idx="0">
                  <c:v>0.38700000000000012</c:v>
                </c:pt>
                <c:pt idx="1">
                  <c:v>0.13</c:v>
                </c:pt>
                <c:pt idx="2">
                  <c:v>2.9000000000000001E-2</c:v>
                </c:pt>
                <c:pt idx="3">
                  <c:v>0.35300000000000009</c:v>
                </c:pt>
                <c:pt idx="4">
                  <c:v>0.10100000000000002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D7-4D5B-A1A3-D2FAA27E3833}"/>
            </c:ext>
          </c:extLst>
        </c:ser>
        <c:ser>
          <c:idx val="1"/>
          <c:order val="1"/>
          <c:tx>
            <c:strRef>
              <c:f>'Figure 7'!$A$31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7'!$B$29:$F$29</c:f>
              <c:strCache>
                <c:ptCount val="5"/>
                <c:pt idx="0">
                  <c:v>Construction and refurbishment</c:v>
                </c:pt>
                <c:pt idx="1">
                  <c:v>Medical Equipment</c:v>
                </c:pt>
                <c:pt idx="2">
                  <c:v>IT Technology</c:v>
                </c:pt>
                <c:pt idx="3">
                  <c:v>Medical Supplies</c:v>
                </c:pt>
                <c:pt idx="4">
                  <c:v>Other</c:v>
                </c:pt>
              </c:strCache>
            </c:strRef>
          </c:cat>
          <c:val>
            <c:numRef>
              <c:f>'Figure 7'!$B$31:$F$31</c:f>
              <c:numCache>
                <c:formatCode>0.0%</c:formatCode>
                <c:ptCount val="5"/>
                <c:pt idx="0">
                  <c:v>0.28711512783209264</c:v>
                </c:pt>
                <c:pt idx="1">
                  <c:v>0.39835621746558486</c:v>
                </c:pt>
                <c:pt idx="2">
                  <c:v>7.9818876806452797E-3</c:v>
                </c:pt>
                <c:pt idx="3">
                  <c:v>0.18679296737679743</c:v>
                </c:pt>
                <c:pt idx="4">
                  <c:v>0.11975379964488023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0D7-4D5B-A1A3-D2FAA27E3833}"/>
            </c:ext>
          </c:extLst>
        </c:ser>
        <c:ser>
          <c:idx val="2"/>
          <c:order val="2"/>
          <c:tx>
            <c:strRef>
              <c:f>'Figure 7'!$A$32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7'!$B$29:$F$29</c:f>
              <c:strCache>
                <c:ptCount val="5"/>
                <c:pt idx="0">
                  <c:v>Construction and refurbishment</c:v>
                </c:pt>
                <c:pt idx="1">
                  <c:v>Medical Equipment</c:v>
                </c:pt>
                <c:pt idx="2">
                  <c:v>IT Technology</c:v>
                </c:pt>
                <c:pt idx="3">
                  <c:v>Medical Supplies</c:v>
                </c:pt>
                <c:pt idx="4">
                  <c:v>Other</c:v>
                </c:pt>
              </c:strCache>
            </c:strRef>
          </c:cat>
          <c:val>
            <c:numRef>
              <c:f>'Figure 7'!$B$32:$F$32</c:f>
              <c:numCache>
                <c:formatCode>0.0%</c:formatCode>
                <c:ptCount val="5"/>
                <c:pt idx="0">
                  <c:v>0.32008755751905621</c:v>
                </c:pt>
                <c:pt idx="1">
                  <c:v>0.33593660654887947</c:v>
                </c:pt>
                <c:pt idx="2">
                  <c:v>8.3455197305279134E-3</c:v>
                </c:pt>
                <c:pt idx="3">
                  <c:v>0.18976125065370025</c:v>
                </c:pt>
                <c:pt idx="4">
                  <c:v>0.14586906554783677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D7-4D5B-A1A3-D2FAA27E3833}"/>
            </c:ext>
          </c:extLst>
        </c:ser>
        <c:ser>
          <c:idx val="3"/>
          <c:order val="3"/>
          <c:tx>
            <c:strRef>
              <c:f>'Figure 7'!$A$33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7'!$B$29:$F$29</c:f>
              <c:strCache>
                <c:ptCount val="5"/>
                <c:pt idx="0">
                  <c:v>Construction and refurbishment</c:v>
                </c:pt>
                <c:pt idx="1">
                  <c:v>Medical Equipment</c:v>
                </c:pt>
                <c:pt idx="2">
                  <c:v>IT Technology</c:v>
                </c:pt>
                <c:pt idx="3">
                  <c:v>Medical Supplies</c:v>
                </c:pt>
                <c:pt idx="4">
                  <c:v>Other</c:v>
                </c:pt>
              </c:strCache>
            </c:strRef>
          </c:cat>
          <c:val>
            <c:numRef>
              <c:f>'Figure 7'!$B$33:$F$33</c:f>
              <c:numCache>
                <c:formatCode>0.0%</c:formatCode>
                <c:ptCount val="5"/>
                <c:pt idx="0">
                  <c:v>8.656284405496939E-2</c:v>
                </c:pt>
                <c:pt idx="1">
                  <c:v>0.71022805850005166</c:v>
                </c:pt>
                <c:pt idx="2">
                  <c:v>4.9607415210264939E-3</c:v>
                </c:pt>
                <c:pt idx="3">
                  <c:v>8.9066879710981969E-2</c:v>
                </c:pt>
                <c:pt idx="4">
                  <c:v>0.10918147621297077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0D7-4D5B-A1A3-D2FAA27E3833}"/>
            </c:ext>
          </c:extLst>
        </c:ser>
        <c:ser>
          <c:idx val="4"/>
          <c:order val="4"/>
          <c:tx>
            <c:strRef>
              <c:f>'Figure 7'!$A$34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7'!$B$29:$F$29</c:f>
              <c:strCache>
                <c:ptCount val="5"/>
                <c:pt idx="0">
                  <c:v>Construction and refurbishment</c:v>
                </c:pt>
                <c:pt idx="1">
                  <c:v>Medical Equipment</c:v>
                </c:pt>
                <c:pt idx="2">
                  <c:v>IT Technology</c:v>
                </c:pt>
                <c:pt idx="3">
                  <c:v>Medical Supplies</c:v>
                </c:pt>
                <c:pt idx="4">
                  <c:v>Other</c:v>
                </c:pt>
              </c:strCache>
            </c:strRef>
          </c:cat>
          <c:val>
            <c:numRef>
              <c:f>'Figure 7'!$B$34:$F$34</c:f>
              <c:numCache>
                <c:formatCode>0.0%</c:formatCode>
                <c:ptCount val="5"/>
                <c:pt idx="0">
                  <c:v>0.14405097726379468</c:v>
                </c:pt>
                <c:pt idx="1">
                  <c:v>0.25684163008081001</c:v>
                </c:pt>
                <c:pt idx="2">
                  <c:v>4.9374735714823981E-2</c:v>
                </c:pt>
                <c:pt idx="3">
                  <c:v>0.37845189258988782</c:v>
                </c:pt>
                <c:pt idx="4">
                  <c:v>0.17128076435068368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0D7-4D5B-A1A3-D2FAA27E3833}"/>
            </c:ext>
          </c:extLst>
        </c:ser>
        <c:ser>
          <c:idx val="5"/>
          <c:order val="5"/>
          <c:tx>
            <c:strRef>
              <c:f>'Figure 7'!$A$35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7'!$B$29:$F$29</c:f>
              <c:strCache>
                <c:ptCount val="5"/>
                <c:pt idx="0">
                  <c:v>Construction and refurbishment</c:v>
                </c:pt>
                <c:pt idx="1">
                  <c:v>Medical Equipment</c:v>
                </c:pt>
                <c:pt idx="2">
                  <c:v>IT Technology</c:v>
                </c:pt>
                <c:pt idx="3">
                  <c:v>Medical Supplies</c:v>
                </c:pt>
                <c:pt idx="4">
                  <c:v>Other</c:v>
                </c:pt>
              </c:strCache>
            </c:strRef>
          </c:cat>
          <c:val>
            <c:numRef>
              <c:f>'Figure 7'!$B$35:$F$35</c:f>
              <c:numCache>
                <c:formatCode>0.0%</c:formatCode>
                <c:ptCount val="5"/>
                <c:pt idx="0">
                  <c:v>0.15652149825889092</c:v>
                </c:pt>
                <c:pt idx="1">
                  <c:v>0.20316371186474314</c:v>
                </c:pt>
                <c:pt idx="2">
                  <c:v>4.2851761709982589E-2</c:v>
                </c:pt>
                <c:pt idx="3">
                  <c:v>0.26356799336688147</c:v>
                </c:pt>
                <c:pt idx="4">
                  <c:v>0.33389503479950228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0D7-4D5B-A1A3-D2FAA27E3833}"/>
            </c:ext>
          </c:extLst>
        </c:ser>
        <c:ser>
          <c:idx val="6"/>
          <c:order val="6"/>
          <c:tx>
            <c:strRef>
              <c:f>'Figure 7'!$A$36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7'!$B$29:$F$29</c:f>
              <c:strCache>
                <c:ptCount val="5"/>
                <c:pt idx="0">
                  <c:v>Construction and refurbishment</c:v>
                </c:pt>
                <c:pt idx="1">
                  <c:v>Medical Equipment</c:v>
                </c:pt>
                <c:pt idx="2">
                  <c:v>IT Technology</c:v>
                </c:pt>
                <c:pt idx="3">
                  <c:v>Medical Supplies</c:v>
                </c:pt>
                <c:pt idx="4">
                  <c:v>Other</c:v>
                </c:pt>
              </c:strCache>
            </c:strRef>
          </c:cat>
          <c:val>
            <c:numRef>
              <c:f>'Figure 7'!$B$36:$F$36</c:f>
              <c:numCache>
                <c:formatCode>0.0%</c:formatCode>
                <c:ptCount val="5"/>
                <c:pt idx="0">
                  <c:v>0.14230309970561109</c:v>
                </c:pt>
                <c:pt idx="1">
                  <c:v>0.2167925208047847</c:v>
                </c:pt>
                <c:pt idx="2">
                  <c:v>2.6405835218114654E-2</c:v>
                </c:pt>
                <c:pt idx="3">
                  <c:v>0.23383573147125605</c:v>
                </c:pt>
                <c:pt idx="4">
                  <c:v>0.38066281280023367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0D7-4D5B-A1A3-D2FAA27E38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114304"/>
        <c:axId val="46115840"/>
      </c:barChart>
      <c:catAx>
        <c:axId val="4611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15840"/>
        <c:crosses val="autoZero"/>
        <c:auto val="1"/>
        <c:lblAlgn val="ctr"/>
        <c:lblOffset val="100"/>
        <c:noMultiLvlLbl val="0"/>
      </c:catAx>
      <c:valAx>
        <c:axId val="46115840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1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197376"/>
        <c:axId val="46928256"/>
      </c:barChart>
      <c:catAx>
        <c:axId val="461973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46928256"/>
        <c:crosses val="autoZero"/>
        <c:auto val="1"/>
        <c:lblAlgn val="ctr"/>
        <c:lblOffset val="100"/>
        <c:noMultiLvlLbl val="0"/>
      </c:catAx>
      <c:valAx>
        <c:axId val="469282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46197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8'!$A$12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8'!$B$11:$F$11</c:f>
              <c:strCache>
                <c:ptCount val="5"/>
                <c:pt idx="0">
                  <c:v>Policy</c:v>
                </c:pt>
                <c:pt idx="1">
                  <c:v>Capacity Building</c:v>
                </c:pt>
                <c:pt idx="2">
                  <c:v>Guidelines and Protocols</c:v>
                </c:pt>
                <c:pt idx="3">
                  <c:v>Legal Framework</c:v>
                </c:pt>
                <c:pt idx="4">
                  <c:v>Other</c:v>
                </c:pt>
              </c:strCache>
            </c:strRef>
          </c:cat>
          <c:val>
            <c:numRef>
              <c:f>'Figure 8'!$B$12:$F$12</c:f>
              <c:numCache>
                <c:formatCode>0.0%</c:formatCode>
                <c:ptCount val="5"/>
                <c:pt idx="0">
                  <c:v>0.15500000000000005</c:v>
                </c:pt>
                <c:pt idx="1">
                  <c:v>0.56599999999999995</c:v>
                </c:pt>
                <c:pt idx="2">
                  <c:v>0.126</c:v>
                </c:pt>
                <c:pt idx="3">
                  <c:v>6.200000000000002E-2</c:v>
                </c:pt>
                <c:pt idx="4">
                  <c:v>9.1000000000000025E-2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01-4C9B-88A8-F9FDA20C3E04}"/>
            </c:ext>
          </c:extLst>
        </c:ser>
        <c:ser>
          <c:idx val="1"/>
          <c:order val="1"/>
          <c:tx>
            <c:strRef>
              <c:f>'Figure 8'!$A$13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1369928665568852E-3"/>
                  <c:y val="8.3384950641587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01-4C9B-88A8-F9FDA20C3E04}"/>
                </c:ext>
              </c:extLst>
            </c:dLbl>
            <c:dLbl>
              <c:idx val="1"/>
              <c:layout>
                <c:manualLayout>
                  <c:x val="-5.951535987579019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901-4C9B-88A8-F9FDA20C3E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8'!$B$11:$F$11</c:f>
              <c:strCache>
                <c:ptCount val="5"/>
                <c:pt idx="0">
                  <c:v>Policy</c:v>
                </c:pt>
                <c:pt idx="1">
                  <c:v>Capacity Building</c:v>
                </c:pt>
                <c:pt idx="2">
                  <c:v>Guidelines and Protocols</c:v>
                </c:pt>
                <c:pt idx="3">
                  <c:v>Legal Framework</c:v>
                </c:pt>
                <c:pt idx="4">
                  <c:v>Other</c:v>
                </c:pt>
              </c:strCache>
            </c:strRef>
          </c:cat>
          <c:val>
            <c:numRef>
              <c:f>'Figure 8'!$B$13:$F$13</c:f>
              <c:numCache>
                <c:formatCode>0.0%</c:formatCode>
                <c:ptCount val="5"/>
                <c:pt idx="0">
                  <c:v>0.2023232300948474</c:v>
                </c:pt>
                <c:pt idx="1">
                  <c:v>0.47395322287748831</c:v>
                </c:pt>
                <c:pt idx="2">
                  <c:v>7.6332620496590203E-2</c:v>
                </c:pt>
                <c:pt idx="3">
                  <c:v>0.11318282376840386</c:v>
                </c:pt>
                <c:pt idx="4">
                  <c:v>0.13420810276267045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901-4C9B-88A8-F9FDA20C3E04}"/>
            </c:ext>
          </c:extLst>
        </c:ser>
        <c:ser>
          <c:idx val="2"/>
          <c:order val="2"/>
          <c:tx>
            <c:strRef>
              <c:f>'Figure 8'!$A$14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8'!$B$11:$F$11</c:f>
              <c:strCache>
                <c:ptCount val="5"/>
                <c:pt idx="0">
                  <c:v>Policy</c:v>
                </c:pt>
                <c:pt idx="1">
                  <c:v>Capacity Building</c:v>
                </c:pt>
                <c:pt idx="2">
                  <c:v>Guidelines and Protocols</c:v>
                </c:pt>
                <c:pt idx="3">
                  <c:v>Legal Framework</c:v>
                </c:pt>
                <c:pt idx="4">
                  <c:v>Other</c:v>
                </c:pt>
              </c:strCache>
            </c:strRef>
          </c:cat>
          <c:val>
            <c:numRef>
              <c:f>'Figure 8'!$B$14:$F$14</c:f>
              <c:numCache>
                <c:formatCode>0.0%</c:formatCode>
                <c:ptCount val="5"/>
                <c:pt idx="0">
                  <c:v>0.23177563904897261</c:v>
                </c:pt>
                <c:pt idx="1">
                  <c:v>0.47106452496713291</c:v>
                </c:pt>
                <c:pt idx="2">
                  <c:v>6.8711620688979028E-2</c:v>
                </c:pt>
                <c:pt idx="3">
                  <c:v>8.522980360829735E-2</c:v>
                </c:pt>
                <c:pt idx="4">
                  <c:v>0.14321841168661822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01-4C9B-88A8-F9FDA20C3E04}"/>
            </c:ext>
          </c:extLst>
        </c:ser>
        <c:ser>
          <c:idx val="3"/>
          <c:order val="3"/>
          <c:tx>
            <c:strRef>
              <c:f>'Figure 8'!$A$15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8'!$B$11:$F$11</c:f>
              <c:strCache>
                <c:ptCount val="5"/>
                <c:pt idx="0">
                  <c:v>Policy</c:v>
                </c:pt>
                <c:pt idx="1">
                  <c:v>Capacity Building</c:v>
                </c:pt>
                <c:pt idx="2">
                  <c:v>Guidelines and Protocols</c:v>
                </c:pt>
                <c:pt idx="3">
                  <c:v>Legal Framework</c:v>
                </c:pt>
                <c:pt idx="4">
                  <c:v>Other</c:v>
                </c:pt>
              </c:strCache>
            </c:strRef>
          </c:cat>
          <c:val>
            <c:numRef>
              <c:f>'Figure 8'!$B$15:$F$15</c:f>
              <c:numCache>
                <c:formatCode>0.0%</c:formatCode>
                <c:ptCount val="5"/>
                <c:pt idx="0">
                  <c:v>0.19907864759941726</c:v>
                </c:pt>
                <c:pt idx="1">
                  <c:v>0.47055578827147365</c:v>
                </c:pt>
                <c:pt idx="2">
                  <c:v>4.7757696482408844E-2</c:v>
                </c:pt>
                <c:pt idx="3">
                  <c:v>8.8905674625566769E-2</c:v>
                </c:pt>
                <c:pt idx="4">
                  <c:v>0.1934721732243016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901-4C9B-88A8-F9FDA20C3E04}"/>
            </c:ext>
          </c:extLst>
        </c:ser>
        <c:ser>
          <c:idx val="4"/>
          <c:order val="4"/>
          <c:tx>
            <c:strRef>
              <c:f>'Figure 8'!$A$16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8'!$B$11:$F$11</c:f>
              <c:strCache>
                <c:ptCount val="5"/>
                <c:pt idx="0">
                  <c:v>Policy</c:v>
                </c:pt>
                <c:pt idx="1">
                  <c:v>Capacity Building</c:v>
                </c:pt>
                <c:pt idx="2">
                  <c:v>Guidelines and Protocols</c:v>
                </c:pt>
                <c:pt idx="3">
                  <c:v>Legal Framework</c:v>
                </c:pt>
                <c:pt idx="4">
                  <c:v>Other</c:v>
                </c:pt>
              </c:strCache>
            </c:strRef>
          </c:cat>
          <c:val>
            <c:numRef>
              <c:f>'Figure 8'!$B$16:$F$16</c:f>
              <c:numCache>
                <c:formatCode>0.0%</c:formatCode>
                <c:ptCount val="5"/>
                <c:pt idx="0">
                  <c:v>0.32808711454667322</c:v>
                </c:pt>
                <c:pt idx="1">
                  <c:v>0.43620098619922987</c:v>
                </c:pt>
                <c:pt idx="2">
                  <c:v>9.6969923157534665E-2</c:v>
                </c:pt>
                <c:pt idx="3">
                  <c:v>9.8132000738870739E-2</c:v>
                </c:pt>
                <c:pt idx="4">
                  <c:v>4.0609975357692014E-2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901-4C9B-88A8-F9FDA20C3E04}"/>
            </c:ext>
          </c:extLst>
        </c:ser>
        <c:ser>
          <c:idx val="5"/>
          <c:order val="5"/>
          <c:tx>
            <c:strRef>
              <c:f>'Figure 8'!$A$17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8'!$B$11:$F$11</c:f>
              <c:strCache>
                <c:ptCount val="5"/>
                <c:pt idx="0">
                  <c:v>Policy</c:v>
                </c:pt>
                <c:pt idx="1">
                  <c:v>Capacity Building</c:v>
                </c:pt>
                <c:pt idx="2">
                  <c:v>Guidelines and Protocols</c:v>
                </c:pt>
                <c:pt idx="3">
                  <c:v>Legal Framework</c:v>
                </c:pt>
                <c:pt idx="4">
                  <c:v>Other</c:v>
                </c:pt>
              </c:strCache>
            </c:strRef>
          </c:cat>
          <c:val>
            <c:numRef>
              <c:f>'Figure 8'!$B$17:$F$17</c:f>
              <c:numCache>
                <c:formatCode>0.0%</c:formatCode>
                <c:ptCount val="5"/>
                <c:pt idx="0">
                  <c:v>0.23290785306312481</c:v>
                </c:pt>
                <c:pt idx="1">
                  <c:v>0.48416007939119621</c:v>
                </c:pt>
                <c:pt idx="2">
                  <c:v>0.11415899522776472</c:v>
                </c:pt>
                <c:pt idx="3">
                  <c:v>0.1276099955966199</c:v>
                </c:pt>
                <c:pt idx="4">
                  <c:v>4.1163076721294441E-2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F901-4C9B-88A8-F9FDA20C3E04}"/>
            </c:ext>
          </c:extLst>
        </c:ser>
        <c:ser>
          <c:idx val="6"/>
          <c:order val="6"/>
          <c:tx>
            <c:strRef>
              <c:f>'Figure 8'!$A$18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8'!$B$11:$F$11</c:f>
              <c:strCache>
                <c:ptCount val="5"/>
                <c:pt idx="0">
                  <c:v>Policy</c:v>
                </c:pt>
                <c:pt idx="1">
                  <c:v>Capacity Building</c:v>
                </c:pt>
                <c:pt idx="2">
                  <c:v>Guidelines and Protocols</c:v>
                </c:pt>
                <c:pt idx="3">
                  <c:v>Legal Framework</c:v>
                </c:pt>
                <c:pt idx="4">
                  <c:v>Other</c:v>
                </c:pt>
              </c:strCache>
            </c:strRef>
          </c:cat>
          <c:val>
            <c:numRef>
              <c:f>'Figure 8'!$B$18:$F$18</c:f>
              <c:numCache>
                <c:formatCode>0.0%</c:formatCode>
                <c:ptCount val="5"/>
                <c:pt idx="0">
                  <c:v>0.27463597900371028</c:v>
                </c:pt>
                <c:pt idx="1">
                  <c:v>0.44051044545062301</c:v>
                </c:pt>
                <c:pt idx="2">
                  <c:v>0.12711635501079174</c:v>
                </c:pt>
                <c:pt idx="3">
                  <c:v>0.11915204261378157</c:v>
                </c:pt>
                <c:pt idx="4">
                  <c:v>3.858517792109345E-2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901-4C9B-88A8-F9FDA20C3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005056"/>
        <c:axId val="47015040"/>
      </c:barChart>
      <c:catAx>
        <c:axId val="4700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7015040"/>
        <c:crosses val="autoZero"/>
        <c:auto val="1"/>
        <c:lblAlgn val="ctr"/>
        <c:lblOffset val="100"/>
        <c:noMultiLvlLbl val="0"/>
      </c:catAx>
      <c:valAx>
        <c:axId val="4701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700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9'!$A$11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9'!$B$10:$E$10</c:f>
              <c:strCache>
                <c:ptCount val="4"/>
                <c:pt idx="0">
                  <c:v>Health Services Delivery</c:v>
                </c:pt>
                <c:pt idx="1">
                  <c:v>Resource generation </c:v>
                </c:pt>
                <c:pt idx="2">
                  <c:v>Health Financing</c:v>
                </c:pt>
                <c:pt idx="3">
                  <c:v>Leadership&amp; Governance</c:v>
                </c:pt>
              </c:strCache>
            </c:strRef>
          </c:cat>
          <c:val>
            <c:numRef>
              <c:f>'Figure 9'!$B$11:$E$11</c:f>
              <c:numCache>
                <c:formatCode>0.0%</c:formatCode>
                <c:ptCount val="4"/>
                <c:pt idx="0">
                  <c:v>0.37400000000000011</c:v>
                </c:pt>
                <c:pt idx="1">
                  <c:v>0.49600000000000011</c:v>
                </c:pt>
                <c:pt idx="2">
                  <c:v>2.3E-2</c:v>
                </c:pt>
                <c:pt idx="3">
                  <c:v>0.10700000000000003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BD-4317-98E3-3EEA7C53DBAB}"/>
            </c:ext>
          </c:extLst>
        </c:ser>
        <c:ser>
          <c:idx val="1"/>
          <c:order val="1"/>
          <c:tx>
            <c:strRef>
              <c:f>'Figure 9'!$A$12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9'!$B$10:$E$10</c:f>
              <c:strCache>
                <c:ptCount val="4"/>
                <c:pt idx="0">
                  <c:v>Health Services Delivery</c:v>
                </c:pt>
                <c:pt idx="1">
                  <c:v>Resource generation </c:v>
                </c:pt>
                <c:pt idx="2">
                  <c:v>Health Financing</c:v>
                </c:pt>
                <c:pt idx="3">
                  <c:v>Leadership&amp; Governance</c:v>
                </c:pt>
              </c:strCache>
            </c:strRef>
          </c:cat>
          <c:val>
            <c:numRef>
              <c:f>'Figure 9'!$B$12:$E$12</c:f>
              <c:numCache>
                <c:formatCode>0.0%</c:formatCode>
                <c:ptCount val="4"/>
                <c:pt idx="0">
                  <c:v>0.33601717414455445</c:v>
                </c:pt>
                <c:pt idx="1">
                  <c:v>0.5706843255381211</c:v>
                </c:pt>
                <c:pt idx="2">
                  <c:v>2.7816842983310625E-2</c:v>
                </c:pt>
                <c:pt idx="3">
                  <c:v>6.5481657334014301E-2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BD-4317-98E3-3EEA7C53DBAB}"/>
            </c:ext>
          </c:extLst>
        </c:ser>
        <c:ser>
          <c:idx val="2"/>
          <c:order val="2"/>
          <c:tx>
            <c:strRef>
              <c:f>'Figure 9'!$A$13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9'!$B$10:$E$10</c:f>
              <c:strCache>
                <c:ptCount val="4"/>
                <c:pt idx="0">
                  <c:v>Health Services Delivery</c:v>
                </c:pt>
                <c:pt idx="1">
                  <c:v>Resource generation </c:v>
                </c:pt>
                <c:pt idx="2">
                  <c:v>Health Financing</c:v>
                </c:pt>
                <c:pt idx="3">
                  <c:v>Leadership&amp; Governance</c:v>
                </c:pt>
              </c:strCache>
            </c:strRef>
          </c:cat>
          <c:val>
            <c:numRef>
              <c:f>'Figure 9'!$B$13:$E$13</c:f>
              <c:numCache>
                <c:formatCode>0.0%</c:formatCode>
                <c:ptCount val="4"/>
                <c:pt idx="0">
                  <c:v>0.35536548590617922</c:v>
                </c:pt>
                <c:pt idx="1">
                  <c:v>0.56761711176186358</c:v>
                </c:pt>
                <c:pt idx="2">
                  <c:v>1.3427987265014043E-2</c:v>
                </c:pt>
                <c:pt idx="3">
                  <c:v>6.358941506694292E-2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5BD-4317-98E3-3EEA7C53DBAB}"/>
            </c:ext>
          </c:extLst>
        </c:ser>
        <c:ser>
          <c:idx val="3"/>
          <c:order val="3"/>
          <c:tx>
            <c:strRef>
              <c:f>'Figure 9'!$A$14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9'!$B$10:$E$10</c:f>
              <c:strCache>
                <c:ptCount val="4"/>
                <c:pt idx="0">
                  <c:v>Health Services Delivery</c:v>
                </c:pt>
                <c:pt idx="1">
                  <c:v>Resource generation </c:v>
                </c:pt>
                <c:pt idx="2">
                  <c:v>Health Financing</c:v>
                </c:pt>
                <c:pt idx="3">
                  <c:v>Leadership&amp; Governance</c:v>
                </c:pt>
              </c:strCache>
            </c:strRef>
          </c:cat>
          <c:val>
            <c:numRef>
              <c:f>'Figure 9'!$B$14:$E$14</c:f>
              <c:numCache>
                <c:formatCode>0.0%</c:formatCode>
                <c:ptCount val="4"/>
                <c:pt idx="0">
                  <c:v>0.21302364419220338</c:v>
                </c:pt>
                <c:pt idx="1">
                  <c:v>0.74358538079101466</c:v>
                </c:pt>
                <c:pt idx="2">
                  <c:v>2.0158204635314519E-2</c:v>
                </c:pt>
                <c:pt idx="3">
                  <c:v>2.3232770381467375E-2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5BD-4317-98E3-3EEA7C53DBAB}"/>
            </c:ext>
          </c:extLst>
        </c:ser>
        <c:ser>
          <c:idx val="4"/>
          <c:order val="4"/>
          <c:tx>
            <c:strRef>
              <c:f>'Figure 9'!$A$15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9'!$B$10:$E$10</c:f>
              <c:strCache>
                <c:ptCount val="4"/>
                <c:pt idx="0">
                  <c:v>Health Services Delivery</c:v>
                </c:pt>
                <c:pt idx="1">
                  <c:v>Resource generation </c:v>
                </c:pt>
                <c:pt idx="2">
                  <c:v>Health Financing</c:v>
                </c:pt>
                <c:pt idx="3">
                  <c:v>Leadership&amp; Governance</c:v>
                </c:pt>
              </c:strCache>
            </c:strRef>
          </c:cat>
          <c:val>
            <c:numRef>
              <c:f>'Figure 9'!$B$15:$E$15</c:f>
              <c:numCache>
                <c:formatCode>0.0%</c:formatCode>
                <c:ptCount val="4"/>
                <c:pt idx="0">
                  <c:v>0.35983877604270165</c:v>
                </c:pt>
                <c:pt idx="1">
                  <c:v>0.47856617038517107</c:v>
                </c:pt>
                <c:pt idx="2">
                  <c:v>4.1851658512466264E-2</c:v>
                </c:pt>
                <c:pt idx="3">
                  <c:v>0.11974339505966136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5BD-4317-98E3-3EEA7C53DBAB}"/>
            </c:ext>
          </c:extLst>
        </c:ser>
        <c:ser>
          <c:idx val="5"/>
          <c:order val="5"/>
          <c:tx>
            <c:strRef>
              <c:f>'Figure 9'!$A$16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9'!$B$10:$E$10</c:f>
              <c:strCache>
                <c:ptCount val="4"/>
                <c:pt idx="0">
                  <c:v>Health Services Delivery</c:v>
                </c:pt>
                <c:pt idx="1">
                  <c:v>Resource generation </c:v>
                </c:pt>
                <c:pt idx="2">
                  <c:v>Health Financing</c:v>
                </c:pt>
                <c:pt idx="3">
                  <c:v>Leadership&amp; Governance</c:v>
                </c:pt>
              </c:strCache>
            </c:strRef>
          </c:cat>
          <c:val>
            <c:numRef>
              <c:f>'Figure 9'!$B$16:$E$16</c:f>
              <c:numCache>
                <c:formatCode>0.0%</c:formatCode>
                <c:ptCount val="4"/>
                <c:pt idx="0">
                  <c:v>0.6679564211007728</c:v>
                </c:pt>
                <c:pt idx="1">
                  <c:v>0.23437790646768775</c:v>
                </c:pt>
                <c:pt idx="2">
                  <c:v>2.194540870501055E-2</c:v>
                </c:pt>
                <c:pt idx="3">
                  <c:v>7.5720263726529402E-2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5BD-4317-98E3-3EEA7C53DBAB}"/>
            </c:ext>
          </c:extLst>
        </c:ser>
        <c:ser>
          <c:idx val="6"/>
          <c:order val="6"/>
          <c:tx>
            <c:strRef>
              <c:f>'Figure 9'!$A$17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9'!$B$10:$E$10</c:f>
              <c:strCache>
                <c:ptCount val="4"/>
                <c:pt idx="0">
                  <c:v>Health Services Delivery</c:v>
                </c:pt>
                <c:pt idx="1">
                  <c:v>Resource generation </c:v>
                </c:pt>
                <c:pt idx="2">
                  <c:v>Health Financing</c:v>
                </c:pt>
                <c:pt idx="3">
                  <c:v>Leadership&amp; Governance</c:v>
                </c:pt>
              </c:strCache>
            </c:strRef>
          </c:cat>
          <c:val>
            <c:numRef>
              <c:f>'Figure 9'!$B$17:$E$17</c:f>
              <c:numCache>
                <c:formatCode>0.0%</c:formatCode>
                <c:ptCount val="4"/>
                <c:pt idx="0">
                  <c:v>0.68169008053887103</c:v>
                </c:pt>
                <c:pt idx="1">
                  <c:v>0.15346028967939196</c:v>
                </c:pt>
                <c:pt idx="2">
                  <c:v>2.6573809157749841E-2</c:v>
                </c:pt>
                <c:pt idx="3">
                  <c:v>0.1382758206239878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5BD-4317-98E3-3EEA7C53DB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387392"/>
        <c:axId val="47388928"/>
      </c:barChart>
      <c:catAx>
        <c:axId val="4738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7388928"/>
        <c:crosses val="autoZero"/>
        <c:auto val="1"/>
        <c:lblAlgn val="ctr"/>
        <c:lblOffset val="100"/>
        <c:noMultiLvlLbl val="0"/>
      </c:catAx>
      <c:valAx>
        <c:axId val="47388928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738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10'!$A$13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10'!$B$12:$E$12</c:f>
              <c:strCache>
                <c:ptCount val="4"/>
                <c:pt idx="0">
                  <c:v>Primary Health Care</c:v>
                </c:pt>
                <c:pt idx="1">
                  <c:v>Hospitals</c:v>
                </c:pt>
                <c:pt idx="2">
                  <c:v>Public Health Services</c:v>
                </c:pt>
                <c:pt idx="3">
                  <c:v>Emergency</c:v>
                </c:pt>
              </c:strCache>
            </c:strRef>
          </c:cat>
          <c:val>
            <c:numRef>
              <c:f>'Figure 10'!$B$13:$E$13</c:f>
              <c:numCache>
                <c:formatCode>0.0%</c:formatCode>
                <c:ptCount val="4"/>
                <c:pt idx="0">
                  <c:v>0.47100000000000009</c:v>
                </c:pt>
                <c:pt idx="1">
                  <c:v>0.40500000000000008</c:v>
                </c:pt>
                <c:pt idx="2">
                  <c:v>6.200000000000002E-2</c:v>
                </c:pt>
                <c:pt idx="3">
                  <c:v>6.200000000000002E-2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96-4886-8C47-299063F84838}"/>
            </c:ext>
          </c:extLst>
        </c:ser>
        <c:ser>
          <c:idx val="1"/>
          <c:order val="1"/>
          <c:tx>
            <c:strRef>
              <c:f>'Figure 10'!$A$14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10'!$B$12:$E$12</c:f>
              <c:strCache>
                <c:ptCount val="4"/>
                <c:pt idx="0">
                  <c:v>Primary Health Care</c:v>
                </c:pt>
                <c:pt idx="1">
                  <c:v>Hospitals</c:v>
                </c:pt>
                <c:pt idx="2">
                  <c:v>Public Health Services</c:v>
                </c:pt>
                <c:pt idx="3">
                  <c:v>Emergency</c:v>
                </c:pt>
              </c:strCache>
            </c:strRef>
          </c:cat>
          <c:val>
            <c:numRef>
              <c:f>'Figure 10'!$B$14:$E$14</c:f>
              <c:numCache>
                <c:formatCode>0.0%</c:formatCode>
                <c:ptCount val="4"/>
                <c:pt idx="0">
                  <c:v>0.21473398510916081</c:v>
                </c:pt>
                <c:pt idx="1">
                  <c:v>0.6336113715817463</c:v>
                </c:pt>
                <c:pt idx="2">
                  <c:v>0.11812472243831422</c:v>
                </c:pt>
                <c:pt idx="3">
                  <c:v>3.3529920870779072E-2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96-4886-8C47-299063F84838}"/>
            </c:ext>
          </c:extLst>
        </c:ser>
        <c:ser>
          <c:idx val="2"/>
          <c:order val="2"/>
          <c:tx>
            <c:strRef>
              <c:f>'Figure 10'!$A$15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10'!$B$12:$E$12</c:f>
              <c:strCache>
                <c:ptCount val="4"/>
                <c:pt idx="0">
                  <c:v>Primary Health Care</c:v>
                </c:pt>
                <c:pt idx="1">
                  <c:v>Hospitals</c:v>
                </c:pt>
                <c:pt idx="2">
                  <c:v>Public Health Services</c:v>
                </c:pt>
                <c:pt idx="3">
                  <c:v>Emergency</c:v>
                </c:pt>
              </c:strCache>
            </c:strRef>
          </c:cat>
          <c:val>
            <c:numRef>
              <c:f>'Figure 10'!$B$15:$E$15</c:f>
              <c:numCache>
                <c:formatCode>0.0%</c:formatCode>
                <c:ptCount val="4"/>
                <c:pt idx="0">
                  <c:v>0.2245235914950019</c:v>
                </c:pt>
                <c:pt idx="1">
                  <c:v>0.5572136426566735</c:v>
                </c:pt>
                <c:pt idx="2">
                  <c:v>0.15745325398578075</c:v>
                </c:pt>
                <c:pt idx="3">
                  <c:v>6.080951186254429E-2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96-4886-8C47-299063F84838}"/>
            </c:ext>
          </c:extLst>
        </c:ser>
        <c:ser>
          <c:idx val="3"/>
          <c:order val="3"/>
          <c:tx>
            <c:strRef>
              <c:f>'Figure 10'!$A$16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10'!$B$12:$E$12</c:f>
              <c:strCache>
                <c:ptCount val="4"/>
                <c:pt idx="0">
                  <c:v>Primary Health Care</c:v>
                </c:pt>
                <c:pt idx="1">
                  <c:v>Hospitals</c:v>
                </c:pt>
                <c:pt idx="2">
                  <c:v>Public Health Services</c:v>
                </c:pt>
                <c:pt idx="3">
                  <c:v>Emergency</c:v>
                </c:pt>
              </c:strCache>
            </c:strRef>
          </c:cat>
          <c:val>
            <c:numRef>
              <c:f>'Figure 10'!$B$16:$E$16</c:f>
              <c:numCache>
                <c:formatCode>0.0%</c:formatCode>
                <c:ptCount val="4"/>
                <c:pt idx="0">
                  <c:v>0.20283645854521248</c:v>
                </c:pt>
                <c:pt idx="1">
                  <c:v>0.57873805772075793</c:v>
                </c:pt>
                <c:pt idx="2">
                  <c:v>9.5157921756161154E-2</c:v>
                </c:pt>
                <c:pt idx="3">
                  <c:v>0.12326756197786849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D96-4886-8C47-299063F84838}"/>
            </c:ext>
          </c:extLst>
        </c:ser>
        <c:ser>
          <c:idx val="4"/>
          <c:order val="4"/>
          <c:tx>
            <c:strRef>
              <c:f>'Figure 10'!$A$17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10'!$B$12:$E$12</c:f>
              <c:strCache>
                <c:ptCount val="4"/>
                <c:pt idx="0">
                  <c:v>Primary Health Care</c:v>
                </c:pt>
                <c:pt idx="1">
                  <c:v>Hospitals</c:v>
                </c:pt>
                <c:pt idx="2">
                  <c:v>Public Health Services</c:v>
                </c:pt>
                <c:pt idx="3">
                  <c:v>Emergency</c:v>
                </c:pt>
              </c:strCache>
            </c:strRef>
          </c:cat>
          <c:val>
            <c:numRef>
              <c:f>'Figure 10'!$B$17:$E$17</c:f>
              <c:numCache>
                <c:formatCode>0.0%</c:formatCode>
                <c:ptCount val="4"/>
                <c:pt idx="0">
                  <c:v>0.40794182409840862</c:v>
                </c:pt>
                <c:pt idx="1">
                  <c:v>0.3256598637790411</c:v>
                </c:pt>
                <c:pt idx="2">
                  <c:v>0.18872186536651966</c:v>
                </c:pt>
                <c:pt idx="3">
                  <c:v>7.7676446756030873E-2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D96-4886-8C47-299063F84838}"/>
            </c:ext>
          </c:extLst>
        </c:ser>
        <c:ser>
          <c:idx val="5"/>
          <c:order val="5"/>
          <c:tx>
            <c:strRef>
              <c:f>'Figure 10'!$A$18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10'!$B$12:$E$12</c:f>
              <c:strCache>
                <c:ptCount val="4"/>
                <c:pt idx="0">
                  <c:v>Primary Health Care</c:v>
                </c:pt>
                <c:pt idx="1">
                  <c:v>Hospitals</c:v>
                </c:pt>
                <c:pt idx="2">
                  <c:v>Public Health Services</c:v>
                </c:pt>
                <c:pt idx="3">
                  <c:v>Emergency</c:v>
                </c:pt>
              </c:strCache>
            </c:strRef>
          </c:cat>
          <c:val>
            <c:numRef>
              <c:f>'Figure 10'!$B$18:$E$18</c:f>
              <c:numCache>
                <c:formatCode>0.0%</c:formatCode>
                <c:ptCount val="4"/>
                <c:pt idx="0">
                  <c:v>0.33475088028815375</c:v>
                </c:pt>
                <c:pt idx="1">
                  <c:v>0.60649844959026278</c:v>
                </c:pt>
                <c:pt idx="2">
                  <c:v>4.9200853822259097E-2</c:v>
                </c:pt>
                <c:pt idx="3">
                  <c:v>9.5498162993245313E-3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D96-4886-8C47-299063F84838}"/>
            </c:ext>
          </c:extLst>
        </c:ser>
        <c:ser>
          <c:idx val="6"/>
          <c:order val="6"/>
          <c:tx>
            <c:strRef>
              <c:f>'Figure 10'!$A$19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10'!$B$12:$E$12</c:f>
              <c:strCache>
                <c:ptCount val="4"/>
                <c:pt idx="0">
                  <c:v>Primary Health Care</c:v>
                </c:pt>
                <c:pt idx="1">
                  <c:v>Hospitals</c:v>
                </c:pt>
                <c:pt idx="2">
                  <c:v>Public Health Services</c:v>
                </c:pt>
                <c:pt idx="3">
                  <c:v>Emergency</c:v>
                </c:pt>
              </c:strCache>
            </c:strRef>
          </c:cat>
          <c:val>
            <c:numRef>
              <c:f>'Figure 10'!$B$19:$E$19</c:f>
              <c:numCache>
                <c:formatCode>0.0%</c:formatCode>
                <c:ptCount val="4"/>
                <c:pt idx="0">
                  <c:v>0.35391693090591736</c:v>
                </c:pt>
                <c:pt idx="1">
                  <c:v>0.58405997366713369</c:v>
                </c:pt>
                <c:pt idx="2">
                  <c:v>5.7802768364928751E-2</c:v>
                </c:pt>
                <c:pt idx="3">
                  <c:v>4.2203270620204672E-3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D96-4886-8C47-299063F848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36256"/>
        <c:axId val="51537792"/>
      </c:barChart>
      <c:catAx>
        <c:axId val="5153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537792"/>
        <c:crosses val="autoZero"/>
        <c:auto val="1"/>
        <c:lblAlgn val="ctr"/>
        <c:lblOffset val="100"/>
        <c:noMultiLvlLbl val="0"/>
      </c:catAx>
      <c:valAx>
        <c:axId val="51537792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53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0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'[Tables_and_Graphs_2016_final.xlsx]Figure 11'!$A$25</c:f>
              <c:strCache>
                <c:ptCount val="1"/>
                <c:pt idx="0">
                  <c:v>2016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A7-43C4-9BD2-A0D229B7AB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AA7-43C4-9BD2-A0D229B7AB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AA7-43C4-9BD2-A0D229B7AB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AA7-43C4-9BD2-A0D229B7ABD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AA7-43C4-9BD2-A0D229B7ABD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AA7-43C4-9BD2-A0D229B7ABD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AA7-43C4-9BD2-A0D229B7ABD3}"/>
              </c:ext>
            </c:extLst>
          </c:dPt>
          <c:dLbls>
            <c:dLbl>
              <c:idx val="0"/>
              <c:layout>
                <c:manualLayout>
                  <c:x val="0"/>
                  <c:y val="8.35676872958893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AA7-43C4-9BD2-A0D229B7ABD3}"/>
                </c:ext>
              </c:extLst>
            </c:dLbl>
            <c:dLbl>
              <c:idx val="1"/>
              <c:layout>
                <c:manualLayout>
                  <c:x val="-6.1266574166880354E-2"/>
                  <c:y val="9.32101127531072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AA7-43C4-9BD2-A0D229B7ABD3}"/>
                </c:ext>
              </c:extLst>
            </c:dLbl>
            <c:dLbl>
              <c:idx val="3"/>
              <c:layout>
                <c:manualLayout>
                  <c:x val="0"/>
                  <c:y val="-3.85697018288720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AA7-43C4-9BD2-A0D229B7ABD3}"/>
                </c:ext>
              </c:extLst>
            </c:dLbl>
            <c:dLbl>
              <c:idx val="4"/>
              <c:layout>
                <c:manualLayout>
                  <c:x val="1.8851253589809339E-2"/>
                  <c:y val="-0.134993956401052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AA7-43C4-9BD2-A0D229B7ABD3}"/>
                </c:ext>
              </c:extLst>
            </c:dLbl>
            <c:dLbl>
              <c:idx val="5"/>
              <c:layout>
                <c:manualLayout>
                  <c:x val="0.19558175599427188"/>
                  <c:y val="-0.1382080982201247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AA7-43C4-9BD2-A0D229B7ABD3}"/>
                </c:ext>
              </c:extLst>
            </c:dLbl>
            <c:dLbl>
              <c:idx val="6"/>
              <c:layout>
                <c:manualLayout>
                  <c:x val="5.4197354070701712E-2"/>
                  <c:y val="-2.2498992733508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AA7-43C4-9BD2-A0D229B7ABD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'[Tables_and_Graphs_2016_final.xlsx]Figure 11'!$B$24:$H$24</c:f>
              <c:strCache>
                <c:ptCount val="7"/>
                <c:pt idx="0">
                  <c:v>Communicable diseases</c:v>
                </c:pt>
                <c:pt idx="1">
                  <c:v>Risk Factors</c:v>
                </c:pt>
                <c:pt idx="2">
                  <c:v>Non-Communicable diseases</c:v>
                </c:pt>
                <c:pt idx="3">
                  <c:v>Injuries and Violence</c:v>
                </c:pt>
                <c:pt idx="4">
                  <c:v>MCH and Reproductive Health</c:v>
                </c:pt>
                <c:pt idx="5">
                  <c:v>Adolescent health</c:v>
                </c:pt>
                <c:pt idx="6">
                  <c:v>Not Applicable</c:v>
                </c:pt>
              </c:strCache>
            </c:strRef>
          </c:cat>
          <c:val>
            <c:numRef>
              <c:f>'[Tables_and_Graphs_2016_final.xlsx]Figure 11'!$B$25:$H$25</c:f>
              <c:numCache>
                <c:formatCode>#,##0</c:formatCode>
                <c:ptCount val="7"/>
                <c:pt idx="0">
                  <c:v>3926405.9687499986</c:v>
                </c:pt>
                <c:pt idx="1">
                  <c:v>565604.82250000001</c:v>
                </c:pt>
                <c:pt idx="2">
                  <c:v>11657039.283750005</c:v>
                </c:pt>
                <c:pt idx="3">
                  <c:v>16346.195</c:v>
                </c:pt>
                <c:pt idx="4">
                  <c:v>1447029.9737499999</c:v>
                </c:pt>
                <c:pt idx="5">
                  <c:v>61279.068850000003</c:v>
                </c:pt>
                <c:pt idx="6">
                  <c:v>12968945.687399993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AAA7-43C4-9BD2-A0D229B7AB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12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'Figure 11'!$A$26</c:f>
              <c:strCache>
                <c:ptCount val="1"/>
                <c:pt idx="0">
                  <c:v>2017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7C-4F7A-99E0-ADB0CAC2AA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7C-4F7A-99E0-ADB0CAC2AA2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7C-4F7A-99E0-ADB0CAC2AA2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7C-4F7A-99E0-ADB0CAC2AA2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7C-4F7A-99E0-ADB0CAC2AA2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7C-4F7A-99E0-ADB0CAC2AA2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77C-4F7A-99E0-ADB0CAC2AA27}"/>
              </c:ext>
            </c:extLst>
          </c:dPt>
          <c:dLbls>
            <c:dLbl>
              <c:idx val="0"/>
              <c:layout>
                <c:manualLayout>
                  <c:x val="8.8937600541867792E-2"/>
                  <c:y val="6.5562117235345614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77C-4F7A-99E0-ADB0CAC2AA27}"/>
                </c:ext>
              </c:extLst>
            </c:dLbl>
            <c:dLbl>
              <c:idx val="1"/>
              <c:layout>
                <c:manualLayout>
                  <c:x val="7.0307171281009231E-2"/>
                  <c:y val="7.09722222222222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77C-4F7A-99E0-ADB0CAC2AA27}"/>
                </c:ext>
              </c:extLst>
            </c:dLbl>
            <c:dLbl>
              <c:idx val="2"/>
              <c:layout>
                <c:manualLayout>
                  <c:x val="1.804559410778268E-3"/>
                  <c:y val="0.1257447665170028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77C-4F7A-99E0-ADB0CAC2AA27}"/>
                </c:ext>
              </c:extLst>
            </c:dLbl>
            <c:dLbl>
              <c:idx val="3"/>
              <c:layout>
                <c:manualLayout>
                  <c:x val="3.7868791395721945E-3"/>
                  <c:y val="0.153111177243560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77C-4F7A-99E0-ADB0CAC2AA27}"/>
                </c:ext>
              </c:extLst>
            </c:dLbl>
            <c:dLbl>
              <c:idx val="4"/>
              <c:layout>
                <c:manualLayout>
                  <c:x val="-4.9869782406231501E-2"/>
                  <c:y val="4.5687153689122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77C-4F7A-99E0-ADB0CAC2AA27}"/>
                </c:ext>
              </c:extLst>
            </c:dLbl>
            <c:dLbl>
              <c:idx val="5"/>
              <c:layout>
                <c:manualLayout>
                  <c:x val="-0.13635712471424941"/>
                  <c:y val="-0.2144841790609508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577C-4F7A-99E0-ADB0CAC2AA27}"/>
                </c:ext>
              </c:extLst>
            </c:dLbl>
            <c:dLbl>
              <c:idx val="6"/>
              <c:layout>
                <c:manualLayout>
                  <c:x val="1.8804504275675234E-4"/>
                  <c:y val="-9.112897346165066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577C-4F7A-99E0-ADB0CAC2AA2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'Figure 11'!$B$25:$H$25</c:f>
              <c:strCache>
                <c:ptCount val="7"/>
                <c:pt idx="0">
                  <c:v>Communicable diseases</c:v>
                </c:pt>
                <c:pt idx="1">
                  <c:v>Risk Factors</c:v>
                </c:pt>
                <c:pt idx="2">
                  <c:v>Non-Communicable diseases</c:v>
                </c:pt>
                <c:pt idx="3">
                  <c:v>Injuries and Violence</c:v>
                </c:pt>
                <c:pt idx="4">
                  <c:v>MCH and Reproductive Health</c:v>
                </c:pt>
                <c:pt idx="5">
                  <c:v>Adolescent health</c:v>
                </c:pt>
                <c:pt idx="6">
                  <c:v>Not Applicable</c:v>
                </c:pt>
              </c:strCache>
            </c:strRef>
          </c:cat>
          <c:val>
            <c:numRef>
              <c:f>'Figure 11'!$B$26:$H$26</c:f>
              <c:numCache>
                <c:formatCode>#,##0</c:formatCode>
                <c:ptCount val="7"/>
                <c:pt idx="0">
                  <c:v>9392351.6780000012</c:v>
                </c:pt>
                <c:pt idx="1">
                  <c:v>1074042.5249999999</c:v>
                </c:pt>
                <c:pt idx="2">
                  <c:v>5071167.1350000007</c:v>
                </c:pt>
                <c:pt idx="3">
                  <c:v>63493.155000000006</c:v>
                </c:pt>
                <c:pt idx="4">
                  <c:v>3357955.4570000004</c:v>
                </c:pt>
                <c:pt idx="5">
                  <c:v>225362.97</c:v>
                </c:pt>
                <c:pt idx="6">
                  <c:v>13058837.079999994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77C-4F7A-99E0-ADB0CAC2A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12'!$C$4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'Figure 12'!$B$5:$B$10</c:f>
              <c:strCache>
                <c:ptCount val="6"/>
                <c:pt idx="0">
                  <c:v>Budget execution</c:v>
                </c:pt>
                <c:pt idx="1">
                  <c:v>Financial reporting</c:v>
                </c:pt>
                <c:pt idx="2">
                  <c:v>Auditing</c:v>
                </c:pt>
                <c:pt idx="3">
                  <c:v>All three procedures</c:v>
                </c:pt>
                <c:pt idx="4">
                  <c:v>Procurement</c:v>
                </c:pt>
                <c:pt idx="5">
                  <c:v>Recorded in the national accounting</c:v>
                </c:pt>
              </c:strCache>
            </c:strRef>
          </c:cat>
          <c:val>
            <c:numRef>
              <c:f>'Figure 12'!$C$5:$C$10</c:f>
              <c:numCache>
                <c:formatCode>#,##0</c:formatCode>
                <c:ptCount val="6"/>
                <c:pt idx="0">
                  <c:v>15724739</c:v>
                </c:pt>
                <c:pt idx="1">
                  <c:v>7405866</c:v>
                </c:pt>
                <c:pt idx="2">
                  <c:v>7405866</c:v>
                </c:pt>
                <c:pt idx="3">
                  <c:v>1905866</c:v>
                </c:pt>
                <c:pt idx="4">
                  <c:v>388381</c:v>
                </c:pt>
                <c:pt idx="5">
                  <c:v>15724739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F1-45F6-BE4E-F5239C6AEE6A}"/>
            </c:ext>
          </c:extLst>
        </c:ser>
        <c:ser>
          <c:idx val="1"/>
          <c:order val="1"/>
          <c:tx>
            <c:strRef>
              <c:f>'Figure 12'!$D$4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'Figure 12'!$B$5:$B$10</c:f>
              <c:strCache>
                <c:ptCount val="6"/>
                <c:pt idx="0">
                  <c:v>Budget execution</c:v>
                </c:pt>
                <c:pt idx="1">
                  <c:v>Financial reporting</c:v>
                </c:pt>
                <c:pt idx="2">
                  <c:v>Auditing</c:v>
                </c:pt>
                <c:pt idx="3">
                  <c:v>All three procedures</c:v>
                </c:pt>
                <c:pt idx="4">
                  <c:v>Procurement</c:v>
                </c:pt>
                <c:pt idx="5">
                  <c:v>Recorded in the national accounting</c:v>
                </c:pt>
              </c:strCache>
            </c:strRef>
          </c:cat>
          <c:val>
            <c:numRef>
              <c:f>'Figure 12'!$D$5:$D$10</c:f>
              <c:numCache>
                <c:formatCode>#,##0</c:formatCode>
                <c:ptCount val="6"/>
                <c:pt idx="0">
                  <c:v>24419639</c:v>
                </c:pt>
                <c:pt idx="1">
                  <c:v>30844995</c:v>
                </c:pt>
                <c:pt idx="2">
                  <c:v>24226901</c:v>
                </c:pt>
                <c:pt idx="3">
                  <c:v>19750242</c:v>
                </c:pt>
                <c:pt idx="4">
                  <c:v>1755957</c:v>
                </c:pt>
                <c:pt idx="5">
                  <c:v>31021115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2F1-45F6-BE4E-F5239C6AEE6A}"/>
            </c:ext>
          </c:extLst>
        </c:ser>
        <c:ser>
          <c:idx val="2"/>
          <c:order val="2"/>
          <c:tx>
            <c:strRef>
              <c:f>'Figure 12'!$E$4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'Figure 12'!$B$5:$B$10</c:f>
              <c:strCache>
                <c:ptCount val="6"/>
                <c:pt idx="0">
                  <c:v>Budget execution</c:v>
                </c:pt>
                <c:pt idx="1">
                  <c:v>Financial reporting</c:v>
                </c:pt>
                <c:pt idx="2">
                  <c:v>Auditing</c:v>
                </c:pt>
                <c:pt idx="3">
                  <c:v>All three procedures</c:v>
                </c:pt>
                <c:pt idx="4">
                  <c:v>Procurement</c:v>
                </c:pt>
                <c:pt idx="5">
                  <c:v>Recorded in the national accounting</c:v>
                </c:pt>
              </c:strCache>
            </c:strRef>
          </c:cat>
          <c:val>
            <c:numRef>
              <c:f>'Figure 12'!$E$5:$E$10</c:f>
              <c:numCache>
                <c:formatCode>#,##0</c:formatCode>
                <c:ptCount val="6"/>
                <c:pt idx="0">
                  <c:v>26595449.415410548</c:v>
                </c:pt>
                <c:pt idx="1">
                  <c:v>41729827.415410556</c:v>
                </c:pt>
                <c:pt idx="2">
                  <c:v>26144148.415410548</c:v>
                </c:pt>
                <c:pt idx="3">
                  <c:v>19090233.415410548</c:v>
                </c:pt>
                <c:pt idx="4">
                  <c:v>11309949.415410558</c:v>
                </c:pt>
                <c:pt idx="5">
                  <c:v>42181128.415410556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2F1-45F6-BE4E-F5239C6AEE6A}"/>
            </c:ext>
          </c:extLst>
        </c:ser>
        <c:ser>
          <c:idx val="3"/>
          <c:order val="3"/>
          <c:tx>
            <c:strRef>
              <c:f>'Figure 12'!$F$4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'Figure 12'!$B$5:$B$10</c:f>
              <c:strCache>
                <c:ptCount val="6"/>
                <c:pt idx="0">
                  <c:v>Budget execution</c:v>
                </c:pt>
                <c:pt idx="1">
                  <c:v>Financial reporting</c:v>
                </c:pt>
                <c:pt idx="2">
                  <c:v>Auditing</c:v>
                </c:pt>
                <c:pt idx="3">
                  <c:v>All three procedures</c:v>
                </c:pt>
                <c:pt idx="4">
                  <c:v>Procurement</c:v>
                </c:pt>
                <c:pt idx="5">
                  <c:v>Recorded in the national accounting</c:v>
                </c:pt>
              </c:strCache>
            </c:strRef>
          </c:cat>
          <c:val>
            <c:numRef>
              <c:f>'Figure 12'!$F$5:$F$10</c:f>
              <c:numCache>
                <c:formatCode>#,##0</c:formatCode>
                <c:ptCount val="6"/>
                <c:pt idx="0">
                  <c:v>9103469</c:v>
                </c:pt>
                <c:pt idx="1">
                  <c:v>12789648</c:v>
                </c:pt>
                <c:pt idx="2">
                  <c:v>9012995</c:v>
                </c:pt>
                <c:pt idx="3">
                  <c:v>9012995</c:v>
                </c:pt>
                <c:pt idx="4">
                  <c:v>5024373</c:v>
                </c:pt>
                <c:pt idx="5">
                  <c:v>31508054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2F1-45F6-BE4E-F5239C6AEE6A}"/>
            </c:ext>
          </c:extLst>
        </c:ser>
        <c:ser>
          <c:idx val="4"/>
          <c:order val="4"/>
          <c:tx>
            <c:strRef>
              <c:f>'Figure 12'!$G$4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'Figure 12'!$B$5:$B$10</c:f>
              <c:strCache>
                <c:ptCount val="6"/>
                <c:pt idx="0">
                  <c:v>Budget execution</c:v>
                </c:pt>
                <c:pt idx="1">
                  <c:v>Financial reporting</c:v>
                </c:pt>
                <c:pt idx="2">
                  <c:v>Auditing</c:v>
                </c:pt>
                <c:pt idx="3">
                  <c:v>All three procedures</c:v>
                </c:pt>
                <c:pt idx="4">
                  <c:v>Procurement</c:v>
                </c:pt>
                <c:pt idx="5">
                  <c:v>Recorded in the national accounting</c:v>
                </c:pt>
              </c:strCache>
            </c:strRef>
          </c:cat>
          <c:val>
            <c:numRef>
              <c:f>'Figure 12'!$G$5:$G$10</c:f>
              <c:numCache>
                <c:formatCode>#,##0</c:formatCode>
                <c:ptCount val="6"/>
                <c:pt idx="0">
                  <c:v>3290133</c:v>
                </c:pt>
                <c:pt idx="1">
                  <c:v>5853837</c:v>
                </c:pt>
                <c:pt idx="2">
                  <c:v>3294966</c:v>
                </c:pt>
                <c:pt idx="3">
                  <c:v>3090133</c:v>
                </c:pt>
                <c:pt idx="4">
                  <c:v>73304</c:v>
                </c:pt>
                <c:pt idx="5">
                  <c:v>6608741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F1-45F6-BE4E-F5239C6AEE6A}"/>
            </c:ext>
          </c:extLst>
        </c:ser>
        <c:ser>
          <c:idx val="5"/>
          <c:order val="5"/>
          <c:tx>
            <c:strRef>
              <c:f>'Figure 12'!$H$4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'Figure 12'!$B$5:$B$10</c:f>
              <c:strCache>
                <c:ptCount val="6"/>
                <c:pt idx="0">
                  <c:v>Budget execution</c:v>
                </c:pt>
                <c:pt idx="1">
                  <c:v>Financial reporting</c:v>
                </c:pt>
                <c:pt idx="2">
                  <c:v>Auditing</c:v>
                </c:pt>
                <c:pt idx="3">
                  <c:v>All three procedures</c:v>
                </c:pt>
                <c:pt idx="4">
                  <c:v>Procurement</c:v>
                </c:pt>
                <c:pt idx="5">
                  <c:v>Recorded in the national accounting</c:v>
                </c:pt>
              </c:strCache>
            </c:strRef>
          </c:cat>
          <c:val>
            <c:numRef>
              <c:f>'Figure 12'!$H$5:$H$10</c:f>
              <c:numCache>
                <c:formatCode>#,##0</c:formatCode>
                <c:ptCount val="6"/>
                <c:pt idx="0">
                  <c:v>3483244</c:v>
                </c:pt>
                <c:pt idx="1">
                  <c:v>3393244</c:v>
                </c:pt>
                <c:pt idx="2">
                  <c:v>3393244</c:v>
                </c:pt>
                <c:pt idx="3">
                  <c:v>3353244</c:v>
                </c:pt>
                <c:pt idx="4">
                  <c:v>173200</c:v>
                </c:pt>
                <c:pt idx="5">
                  <c:v>11770346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2F1-45F6-BE4E-F5239C6AEE6A}"/>
            </c:ext>
          </c:extLst>
        </c:ser>
        <c:ser>
          <c:idx val="6"/>
          <c:order val="6"/>
          <c:tx>
            <c:strRef>
              <c:f>'Figure 12'!$I$4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'Figure 12'!$B$5:$B$10</c:f>
              <c:strCache>
                <c:ptCount val="6"/>
                <c:pt idx="0">
                  <c:v>Budget execution</c:v>
                </c:pt>
                <c:pt idx="1">
                  <c:v>Financial reporting</c:v>
                </c:pt>
                <c:pt idx="2">
                  <c:v>Auditing</c:v>
                </c:pt>
                <c:pt idx="3">
                  <c:v>All three procedures</c:v>
                </c:pt>
                <c:pt idx="4">
                  <c:v>Procurement</c:v>
                </c:pt>
                <c:pt idx="5">
                  <c:v>Recorded in the national accounting</c:v>
                </c:pt>
              </c:strCache>
            </c:strRef>
          </c:cat>
          <c:val>
            <c:numRef>
              <c:f>'Figure 12'!$I$5:$I$10</c:f>
              <c:numCache>
                <c:formatCode>#,##0</c:formatCode>
                <c:ptCount val="6"/>
                <c:pt idx="0">
                  <c:v>7501135</c:v>
                </c:pt>
                <c:pt idx="1">
                  <c:v>7501135</c:v>
                </c:pt>
                <c:pt idx="2">
                  <c:v>7435096</c:v>
                </c:pt>
                <c:pt idx="3">
                  <c:v>7435096</c:v>
                </c:pt>
                <c:pt idx="4">
                  <c:v>1706451</c:v>
                </c:pt>
                <c:pt idx="5">
                  <c:v>7435096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2F1-45F6-BE4E-F5239C6AE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462528"/>
        <c:axId val="51464064"/>
      </c:barChart>
      <c:catAx>
        <c:axId val="5146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464064"/>
        <c:crosses val="autoZero"/>
        <c:auto val="1"/>
        <c:lblAlgn val="ctr"/>
        <c:lblOffset val="100"/>
        <c:noMultiLvlLbl val="0"/>
      </c:catAx>
      <c:valAx>
        <c:axId val="5146406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5146252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'[Tables_and_Graphs_2017.xlsx]Figure 13'!$C$4</c:f>
              <c:strCache>
                <c:ptCount val="1"/>
                <c:pt idx="0">
                  <c:v>ODA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'[Tables_and_Graphs_2017.xlsx]Figure 13'!$B$5:$B$21</c:f>
              <c:strCache>
                <c:ptCount val="17"/>
                <c:pt idx="0">
                  <c:v>Policy development and health systems management</c:v>
                </c:pt>
                <c:pt idx="1">
                  <c:v>Administration of Mandatory Health Insurance Funds</c:v>
                </c:pt>
                <c:pt idx="2">
                  <c:v>Health System Monitoring, Evaluation and Quality Management</c:v>
                </c:pt>
                <c:pt idx="3">
                  <c:v>Public Health</c:v>
                </c:pt>
                <c:pt idx="4">
                  <c:v>Primary Health Care</c:v>
                </c:pt>
                <c:pt idx="5">
                  <c:v>Outpatient Specialized Care</c:v>
                </c:pt>
                <c:pt idx="6">
                  <c:v>Community and Home-based Medical Services</c:v>
                </c:pt>
                <c:pt idx="7">
                  <c:v>Emergency Pre-hospital Medical Care</c:v>
                </c:pt>
                <c:pt idx="8">
                  <c:v>Hospital Care</c:v>
                </c:pt>
                <c:pt idx="9">
                  <c:v>High-Performance Medical Services</c:v>
                </c:pt>
                <c:pt idx="10">
                  <c:v>Mother and Child and Youth Health</c:v>
                </c:pt>
                <c:pt idx="11">
                  <c:v>Recovery Medical Care</c:v>
                </c:pt>
                <c:pt idx="12">
                  <c:v>Forensic Medicine</c:v>
                </c:pt>
                <c:pt idx="13">
                  <c:v>Rational Management of Medicines and Medical Devices</c:v>
                </c:pt>
                <c:pt idx="14">
                  <c:v>Management of the mandatory health insurance reserve fund</c:v>
                </c:pt>
                <c:pt idx="15">
                  <c:v>National and Special Health Programs</c:v>
                </c:pt>
                <c:pt idx="16">
                  <c:v>Development and modernization of the healthcare facilities</c:v>
                </c:pt>
              </c:strCache>
            </c:strRef>
          </c:cat>
          <c:val>
            <c:numRef>
              <c:f>'[Tables_and_Graphs_2017.xlsx]Figure 13'!$C$5:$C$21</c:f>
              <c:numCache>
                <c:formatCode>#,##0</c:formatCode>
                <c:ptCount val="17"/>
                <c:pt idx="0">
                  <c:v>3207815.3849999998</c:v>
                </c:pt>
                <c:pt idx="1">
                  <c:v>133669.79999999999</c:v>
                </c:pt>
                <c:pt idx="2">
                  <c:v>1523863.1000000003</c:v>
                </c:pt>
                <c:pt idx="3">
                  <c:v>1866420.2000000002</c:v>
                </c:pt>
                <c:pt idx="4">
                  <c:v>2608550.8540000003</c:v>
                </c:pt>
                <c:pt idx="5">
                  <c:v>194917.99999999991</c:v>
                </c:pt>
                <c:pt idx="6">
                  <c:v>41678.400000000001</c:v>
                </c:pt>
                <c:pt idx="7">
                  <c:v>1438672.284</c:v>
                </c:pt>
                <c:pt idx="8">
                  <c:v>2663969.09</c:v>
                </c:pt>
                <c:pt idx="9">
                  <c:v>0</c:v>
                </c:pt>
                <c:pt idx="10">
                  <c:v>1870745.085</c:v>
                </c:pt>
                <c:pt idx="11">
                  <c:v>0</c:v>
                </c:pt>
                <c:pt idx="12">
                  <c:v>0</c:v>
                </c:pt>
                <c:pt idx="13">
                  <c:v>1671447.9</c:v>
                </c:pt>
                <c:pt idx="14">
                  <c:v>0</c:v>
                </c:pt>
                <c:pt idx="15">
                  <c:v>12292716.702</c:v>
                </c:pt>
                <c:pt idx="16">
                  <c:v>2728741.2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75-4B9A-9E5E-9F518ED14123}"/>
            </c:ext>
          </c:extLst>
        </c:ser>
        <c:ser>
          <c:idx val="1"/>
          <c:order val="1"/>
          <c:tx>
            <c:strRef>
              <c:f>'[Tables_and_Graphs_2017.xlsx]Figure 13'!$E$4</c:f>
              <c:strCache>
                <c:ptCount val="1"/>
                <c:pt idx="0">
                  <c:v>Public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'[Tables_and_Graphs_2017.xlsx]Figure 13'!$B$5:$B$21</c:f>
              <c:strCache>
                <c:ptCount val="17"/>
                <c:pt idx="0">
                  <c:v>Policy development and health systems management</c:v>
                </c:pt>
                <c:pt idx="1">
                  <c:v>Administration of Mandatory Health Insurance Funds</c:v>
                </c:pt>
                <c:pt idx="2">
                  <c:v>Health System Monitoring, Evaluation and Quality Management</c:v>
                </c:pt>
                <c:pt idx="3">
                  <c:v>Public Health</c:v>
                </c:pt>
                <c:pt idx="4">
                  <c:v>Primary Health Care</c:v>
                </c:pt>
                <c:pt idx="5">
                  <c:v>Outpatient Specialized Care</c:v>
                </c:pt>
                <c:pt idx="6">
                  <c:v>Community and Home-based Medical Services</c:v>
                </c:pt>
                <c:pt idx="7">
                  <c:v>Emergency Pre-hospital Medical Care</c:v>
                </c:pt>
                <c:pt idx="8">
                  <c:v>Hospital Care</c:v>
                </c:pt>
                <c:pt idx="9">
                  <c:v>High-Performance Medical Services</c:v>
                </c:pt>
                <c:pt idx="10">
                  <c:v>Mother and Child and Youth Health</c:v>
                </c:pt>
                <c:pt idx="11">
                  <c:v>Recovery Medical Care</c:v>
                </c:pt>
                <c:pt idx="12">
                  <c:v>Forensic Medicine</c:v>
                </c:pt>
                <c:pt idx="13">
                  <c:v>Rational Management of Medicines and Medical Devices</c:v>
                </c:pt>
                <c:pt idx="14">
                  <c:v>Management of the mandatory health insurance reserve fund</c:v>
                </c:pt>
                <c:pt idx="15">
                  <c:v>National and Special Health Programs</c:v>
                </c:pt>
                <c:pt idx="16">
                  <c:v>Development and modernization of the healthcare facilities</c:v>
                </c:pt>
              </c:strCache>
            </c:strRef>
          </c:cat>
          <c:val>
            <c:numRef>
              <c:f>'[Tables_and_Graphs_2017.xlsx]Figure 13'!$E$5:$E$21</c:f>
              <c:numCache>
                <c:formatCode>#,##0</c:formatCode>
                <c:ptCount val="17"/>
                <c:pt idx="0">
                  <c:v>593546.85184584314</c:v>
                </c:pt>
                <c:pt idx="1">
                  <c:v>3965289.7210414163</c:v>
                </c:pt>
                <c:pt idx="2">
                  <c:v>356215.72508680285</c:v>
                </c:pt>
                <c:pt idx="3">
                  <c:v>9550799.8831813633</c:v>
                </c:pt>
                <c:pt idx="4">
                  <c:v>101531903.38665885</c:v>
                </c:pt>
                <c:pt idx="5">
                  <c:v>23094498.707423382</c:v>
                </c:pt>
                <c:pt idx="6">
                  <c:v>497739.34300332062</c:v>
                </c:pt>
                <c:pt idx="7">
                  <c:v>29424457.280072674</c:v>
                </c:pt>
                <c:pt idx="8">
                  <c:v>168675736.33600506</c:v>
                </c:pt>
                <c:pt idx="9">
                  <c:v>10344117.424365334</c:v>
                </c:pt>
                <c:pt idx="10">
                  <c:v>0</c:v>
                </c:pt>
                <c:pt idx="11">
                  <c:v>7831348.4981233291</c:v>
                </c:pt>
                <c:pt idx="12">
                  <c:v>2384901.1909011258</c:v>
                </c:pt>
                <c:pt idx="13">
                  <c:v>2008745.1731187336</c:v>
                </c:pt>
                <c:pt idx="14">
                  <c:v>0</c:v>
                </c:pt>
                <c:pt idx="15">
                  <c:v>20802879.363122083</c:v>
                </c:pt>
                <c:pt idx="16">
                  <c:v>10102849.076808255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75-4B9A-9E5E-9F518ED14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493888"/>
        <c:axId val="51507968"/>
      </c:barChart>
      <c:catAx>
        <c:axId val="51493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507968"/>
        <c:crosses val="autoZero"/>
        <c:auto val="1"/>
        <c:lblAlgn val="ctr"/>
        <c:lblOffset val="100"/>
        <c:noMultiLvlLbl val="0"/>
      </c:catAx>
      <c:valAx>
        <c:axId val="515079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5149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47712418300665E-2"/>
          <c:y val="1.8348623853211017E-2"/>
          <c:w val="0.96405228758169959"/>
          <c:h val="0.82546365190589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15'!$K$8</c:f>
              <c:strCache>
                <c:ptCount val="1"/>
                <c:pt idx="0">
                  <c:v>Scheduled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'Figure 15'!$J$9:$J$15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'Figure 15'!$K$9:$K$15</c:f>
              <c:numCache>
                <c:formatCode>#,##0</c:formatCode>
                <c:ptCount val="7"/>
                <c:pt idx="0">
                  <c:v>42414562</c:v>
                </c:pt>
                <c:pt idx="1">
                  <c:v>32304632</c:v>
                </c:pt>
                <c:pt idx="2">
                  <c:v>61794920.735410571</c:v>
                </c:pt>
                <c:pt idx="3">
                  <c:v>51239537</c:v>
                </c:pt>
                <c:pt idx="4">
                  <c:v>26588069</c:v>
                </c:pt>
                <c:pt idx="5">
                  <c:v>30428325</c:v>
                </c:pt>
                <c:pt idx="6">
                  <c:v>32170750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B41-43A7-8B49-AB29A0E13016}"/>
            </c:ext>
          </c:extLst>
        </c:ser>
        <c:ser>
          <c:idx val="1"/>
          <c:order val="1"/>
          <c:tx>
            <c:strRef>
              <c:f>'Figure 15'!$L$8</c:f>
              <c:strCache>
                <c:ptCount val="1"/>
                <c:pt idx="0">
                  <c:v>Disbursed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'Figure 15'!$J$9:$J$15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'Figure 15'!$L$9:$L$15</c:f>
              <c:numCache>
                <c:formatCode>#,##0</c:formatCode>
                <c:ptCount val="7"/>
                <c:pt idx="0">
                  <c:v>51855929</c:v>
                </c:pt>
                <c:pt idx="1">
                  <c:v>46392051</c:v>
                </c:pt>
                <c:pt idx="2">
                  <c:v>64023140.850000001</c:v>
                </c:pt>
                <c:pt idx="3">
                  <c:v>50506864</c:v>
                </c:pt>
                <c:pt idx="4">
                  <c:v>24396072</c:v>
                </c:pt>
                <c:pt idx="5">
                  <c:v>30642651</c:v>
                </c:pt>
                <c:pt idx="6">
                  <c:v>32243210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B41-43A7-8B49-AB29A0E130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644288"/>
        <c:axId val="51645824"/>
      </c:barChart>
      <c:catAx>
        <c:axId val="516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51645824"/>
        <c:crosses val="autoZero"/>
        <c:auto val="1"/>
        <c:lblAlgn val="ctr"/>
        <c:lblOffset val="100"/>
        <c:noMultiLvlLbl val="0"/>
      </c:catAx>
      <c:valAx>
        <c:axId val="5164582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51644288"/>
        <c:crosses val="autoZero"/>
        <c:crossBetween val="between"/>
      </c:valAx>
    </c:plotArea>
    <c:legend>
      <c:legendPos val="b"/>
      <c:layout/>
      <c:overlay val="0"/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17'!$C$2</c:f>
              <c:strCache>
                <c:ptCount val="1"/>
                <c:pt idx="0">
                  <c:v>Overall donor missions in the sector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17'!$B$3:$B$11</c:f>
              <c:strCache>
                <c:ptCount val="9"/>
                <c:pt idx="0">
                  <c:v>IAEA</c:v>
                </c:pt>
                <c:pt idx="1">
                  <c:v>WB</c:v>
                </c:pt>
                <c:pt idx="2">
                  <c:v>GF</c:v>
                </c:pt>
                <c:pt idx="3">
                  <c:v>GAVI</c:v>
                </c:pt>
                <c:pt idx="4">
                  <c:v>GIZ</c:v>
                </c:pt>
                <c:pt idx="5">
                  <c:v>Norvegian Government</c:v>
                </c:pt>
                <c:pt idx="6">
                  <c:v>Romanian Government</c:v>
                </c:pt>
                <c:pt idx="7">
                  <c:v>WHO</c:v>
                </c:pt>
                <c:pt idx="8">
                  <c:v>UNICEF</c:v>
                </c:pt>
              </c:strCache>
            </c:strRef>
          </c:cat>
          <c:val>
            <c:numRef>
              <c:f>'Figure 17'!$C$3:$C$11</c:f>
              <c:numCache>
                <c:formatCode>General</c:formatCode>
                <c:ptCount val="9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34</c:v>
                </c:pt>
                <c:pt idx="8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2A-497D-9613-392F00D11EE6}"/>
            </c:ext>
          </c:extLst>
        </c:ser>
        <c:ser>
          <c:idx val="1"/>
          <c:order val="1"/>
          <c:tx>
            <c:strRef>
              <c:f>'Figure 17'!$D$2</c:f>
              <c:strCache>
                <c:ptCount val="1"/>
                <c:pt idx="0">
                  <c:v>Coordinated missions with other donors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17'!$B$3:$B$11</c:f>
              <c:strCache>
                <c:ptCount val="9"/>
                <c:pt idx="0">
                  <c:v>IAEA</c:v>
                </c:pt>
                <c:pt idx="1">
                  <c:v>WB</c:v>
                </c:pt>
                <c:pt idx="2">
                  <c:v>GF</c:v>
                </c:pt>
                <c:pt idx="3">
                  <c:v>GAVI</c:v>
                </c:pt>
                <c:pt idx="4">
                  <c:v>GIZ</c:v>
                </c:pt>
                <c:pt idx="5">
                  <c:v>Norvegian Government</c:v>
                </c:pt>
                <c:pt idx="6">
                  <c:v>Romanian Government</c:v>
                </c:pt>
                <c:pt idx="7">
                  <c:v>WHO</c:v>
                </c:pt>
                <c:pt idx="8">
                  <c:v>UNICEF</c:v>
                </c:pt>
              </c:strCache>
            </c:strRef>
          </c:cat>
          <c:val>
            <c:numRef>
              <c:f>'Figure 17'!$D$3:$D$11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0</c:v>
                </c:pt>
                <c:pt idx="7">
                  <c:v>5</c:v>
                </c:pt>
                <c:pt idx="8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2A-497D-9613-392F00D11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728768"/>
        <c:axId val="51730304"/>
      </c:barChart>
      <c:catAx>
        <c:axId val="5172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730304"/>
        <c:crosses val="autoZero"/>
        <c:auto val="1"/>
        <c:lblAlgn val="ctr"/>
        <c:lblOffset val="100"/>
        <c:noMultiLvlLbl val="0"/>
      </c:catAx>
      <c:valAx>
        <c:axId val="5173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72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18'!$C$2</c:f>
              <c:strCache>
                <c:ptCount val="1"/>
                <c:pt idx="0">
                  <c:v>Nr. of analytic works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18'!$B$3:$B$7</c:f>
              <c:strCache>
                <c:ptCount val="5"/>
                <c:pt idx="0">
                  <c:v>WHO</c:v>
                </c:pt>
                <c:pt idx="1">
                  <c:v>UNAIDS</c:v>
                </c:pt>
                <c:pt idx="2">
                  <c:v>UNFPA</c:v>
                </c:pt>
                <c:pt idx="3">
                  <c:v>UNICEF</c:v>
                </c:pt>
                <c:pt idx="4">
                  <c:v>WB</c:v>
                </c:pt>
              </c:strCache>
            </c:strRef>
          </c:cat>
          <c:val>
            <c:numRef>
              <c:f>'Figure 18'!$C$3:$C$7</c:f>
              <c:numCache>
                <c:formatCode>#,##0</c:formatCode>
                <c:ptCount val="5"/>
                <c:pt idx="0">
                  <c:v>10</c:v>
                </c:pt>
                <c:pt idx="1">
                  <c:v>1</c:v>
                </c:pt>
                <c:pt idx="2">
                  <c:v>7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03-49D0-B889-7A1AB02357A6}"/>
            </c:ext>
          </c:extLst>
        </c:ser>
        <c:ser>
          <c:idx val="1"/>
          <c:order val="1"/>
          <c:tx>
            <c:strRef>
              <c:f>'Figure 18'!$D$2</c:f>
              <c:strCache>
                <c:ptCount val="1"/>
                <c:pt idx="0">
                  <c:v>Nr. of coordinated analytic works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'Figure 18'!$B$3:$B$7</c:f>
              <c:strCache>
                <c:ptCount val="5"/>
                <c:pt idx="0">
                  <c:v>WHO</c:v>
                </c:pt>
                <c:pt idx="1">
                  <c:v>UNAIDS</c:v>
                </c:pt>
                <c:pt idx="2">
                  <c:v>UNFPA</c:v>
                </c:pt>
                <c:pt idx="3">
                  <c:v>UNICEF</c:v>
                </c:pt>
                <c:pt idx="4">
                  <c:v>WB</c:v>
                </c:pt>
              </c:strCache>
            </c:strRef>
          </c:cat>
          <c:val>
            <c:numRef>
              <c:f>'Figure 18'!$D$3:$D$7</c:f>
              <c:numCache>
                <c:formatCode>General</c:formatCode>
                <c:ptCount val="5"/>
                <c:pt idx="0">
                  <c:v>6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03-49D0-B889-7A1AB0235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772800"/>
        <c:axId val="51782784"/>
      </c:barChart>
      <c:catAx>
        <c:axId val="5177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782784"/>
        <c:crosses val="autoZero"/>
        <c:auto val="1"/>
        <c:lblAlgn val="ctr"/>
        <c:lblOffset val="100"/>
        <c:noMultiLvlLbl val="0"/>
      </c:catAx>
      <c:valAx>
        <c:axId val="5178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77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'[Tables_and_Graphs_2017.xlsx]Figure 14'!$H$27</c:f>
              <c:strCache>
                <c:ptCount val="1"/>
                <c:pt idx="0">
                  <c:v>Nr. of projects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'[Tables_and_Graphs_2017.xlsx]Figure 14'!$G$28:$G$32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Unknown</c:v>
                </c:pt>
              </c:strCache>
            </c:strRef>
          </c:cat>
          <c:val>
            <c:numRef>
              <c:f>'[Tables_and_Graphs_2017.xlsx]Figure 14'!$H$28:$H$32</c:f>
              <c:numCache>
                <c:formatCode>General</c:formatCode>
                <c:ptCount val="5"/>
                <c:pt idx="0">
                  <c:v>40</c:v>
                </c:pt>
                <c:pt idx="1">
                  <c:v>25</c:v>
                </c:pt>
                <c:pt idx="2">
                  <c:v>10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9CB-4D20-960B-C4FF58B007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43072"/>
        <c:axId val="51844608"/>
      </c:barChart>
      <c:catAx>
        <c:axId val="5184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44608"/>
        <c:crosses val="autoZero"/>
        <c:auto val="1"/>
        <c:lblAlgn val="ctr"/>
        <c:lblOffset val="100"/>
        <c:noMultiLvlLbl val="0"/>
      </c:catAx>
      <c:valAx>
        <c:axId val="5184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4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'Figure 16'!$L$4</c:f>
              <c:strCache>
                <c:ptCount val="1"/>
                <c:pt idx="0">
                  <c:v>Development partners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16'!$K$5:$K$9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Uncertain</c:v>
                </c:pt>
                <c:pt idx="4">
                  <c:v>No</c:v>
                </c:pt>
              </c:strCache>
            </c:strRef>
          </c:cat>
          <c:val>
            <c:numRef>
              <c:f>'Figure 16'!$L$5:$L$9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6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7B-4B15-9CB2-48D4B42EF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883392"/>
        <c:axId val="51893376"/>
      </c:barChart>
      <c:catAx>
        <c:axId val="518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893376"/>
        <c:crosses val="autoZero"/>
        <c:auto val="1"/>
        <c:lblAlgn val="ctr"/>
        <c:lblOffset val="100"/>
        <c:noMultiLvlLbl val="0"/>
      </c:catAx>
      <c:valAx>
        <c:axId val="5189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Development partners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188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868"/>
          </a:xfrm>
          <a:prstGeom prst="rect">
            <a:avLst/>
          </a:prstGeom>
        </p:spPr>
        <p:txBody>
          <a:bodyPr vert="horz" lIns="90432" tIns="45216" rIns="90432" bIns="45216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0" cy="493868"/>
          </a:xfrm>
          <a:prstGeom prst="rect">
            <a:avLst/>
          </a:prstGeom>
        </p:spPr>
        <p:txBody>
          <a:bodyPr vert="horz" lIns="90432" tIns="45216" rIns="90432" bIns="45216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EC70285-FA83-4915-B675-A5ACCA7A7D73}" type="datetimeFigureOut">
              <a:rPr lang="en-US"/>
              <a:pPr>
                <a:defRPr/>
              </a:pPr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0869"/>
            <a:ext cx="2918830" cy="493867"/>
          </a:xfrm>
          <a:prstGeom prst="rect">
            <a:avLst/>
          </a:prstGeom>
        </p:spPr>
        <p:txBody>
          <a:bodyPr vert="horz" lIns="90432" tIns="45216" rIns="90432" bIns="45216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5" y="9370869"/>
            <a:ext cx="2918830" cy="493867"/>
          </a:xfrm>
          <a:prstGeom prst="rect">
            <a:avLst/>
          </a:prstGeom>
        </p:spPr>
        <p:txBody>
          <a:bodyPr vert="horz" wrap="square" lIns="90432" tIns="45216" rIns="90432" bIns="452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642D76-E1DC-4466-B93B-3844112C08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893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868"/>
          </a:xfrm>
          <a:prstGeom prst="rect">
            <a:avLst/>
          </a:prstGeom>
        </p:spPr>
        <p:txBody>
          <a:bodyPr vert="horz" lIns="90432" tIns="45216" rIns="90432" bIns="4521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868"/>
          </a:xfrm>
          <a:prstGeom prst="rect">
            <a:avLst/>
          </a:prstGeom>
        </p:spPr>
        <p:txBody>
          <a:bodyPr vert="horz" lIns="90432" tIns="45216" rIns="90432" bIns="4521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A4839A5-699E-4BCF-9DB8-A332E1501CE5}" type="datetimeFigureOut">
              <a:rPr lang="ro-RO"/>
              <a:pPr>
                <a:defRPr/>
              </a:pPr>
              <a:t>11.06.2018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32" tIns="45216" rIns="90432" bIns="45216" rtlCol="0" anchor="ctr"/>
          <a:lstStyle/>
          <a:p>
            <a:pPr lvl="0"/>
            <a:endParaRPr lang="ro-R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224"/>
            <a:ext cx="5388610" cy="4440077"/>
          </a:xfrm>
          <a:prstGeom prst="rect">
            <a:avLst/>
          </a:prstGeom>
        </p:spPr>
        <p:txBody>
          <a:bodyPr vert="horz" lIns="90432" tIns="45216" rIns="90432" bIns="4521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ro-R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0869"/>
            <a:ext cx="2918830" cy="493867"/>
          </a:xfrm>
          <a:prstGeom prst="rect">
            <a:avLst/>
          </a:prstGeom>
        </p:spPr>
        <p:txBody>
          <a:bodyPr vert="horz" lIns="90432" tIns="45216" rIns="90432" bIns="4521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0869"/>
            <a:ext cx="2918830" cy="493867"/>
          </a:xfrm>
          <a:prstGeom prst="rect">
            <a:avLst/>
          </a:prstGeom>
        </p:spPr>
        <p:txBody>
          <a:bodyPr vert="horz" wrap="square" lIns="90432" tIns="45216" rIns="90432" bIns="452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96D3C469-7486-4D36-AD68-0481A57668D5}" type="slidenum">
              <a:rPr lang="ro-RO" altLang="en-US"/>
              <a:pPr/>
              <a:t>‹#›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3077159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o-RO" alt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2401A8F-8843-459A-BCEB-3E55E19BBF82}" type="slidenum">
              <a:rPr lang="ro-RO" altLang="en-US">
                <a:latin typeface="Calibri" panose="020F0502020204030204" pitchFamily="34" charset="0"/>
              </a:rPr>
              <a:pPr/>
              <a:t>1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27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o-RO" alt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76C4FC8-539A-4E5E-8F57-8D6F3528FF34}" type="slidenum">
              <a:rPr lang="ro-RO" altLang="en-US">
                <a:latin typeface="Calibri" panose="020F0502020204030204" pitchFamily="34" charset="0"/>
              </a:rPr>
              <a:pPr/>
              <a:t>2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90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3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875460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C66BC1-C594-48B6-AB66-74FF204075BF}" type="slidenum">
              <a:rPr lang="ro-RO" altLang="en-US">
                <a:latin typeface="Calibri" panose="020F0502020204030204" pitchFamily="34" charset="0"/>
              </a:rPr>
              <a:pPr/>
              <a:t>4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511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EDC7EBC-9468-4C13-BB05-E764D211BF63}" type="slidenum">
              <a:rPr lang="ro-RO" altLang="en-US">
                <a:latin typeface="Calibri" panose="020F0502020204030204" pitchFamily="34" charset="0"/>
              </a:rPr>
              <a:pPr/>
              <a:t>5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33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B16222-B053-4BDC-B457-BDCBCFA4C8B5}" type="slidenum">
              <a:rPr lang="ro-RO" altLang="en-US">
                <a:latin typeface="Calibri" panose="020F0502020204030204" pitchFamily="34" charset="0"/>
              </a:rPr>
              <a:pPr/>
              <a:t>6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02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7</a:t>
            </a:fld>
            <a:endParaRPr lang="ro-RO" altLang="en-US" dirty="0"/>
          </a:p>
        </p:txBody>
      </p:sp>
    </p:spTree>
    <p:extLst>
      <p:ext uri="{BB962C8B-B14F-4D97-AF65-F5344CB8AC3E}">
        <p14:creationId xmlns:p14="http://schemas.microsoft.com/office/powerpoint/2010/main" val="225524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8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2856488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D86D468-3947-4253-B2CE-CB56B2FDA30C}" type="slidenum">
              <a:rPr lang="ro-RO" altLang="en-US">
                <a:latin typeface="Calibri" panose="020F0502020204030204" pitchFamily="34" charset="0"/>
              </a:rPr>
              <a:pPr/>
              <a:t>9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909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o-RO" alt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D59CC33-75AE-40B7-9C84-0F0B8214416B}" type="slidenum">
              <a:rPr lang="ro-RO" altLang="en-US">
                <a:latin typeface="Calibri" panose="020F0502020204030204" pitchFamily="34" charset="0"/>
              </a:rPr>
              <a:pPr/>
              <a:t>10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248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45611CA-CA1B-4B02-848F-02E4FEE15E81}" type="slidenum">
              <a:rPr lang="ro-RO" altLang="en-US">
                <a:latin typeface="Calibri" panose="020F0502020204030204" pitchFamily="34" charset="0"/>
              </a:rPr>
              <a:pPr/>
              <a:t>11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919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o-RO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02B7F5E-54D9-4086-966D-61FC1312DB24}" type="slidenum">
              <a:rPr lang="ro-RO" altLang="en-US">
                <a:latin typeface="Calibri" panose="020F0502020204030204" pitchFamily="34" charset="0"/>
              </a:rPr>
              <a:pPr/>
              <a:t>12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972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BFAB53-BBC4-496D-AB8B-DB471CCC1F75}" type="slidenum">
              <a:rPr lang="ro-RO" altLang="en-US">
                <a:latin typeface="Calibri" panose="020F0502020204030204" pitchFamily="34" charset="0"/>
              </a:rPr>
              <a:pPr/>
              <a:t>13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924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o-RO" altLang="en-US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2185AE3-EA63-41E2-9669-B498737DC72D}" type="slidenum">
              <a:rPr lang="ro-RO" altLang="en-US">
                <a:latin typeface="Calibri" panose="020F0502020204030204" pitchFamily="34" charset="0"/>
              </a:rPr>
              <a:pPr/>
              <a:t>14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916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C42423-1812-4BDC-BFA2-E20B5D3C03C7}" type="slidenum">
              <a:rPr lang="ro-RO" altLang="en-US">
                <a:latin typeface="Calibri" panose="020F0502020204030204" pitchFamily="34" charset="0"/>
              </a:rPr>
              <a:pPr/>
              <a:t>15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6475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o-RO" alt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E4D8C55-4D53-4E6D-9ABB-4F416170E901}" type="slidenum">
              <a:rPr lang="ro-RO" altLang="en-US">
                <a:latin typeface="Calibri" panose="020F0502020204030204" pitchFamily="34" charset="0"/>
              </a:rPr>
              <a:pPr/>
              <a:t>16</a:t>
            </a:fld>
            <a:endParaRPr lang="ro-RO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236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17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2684362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A35A504-C4F5-4116-BCEF-BBBF729CFD44}" type="slidenum">
              <a:rPr lang="ro-RO" altLang="en-US">
                <a:latin typeface="Calibri" panose="020F0502020204030204" pitchFamily="34" charset="0"/>
              </a:rPr>
              <a:pPr/>
              <a:t>18</a:t>
            </a:fld>
            <a:endParaRPr lang="ro-RO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190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19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107835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20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26404017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21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13684724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22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7006127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23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11465893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24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2559740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25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6132903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26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25891539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27</a:t>
            </a:fld>
            <a:endParaRPr lang="ro-RO" altLang="en-US" dirty="0"/>
          </a:p>
        </p:txBody>
      </p:sp>
    </p:spTree>
    <p:extLst>
      <p:ext uri="{BB962C8B-B14F-4D97-AF65-F5344CB8AC3E}">
        <p14:creationId xmlns:p14="http://schemas.microsoft.com/office/powerpoint/2010/main" val="4639960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28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1388758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29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20655473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30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21446869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31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23980243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3C469-7486-4D36-AD68-0481A57668D5}" type="slidenum">
              <a:rPr lang="ro-RO" altLang="en-US" smtClean="0"/>
              <a:pPr/>
              <a:t>32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32749373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o-RO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ro-RO" altLang="en-US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4759" indent="-282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040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2560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4719" indent="-22608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8687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3903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91198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43359" indent="-2260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5B5B6B4-47BD-45BA-BA4F-00F6902DB55C}" type="slidenum">
              <a:rPr lang="ro-RO" altLang="en-US">
                <a:latin typeface="Calibri" panose="020F0502020204030204" pitchFamily="34" charset="0"/>
              </a:rPr>
              <a:pPr/>
              <a:t>33</a:t>
            </a:fld>
            <a:endParaRPr lang="ro-RO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81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B9C37-CD1C-4D4D-96CD-118A18BCBAB9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9F3B2A-B763-4300-9F38-1A875CC5ED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752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F4D22-0C76-4290-AF43-22DE02F47D5B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EB2AF-4328-4865-B7EE-0FFB7AA46E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977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4B5C9-0B20-411E-9C88-E8178B52A9A6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8CDA6-8219-4DB2-9DC0-FF4FC960DF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7022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58A46-7F16-4E32-804F-5EAD64D02CAA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9091D-F38D-4208-A320-2E26669144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243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77AE6-6985-4133-93E1-3D3C9B712762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3739C-6CEB-4046-8A4A-43EB5ED044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938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0B4F1-7FB4-4A13-B386-404095567F37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38A7E-CDDB-4B93-907E-3ADFB7A8B3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42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8178F-F455-4E21-8284-25C89A1A66F0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4A4DC-C484-48D1-A50B-607E9032EC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245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C7D00-87C0-42EC-A3AA-658D7A8F7A21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2FDB6-66EE-4BFE-A96F-E5199F9B3C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152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540F8-AEEC-4FA7-9C7D-CE514AA5391E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53BF1-FEA6-4575-9921-45FD68E7630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468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33F9B-9EA8-4416-A8E7-804306DA03D9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94027-386B-47D0-BEB6-5A2489579E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8075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31C1D-B70D-4122-B26F-FC514F946395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45EAF-76EA-4B06-AC36-64BF5E1464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6401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906336-626C-443A-A20F-69496D14FD7F}" type="datetime1">
              <a:rPr lang="en-GB"/>
              <a:pPr>
                <a:defRPr/>
              </a:pPr>
              <a:t>11/06/2018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F644260-320B-4443-8E74-732DDA6F062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/>
        </p:nvSpPr>
        <p:spPr bwMode="auto">
          <a:xfrm>
            <a:off x="2743200" y="1881189"/>
            <a:ext cx="68405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 sz="3200" dirty="0">
              <a:latin typeface="Calibri" panose="020F0502020204030204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823085" y="5413376"/>
            <a:ext cx="3587115" cy="117474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ro-RO" altLang="en-US" sz="2000" b="1" cap="all" dirty="0" smtClean="0">
                <a:cs typeface="Times New Roman" panose="02020603050405020304" pitchFamily="18" charset="0"/>
              </a:rPr>
              <a:t>Ministerul Sănătății</a:t>
            </a:r>
            <a:r>
              <a:rPr lang="en-US" altLang="en-US" sz="2000" b="1" cap="all" dirty="0" smtClean="0">
                <a:cs typeface="Times New Roman" panose="02020603050405020304" pitchFamily="18" charset="0"/>
              </a:rPr>
              <a:t>, MUNCII</a:t>
            </a:r>
            <a:r>
              <a:rPr lang="ro-RO" altLang="en-US" sz="2000" b="1" cap="all" dirty="0" smtClean="0">
                <a:cs typeface="Times New Roman" panose="02020603050405020304" pitchFamily="18" charset="0"/>
              </a:rPr>
              <a:t> ȘI PROTECȚIEI SOCIALE AL RepublicII Moldova</a:t>
            </a:r>
            <a:endParaRPr lang="ro-RO" altLang="en-US" sz="2000" b="1" cap="all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1524000" y="593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1524000" y="1466820"/>
            <a:ext cx="22653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1000" dirty="0">
              <a:cs typeface="Times New Roman" panose="02020603050405020304" pitchFamily="18" charset="0"/>
            </a:endParaRPr>
          </a:p>
          <a:p>
            <a:r>
              <a:rPr lang="en-GB" altLang="en-US" sz="1000" dirty="0">
                <a:cs typeface="Times New Roman" panose="02020603050405020304" pitchFamily="18" charset="0"/>
              </a:rPr>
              <a:t>                                                           </a:t>
            </a:r>
            <a:endParaRPr lang="en-GB" altLang="en-US" dirty="0"/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1524001" y="2343866"/>
            <a:ext cx="7841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dirty="0">
                <a:cs typeface="Times New Roman" panose="02020603050405020304" pitchFamily="18" charset="0"/>
              </a:rPr>
              <a:t>           </a:t>
            </a:r>
            <a:r>
              <a:rPr lang="en-GB" altLang="en-US" sz="1000" dirty="0">
                <a:cs typeface="Times New Roman" panose="02020603050405020304" pitchFamily="18" charset="0"/>
              </a:rPr>
              <a:t>      </a:t>
            </a:r>
            <a:endParaRPr lang="en-GB" altLang="en-US" dirty="0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1524000" y="3172541"/>
            <a:ext cx="2199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000" dirty="0">
                <a:cs typeface="Times New Roman" panose="02020603050405020304" pitchFamily="18" charset="0"/>
              </a:rPr>
              <a:t> </a:t>
            </a:r>
            <a:endParaRPr lang="en-GB" altLang="en-US" dirty="0"/>
          </a:p>
        </p:txBody>
      </p:sp>
      <p:pic>
        <p:nvPicPr>
          <p:cNvPr id="2058" name="Picture 13" descr="moldova-stem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413376"/>
            <a:ext cx="923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9" name="Title 1"/>
          <p:cNvSpPr>
            <a:spLocks noGrp="1"/>
          </p:cNvSpPr>
          <p:nvPr>
            <p:ph type="ctrTitle"/>
          </p:nvPr>
        </p:nvSpPr>
        <p:spPr>
          <a:xfrm>
            <a:off x="838200" y="593209"/>
            <a:ext cx="10518648" cy="4054991"/>
          </a:xfrm>
        </p:spPr>
        <p:txBody>
          <a:bodyPr/>
          <a:lstStyle/>
          <a:p>
            <a:pPr eaLnBrk="1" hangingPunct="1"/>
            <a:r>
              <a:rPr lang="en-GB" altLang="en-US" sz="3600" cap="small" dirty="0"/>
              <a:t>Annual Report on Official Development Assistance offered to the Health Sector of the Republic of </a:t>
            </a:r>
            <a:r>
              <a:rPr lang="en-GB" altLang="en-US" sz="3600" cap="small" dirty="0" smtClean="0"/>
              <a:t>Moldova</a:t>
            </a:r>
            <a:r>
              <a:rPr lang="ro-RO" altLang="en-US" sz="3600" cap="small" dirty="0" smtClean="0"/>
              <a:t> </a:t>
            </a:r>
            <a:r>
              <a:rPr lang="en-GB" altLang="en-US" sz="4000" cap="small" dirty="0" smtClean="0"/>
              <a:t>2017</a:t>
            </a:r>
            <a:r>
              <a:rPr lang="en-GB" altLang="en-US" sz="3600" dirty="0"/>
              <a:t/>
            </a:r>
            <a:br>
              <a:rPr lang="en-GB" altLang="en-US" sz="3600" dirty="0"/>
            </a:br>
            <a:r>
              <a:rPr lang="en-GB" altLang="en-US" sz="3600" dirty="0"/>
              <a:t/>
            </a:r>
            <a:br>
              <a:rPr lang="en-GB" altLang="en-US" sz="3600" dirty="0"/>
            </a:br>
            <a:r>
              <a:rPr lang="en-GB" altLang="en-US" sz="3600" cap="small" dirty="0" smtClean="0"/>
              <a:t>10</a:t>
            </a:r>
            <a:r>
              <a:rPr lang="en-GB" altLang="en-US" sz="3600" cap="small" baseline="30000" dirty="0" smtClean="0"/>
              <a:t>th</a:t>
            </a:r>
            <a:r>
              <a:rPr lang="en-GB" altLang="en-US" sz="3600" cap="small" dirty="0" smtClean="0"/>
              <a:t> </a:t>
            </a:r>
            <a:r>
              <a:rPr lang="en-GB" altLang="en-US" sz="3600" cap="small" dirty="0"/>
              <a:t>Edition</a:t>
            </a:r>
            <a:r>
              <a:rPr lang="en-GB" altLang="en-US" sz="3600" dirty="0"/>
              <a:t/>
            </a:r>
            <a:br>
              <a:rPr lang="en-GB" altLang="en-US" sz="3600" dirty="0"/>
            </a:br>
            <a:endParaRPr lang="en-US" altLang="en-US" dirty="0" smtClean="0"/>
          </a:p>
        </p:txBody>
      </p:sp>
      <p:sp>
        <p:nvSpPr>
          <p:cNvPr id="2061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8A15F0B-59C3-40D7-982B-D9B1A6EF251A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408973"/>
            <a:ext cx="2746248" cy="11791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1524000" y="593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4102" name="Rectangle 8"/>
          <p:cNvSpPr>
            <a:spLocks noChangeArrowheads="1"/>
          </p:cNvSpPr>
          <p:nvPr/>
        </p:nvSpPr>
        <p:spPr bwMode="auto">
          <a:xfrm>
            <a:off x="1524000" y="1466820"/>
            <a:ext cx="22653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1000" dirty="0">
              <a:cs typeface="Times New Roman" panose="02020603050405020304" pitchFamily="18" charset="0"/>
            </a:endParaRPr>
          </a:p>
          <a:p>
            <a:r>
              <a:rPr lang="en-GB" altLang="en-US" sz="1000" dirty="0">
                <a:cs typeface="Times New Roman" panose="02020603050405020304" pitchFamily="18" charset="0"/>
              </a:rPr>
              <a:t>                                                           </a:t>
            </a:r>
            <a:endParaRPr lang="en-GB" altLang="en-US" dirty="0"/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1524001" y="2343866"/>
            <a:ext cx="7841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dirty="0">
                <a:cs typeface="Times New Roman" panose="02020603050405020304" pitchFamily="18" charset="0"/>
              </a:rPr>
              <a:t>           </a:t>
            </a:r>
            <a:r>
              <a:rPr lang="en-GB" altLang="en-US" sz="1000" dirty="0">
                <a:cs typeface="Times New Roman" panose="02020603050405020304" pitchFamily="18" charset="0"/>
              </a:rPr>
              <a:t>      </a:t>
            </a:r>
            <a:endParaRPr lang="en-GB" altLang="en-US" dirty="0"/>
          </a:p>
        </p:txBody>
      </p:sp>
      <p:sp>
        <p:nvSpPr>
          <p:cNvPr id="4104" name="Rectangle 10"/>
          <p:cNvSpPr>
            <a:spLocks noChangeArrowheads="1"/>
          </p:cNvSpPr>
          <p:nvPr/>
        </p:nvSpPr>
        <p:spPr bwMode="auto">
          <a:xfrm>
            <a:off x="1524000" y="3172541"/>
            <a:ext cx="2199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000" dirty="0">
                <a:cs typeface="Times New Roman" panose="02020603050405020304" pitchFamily="18" charset="0"/>
              </a:rPr>
              <a:t> </a:t>
            </a:r>
            <a:endParaRPr lang="en-GB" altLang="en-US" dirty="0"/>
          </a:p>
        </p:txBody>
      </p:sp>
      <p:sp>
        <p:nvSpPr>
          <p:cNvPr id="4106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BatangChe" panose="02030609000101010101" pitchFamily="49" charset="-127"/>
                <a:cs typeface="Calibri" panose="020F0502020204030204" pitchFamily="34" charset="0"/>
              </a:rPr>
              <a:t>Report Objectives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09600" y="1219200"/>
            <a:ext cx="10820400" cy="4953000"/>
          </a:xfrm>
        </p:spPr>
        <p:txBody>
          <a:bodyPr rtlCol="0">
            <a:noAutofit/>
          </a:bodyPr>
          <a:lstStyle/>
          <a:p>
            <a:pPr marL="514350" indent="-514350" algn="just" eaLnBrk="1" fontAlgn="auto" hangingPunct="1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800" dirty="0">
                <a:ea typeface="BatangChe" pitchFamily="49" charset="-127"/>
                <a:cs typeface="Calibri" pitchFamily="34" charset="0"/>
              </a:rPr>
              <a:t>to picture donors alignment towards the Moldovan health system strategies</a:t>
            </a:r>
          </a:p>
          <a:p>
            <a:pPr marL="514350" indent="-514350" algn="just" eaLnBrk="1" fontAlgn="auto" hangingPunct="1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800" dirty="0">
                <a:ea typeface="BatangChe" pitchFamily="49" charset="-127"/>
                <a:cs typeface="Calibri" pitchFamily="34" charset="0"/>
              </a:rPr>
              <a:t>to improve quality of information available for sector coordination and strategic decision-making for strategic planning of financial resources in health sector</a:t>
            </a:r>
          </a:p>
          <a:p>
            <a:pPr marL="514350" indent="-514350" algn="just" eaLnBrk="1" fontAlgn="auto" hangingPunct="1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800" dirty="0">
                <a:ea typeface="BatangChe" pitchFamily="49" charset="-127"/>
                <a:cs typeface="Calibri" pitchFamily="34" charset="0"/>
              </a:rPr>
              <a:t>to provide evidences to strengthen donor coordination mechanism towards the on-going reforms in the Moldovan health sector</a:t>
            </a:r>
          </a:p>
          <a:p>
            <a:pPr marL="514350" indent="-514350" algn="just" eaLnBrk="1" fontAlgn="auto" hangingPunct="1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800" dirty="0">
                <a:ea typeface="BatangChe" pitchFamily="49" charset="-127"/>
                <a:cs typeface="Calibri" pitchFamily="34" charset="0"/>
              </a:rPr>
              <a:t>to illustrate donors’ short and medium term commitments to the Moldovan health sector</a:t>
            </a:r>
          </a:p>
          <a:p>
            <a:pPr marL="514350" indent="-514350" algn="just" eaLnBrk="1" fontAlgn="auto" hangingPunct="1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800" dirty="0">
                <a:ea typeface="BatangChe" pitchFamily="49" charset="-127"/>
                <a:cs typeface="Calibri" pitchFamily="34" charset="0"/>
              </a:rPr>
              <a:t>to inform on future </a:t>
            </a:r>
            <a:r>
              <a:rPr lang="en-US" sz="2800" dirty="0" smtClean="0">
                <a:ea typeface="BatangChe" pitchFamily="49" charset="-127"/>
                <a:cs typeface="Calibri" pitchFamily="34" charset="0"/>
              </a:rPr>
              <a:t>sectorial </a:t>
            </a:r>
            <a:r>
              <a:rPr lang="en-US" sz="2800" dirty="0">
                <a:ea typeface="BatangChe" pitchFamily="49" charset="-127"/>
                <a:cs typeface="Calibri" pitchFamily="34" charset="0"/>
              </a:rPr>
              <a:t>strategic plans and donors’ strategies to support </a:t>
            </a:r>
            <a:r>
              <a:rPr lang="en-US" sz="2800">
                <a:ea typeface="BatangChe" pitchFamily="49" charset="-127"/>
                <a:cs typeface="Calibri" pitchFamily="34" charset="0"/>
              </a:rPr>
              <a:t>the </a:t>
            </a:r>
            <a:r>
              <a:rPr lang="en-US" sz="2800" smtClean="0">
                <a:ea typeface="BatangChe" pitchFamily="49" charset="-127"/>
                <a:cs typeface="Calibri" pitchFamily="34" charset="0"/>
              </a:rPr>
              <a:t>MHLSP </a:t>
            </a:r>
            <a:r>
              <a:rPr lang="en-US" sz="2800" dirty="0">
                <a:ea typeface="BatangChe" pitchFamily="49" charset="-127"/>
                <a:cs typeface="Calibri" pitchFamily="34" charset="0"/>
              </a:rPr>
              <a:t>of the RM</a:t>
            </a:r>
          </a:p>
        </p:txBody>
      </p:sp>
      <p:sp>
        <p:nvSpPr>
          <p:cNvPr id="4108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BCD3F2D-5D55-409F-B6EA-0B922A6ADC90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75EA383-1139-4CFE-AC84-7EACF3E33D82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3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150" name="Slide Number Placeholder 9"/>
          <p:cNvSpPr txBox="1">
            <a:spLocks/>
          </p:cNvSpPr>
          <p:nvPr/>
        </p:nvSpPr>
        <p:spPr bwMode="auto">
          <a:xfrm>
            <a:off x="8229600" y="65087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en-GB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151" name="AutoShape 6"/>
          <p:cNvSpPr>
            <a:spLocks noChangeArrowheads="1"/>
          </p:cNvSpPr>
          <p:nvPr/>
        </p:nvSpPr>
        <p:spPr bwMode="auto">
          <a:xfrm>
            <a:off x="761738" y="2187574"/>
            <a:ext cx="2728913" cy="4000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o-RO" sz="1600" b="1" cap="small" dirty="0" smtClean="0">
                <a:latin typeface="Times New Roman" pitchFamily="18" charset="0"/>
                <a:cs typeface="Angsana New" pitchFamily="18" charset="-34"/>
              </a:rPr>
              <a:t>European Union</a:t>
            </a:r>
            <a:endParaRPr lang="en-US" sz="16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52" name="AutoShape 6"/>
          <p:cNvSpPr>
            <a:spLocks noChangeArrowheads="1"/>
          </p:cNvSpPr>
          <p:nvPr/>
        </p:nvSpPr>
        <p:spPr bwMode="auto">
          <a:xfrm flipH="1">
            <a:off x="8062913" y="1323975"/>
            <a:ext cx="2792412" cy="5810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en-US" sz="2800" b="1" cap="small" dirty="0">
                <a:solidFill>
                  <a:srgbClr val="000066"/>
                </a:solidFill>
                <a:latin typeface="Times New Roman" pitchFamily="18" charset="0"/>
                <a:cs typeface="Angsana New" pitchFamily="18" charset="-34"/>
              </a:rPr>
              <a:t>Bilateral</a:t>
            </a:r>
          </a:p>
        </p:txBody>
      </p:sp>
      <p:sp>
        <p:nvSpPr>
          <p:cNvPr id="6153" name="AutoShape 6"/>
          <p:cNvSpPr>
            <a:spLocks noChangeArrowheads="1"/>
          </p:cNvSpPr>
          <p:nvPr/>
        </p:nvSpPr>
        <p:spPr bwMode="auto">
          <a:xfrm flipH="1">
            <a:off x="3352800" y="299456"/>
            <a:ext cx="5029200" cy="60960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en-US" sz="2800" b="1" cap="small" dirty="0" smtClean="0">
                <a:solidFill>
                  <a:srgbClr val="000066"/>
                </a:solidFill>
                <a:latin typeface="Times New Roman" pitchFamily="18" charset="0"/>
                <a:cs typeface="Angsana New" pitchFamily="18" charset="-34"/>
              </a:rPr>
              <a:t>Development </a:t>
            </a:r>
            <a:r>
              <a:rPr lang="en-US" sz="2800" b="1" cap="small" dirty="0">
                <a:solidFill>
                  <a:srgbClr val="000066"/>
                </a:solidFill>
                <a:latin typeface="Times New Roman" pitchFamily="18" charset="0"/>
                <a:cs typeface="Angsana New" pitchFamily="18" charset="-34"/>
              </a:rPr>
              <a:t>partners </a:t>
            </a:r>
            <a:r>
              <a:rPr lang="en-US" sz="2800" b="1" cap="small" dirty="0" smtClean="0">
                <a:solidFill>
                  <a:srgbClr val="000066"/>
                </a:solidFill>
                <a:latin typeface="Times New Roman" pitchFamily="18" charset="0"/>
                <a:cs typeface="Angsana New" pitchFamily="18" charset="-34"/>
              </a:rPr>
              <a:t>201</a:t>
            </a:r>
            <a:r>
              <a:rPr lang="ro-RO" sz="2800" b="1" cap="small" dirty="0" smtClean="0">
                <a:solidFill>
                  <a:srgbClr val="000066"/>
                </a:solidFill>
                <a:latin typeface="Times New Roman" pitchFamily="18" charset="0"/>
                <a:cs typeface="Angsana New" pitchFamily="18" charset="-34"/>
              </a:rPr>
              <a:t>7</a:t>
            </a:r>
            <a:endParaRPr lang="en-US" sz="28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54" name="AutoShape 6"/>
          <p:cNvSpPr>
            <a:spLocks noChangeArrowheads="1"/>
          </p:cNvSpPr>
          <p:nvPr/>
        </p:nvSpPr>
        <p:spPr bwMode="auto">
          <a:xfrm flipH="1">
            <a:off x="2133600" y="1343713"/>
            <a:ext cx="3565525" cy="531812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en-US" sz="2800" b="1" cap="small" dirty="0">
                <a:solidFill>
                  <a:srgbClr val="000066"/>
                </a:solidFill>
                <a:latin typeface="Times New Roman" pitchFamily="18" charset="0"/>
                <a:cs typeface="Angsana New" pitchFamily="18" charset="-34"/>
              </a:rPr>
              <a:t>Multilateral</a:t>
            </a:r>
            <a:endParaRPr lang="en-US" sz="12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57" name="AutoShape 6"/>
          <p:cNvSpPr>
            <a:spLocks noChangeArrowheads="1"/>
          </p:cNvSpPr>
          <p:nvPr/>
        </p:nvSpPr>
        <p:spPr bwMode="auto">
          <a:xfrm>
            <a:off x="747451" y="3028948"/>
            <a:ext cx="2743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o-RO" sz="1600" b="1" cap="small" dirty="0" smtClean="0">
                <a:latin typeface="Times New Roman" pitchFamily="18" charset="0"/>
                <a:cs typeface="Angsana New" pitchFamily="18" charset="-34"/>
              </a:rPr>
              <a:t>Global Fund</a:t>
            </a:r>
            <a:endParaRPr lang="en-US" sz="16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58" name="AutoShape 6"/>
          <p:cNvSpPr>
            <a:spLocks noChangeArrowheads="1"/>
          </p:cNvSpPr>
          <p:nvPr/>
        </p:nvSpPr>
        <p:spPr bwMode="auto">
          <a:xfrm>
            <a:off x="740524" y="3920226"/>
            <a:ext cx="2743200" cy="3571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>
                <a:latin typeface="Times New Roman" pitchFamily="18" charset="0"/>
                <a:cs typeface="Angsana New" pitchFamily="18" charset="-34"/>
              </a:rPr>
              <a:t>GAVI</a:t>
            </a:r>
          </a:p>
        </p:txBody>
      </p:sp>
      <p:sp>
        <p:nvSpPr>
          <p:cNvPr id="6159" name="AutoShape 6"/>
          <p:cNvSpPr>
            <a:spLocks noChangeArrowheads="1"/>
          </p:cNvSpPr>
          <p:nvPr/>
        </p:nvSpPr>
        <p:spPr bwMode="auto">
          <a:xfrm>
            <a:off x="788725" y="4758136"/>
            <a:ext cx="2757488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>
                <a:latin typeface="Times New Roman" pitchFamily="18" charset="0"/>
                <a:cs typeface="Angsana New" pitchFamily="18" charset="-34"/>
              </a:rPr>
              <a:t>UNAIDS</a:t>
            </a:r>
          </a:p>
        </p:txBody>
      </p:sp>
      <p:sp>
        <p:nvSpPr>
          <p:cNvPr id="6160" name="AutoShape 6"/>
          <p:cNvSpPr>
            <a:spLocks noChangeArrowheads="1"/>
          </p:cNvSpPr>
          <p:nvPr/>
        </p:nvSpPr>
        <p:spPr bwMode="auto">
          <a:xfrm>
            <a:off x="788725" y="5541962"/>
            <a:ext cx="2703512" cy="3794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>
                <a:latin typeface="Times New Roman" pitchFamily="18" charset="0"/>
                <a:cs typeface="Angsana New" pitchFamily="18" charset="-34"/>
              </a:rPr>
              <a:t>UNICEF</a:t>
            </a:r>
          </a:p>
        </p:txBody>
      </p:sp>
      <p:sp>
        <p:nvSpPr>
          <p:cNvPr id="6161" name="AutoShape 6"/>
          <p:cNvSpPr>
            <a:spLocks noChangeArrowheads="1"/>
          </p:cNvSpPr>
          <p:nvPr/>
        </p:nvSpPr>
        <p:spPr bwMode="auto">
          <a:xfrm>
            <a:off x="4262976" y="2197098"/>
            <a:ext cx="2724150" cy="4000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>
                <a:latin typeface="Times New Roman" pitchFamily="18" charset="0"/>
                <a:cs typeface="Angsana New" pitchFamily="18" charset="-34"/>
              </a:rPr>
              <a:t>UNFPA</a:t>
            </a:r>
          </a:p>
        </p:txBody>
      </p:sp>
      <p:sp>
        <p:nvSpPr>
          <p:cNvPr id="6162" name="AutoShape 6"/>
          <p:cNvSpPr>
            <a:spLocks noChangeArrowheads="1"/>
          </p:cNvSpPr>
          <p:nvPr/>
        </p:nvSpPr>
        <p:spPr bwMode="auto">
          <a:xfrm>
            <a:off x="4262976" y="2875214"/>
            <a:ext cx="2713038" cy="4191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>
                <a:latin typeface="Times New Roman" pitchFamily="18" charset="0"/>
                <a:cs typeface="Angsana New" pitchFamily="18" charset="-34"/>
              </a:rPr>
              <a:t>UNODC</a:t>
            </a:r>
          </a:p>
        </p:txBody>
      </p:sp>
      <p:sp>
        <p:nvSpPr>
          <p:cNvPr id="6164" name="AutoShape 6"/>
          <p:cNvSpPr>
            <a:spLocks noChangeArrowheads="1"/>
          </p:cNvSpPr>
          <p:nvPr/>
        </p:nvSpPr>
        <p:spPr bwMode="auto">
          <a:xfrm>
            <a:off x="4253451" y="3597242"/>
            <a:ext cx="2722563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>
                <a:latin typeface="Times New Roman" pitchFamily="18" charset="0"/>
                <a:cs typeface="Angsana New" pitchFamily="18" charset="-34"/>
              </a:rPr>
              <a:t>WHO</a:t>
            </a:r>
          </a:p>
        </p:txBody>
      </p:sp>
      <p:sp>
        <p:nvSpPr>
          <p:cNvPr id="6165" name="AutoShape 6"/>
          <p:cNvSpPr>
            <a:spLocks noChangeArrowheads="1"/>
          </p:cNvSpPr>
          <p:nvPr/>
        </p:nvSpPr>
        <p:spPr bwMode="auto">
          <a:xfrm>
            <a:off x="4262976" y="4315098"/>
            <a:ext cx="2754312" cy="3714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>
                <a:latin typeface="Times New Roman" pitchFamily="18" charset="0"/>
                <a:cs typeface="Angsana New" pitchFamily="18" charset="-34"/>
              </a:rPr>
              <a:t>WB</a:t>
            </a:r>
          </a:p>
        </p:txBody>
      </p:sp>
      <p:sp>
        <p:nvSpPr>
          <p:cNvPr id="6166" name="AutoShape 6"/>
          <p:cNvSpPr>
            <a:spLocks noChangeArrowheads="1"/>
          </p:cNvSpPr>
          <p:nvPr/>
        </p:nvSpPr>
        <p:spPr bwMode="auto">
          <a:xfrm>
            <a:off x="8062913" y="2236211"/>
            <a:ext cx="2894013" cy="4000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200" b="1" cap="small" dirty="0" smtClean="0">
                <a:latin typeface="Times New Roman" pitchFamily="18" charset="0"/>
                <a:cs typeface="Angsana New" pitchFamily="18" charset="-34"/>
              </a:rPr>
              <a:t>Government of </a:t>
            </a:r>
            <a:r>
              <a:rPr lang="ro-RO" sz="1200" b="1" cap="small" dirty="0" smtClean="0">
                <a:latin typeface="Times New Roman" pitchFamily="18" charset="0"/>
                <a:cs typeface="Angsana New" pitchFamily="18" charset="-34"/>
              </a:rPr>
              <a:t>norway</a:t>
            </a:r>
            <a:endParaRPr lang="en-US" sz="12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67" name="AutoShape 6"/>
          <p:cNvSpPr>
            <a:spLocks noChangeArrowheads="1"/>
          </p:cNvSpPr>
          <p:nvPr/>
        </p:nvSpPr>
        <p:spPr bwMode="auto">
          <a:xfrm>
            <a:off x="8062913" y="2839461"/>
            <a:ext cx="2894013" cy="4191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200" b="1" cap="small" dirty="0" smtClean="0">
                <a:latin typeface="Times New Roman" pitchFamily="18" charset="0"/>
                <a:cs typeface="Angsana New" pitchFamily="18" charset="-34"/>
              </a:rPr>
              <a:t>Government of Romania</a:t>
            </a:r>
            <a:endParaRPr lang="en-US" sz="12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69" name="AutoShape 6"/>
          <p:cNvSpPr>
            <a:spLocks noChangeArrowheads="1"/>
          </p:cNvSpPr>
          <p:nvPr/>
        </p:nvSpPr>
        <p:spPr bwMode="auto">
          <a:xfrm>
            <a:off x="8074025" y="3399848"/>
            <a:ext cx="2882900" cy="4127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200" b="1" cap="small" dirty="0" smtClean="0">
                <a:solidFill>
                  <a:srgbClr val="000000"/>
                </a:solidFill>
                <a:latin typeface="Times New Roman" pitchFamily="18" charset="0"/>
                <a:cs typeface="Angsana New" pitchFamily="18" charset="-34"/>
              </a:rPr>
              <a:t>Government of Japan/JICA</a:t>
            </a:r>
            <a:endParaRPr lang="en-US" sz="12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70" name="AutoShape 6"/>
          <p:cNvSpPr>
            <a:spLocks noChangeArrowheads="1"/>
          </p:cNvSpPr>
          <p:nvPr/>
        </p:nvSpPr>
        <p:spPr bwMode="auto">
          <a:xfrm>
            <a:off x="8077201" y="3923724"/>
            <a:ext cx="2879725" cy="3698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200" b="1" cap="small" dirty="0" smtClean="0">
                <a:solidFill>
                  <a:srgbClr val="000000"/>
                </a:solidFill>
                <a:latin typeface="Times New Roman" pitchFamily="18" charset="0"/>
                <a:cs typeface="Angsana New" pitchFamily="18" charset="-34"/>
              </a:rPr>
              <a:t>Government of </a:t>
            </a:r>
            <a:r>
              <a:rPr lang="ro-RO" sz="1200" b="1" cap="small" dirty="0" smtClean="0">
                <a:solidFill>
                  <a:srgbClr val="000000"/>
                </a:solidFill>
                <a:latin typeface="Times New Roman" pitchFamily="18" charset="0"/>
                <a:cs typeface="Angsana New" pitchFamily="18" charset="-34"/>
              </a:rPr>
              <a:t>czech republic</a:t>
            </a:r>
            <a:endParaRPr lang="en-US" sz="12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71" name="AutoShape 6"/>
          <p:cNvSpPr>
            <a:spLocks noChangeArrowheads="1"/>
          </p:cNvSpPr>
          <p:nvPr/>
        </p:nvSpPr>
        <p:spPr bwMode="auto">
          <a:xfrm>
            <a:off x="8074025" y="4990523"/>
            <a:ext cx="2882900" cy="361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200" b="1" cap="small" dirty="0">
                <a:solidFill>
                  <a:srgbClr val="000000"/>
                </a:solidFill>
                <a:latin typeface="Times New Roman" pitchFamily="18" charset="0"/>
                <a:cs typeface="Angsana New" pitchFamily="18" charset="-34"/>
              </a:rPr>
              <a:t>Government of Switzerland</a:t>
            </a:r>
            <a:r>
              <a:rPr lang="en-US" sz="1200" b="1" dirty="0">
                <a:solidFill>
                  <a:srgbClr val="000000"/>
                </a:solidFill>
                <a:latin typeface="Times New Roman" pitchFamily="18" charset="0"/>
                <a:cs typeface="Angsana New" pitchFamily="18" charset="-34"/>
              </a:rPr>
              <a:t>/SDC</a:t>
            </a:r>
            <a:endParaRPr lang="en-US" sz="1200" b="1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72" name="AutoShape 6"/>
          <p:cNvSpPr>
            <a:spLocks noChangeArrowheads="1"/>
          </p:cNvSpPr>
          <p:nvPr/>
        </p:nvSpPr>
        <p:spPr bwMode="auto">
          <a:xfrm>
            <a:off x="8074025" y="4438073"/>
            <a:ext cx="2882900" cy="3794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200" b="1" cap="small" dirty="0" smtClean="0">
                <a:latin typeface="Times New Roman" pitchFamily="18" charset="0"/>
                <a:cs typeface="Angsana New" pitchFamily="18" charset="-34"/>
              </a:rPr>
              <a:t>Government of Turkey</a:t>
            </a:r>
            <a:r>
              <a:rPr lang="en-US" sz="1200" b="1" dirty="0" smtClean="0">
                <a:latin typeface="Times New Roman" pitchFamily="18" charset="0"/>
                <a:cs typeface="Angsana New" pitchFamily="18" charset="-34"/>
              </a:rPr>
              <a:t>/TIKA</a:t>
            </a:r>
            <a:endParaRPr lang="en-US" sz="1200" b="1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6173" name="AutoShape 6"/>
          <p:cNvSpPr>
            <a:spLocks noChangeArrowheads="1"/>
          </p:cNvSpPr>
          <p:nvPr/>
        </p:nvSpPr>
        <p:spPr bwMode="auto">
          <a:xfrm>
            <a:off x="4262977" y="5003480"/>
            <a:ext cx="2754313" cy="3698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>
                <a:latin typeface="Times New Roman" pitchFamily="18" charset="0"/>
                <a:cs typeface="Angsana New" pitchFamily="18" charset="-34"/>
              </a:rPr>
              <a:t>UNDP</a:t>
            </a:r>
          </a:p>
        </p:txBody>
      </p:sp>
      <p:sp>
        <p:nvSpPr>
          <p:cNvPr id="6174" name="AutoShape 6"/>
          <p:cNvSpPr>
            <a:spLocks noChangeArrowheads="1"/>
          </p:cNvSpPr>
          <p:nvPr/>
        </p:nvSpPr>
        <p:spPr bwMode="auto">
          <a:xfrm>
            <a:off x="8077200" y="5504873"/>
            <a:ext cx="2882900" cy="361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200" b="1" cap="small" dirty="0">
                <a:solidFill>
                  <a:srgbClr val="000000"/>
                </a:solidFill>
                <a:latin typeface="Times New Roman" pitchFamily="18" charset="0"/>
                <a:cs typeface="Angsana New" pitchFamily="18" charset="-34"/>
              </a:rPr>
              <a:t>Government of FRG/GIZ</a:t>
            </a:r>
            <a:endParaRPr lang="en-US" sz="1200" b="1" cap="small" dirty="0">
              <a:latin typeface="Times New Roman" pitchFamily="18" charset="0"/>
              <a:cs typeface="Angsana New" pitchFamily="18" charset="-34"/>
            </a:endParaRPr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auto">
          <a:xfrm>
            <a:off x="4262977" y="5551487"/>
            <a:ext cx="2754313" cy="36988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600" b="1" dirty="0" smtClean="0">
                <a:latin typeface="Times New Roman" pitchFamily="18" charset="0"/>
                <a:cs typeface="Angsana New" pitchFamily="18" charset="-34"/>
              </a:rPr>
              <a:t>IAEA</a:t>
            </a:r>
            <a:endParaRPr lang="en-US" sz="1600" b="1" dirty="0">
              <a:latin typeface="Times New Roman" pitchFamily="18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0" y="2667001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n-US" sz="6000" cap="small" dirty="0" smtClean="0"/>
              <a:t>Key Results</a:t>
            </a:r>
            <a:endParaRPr lang="en-US" sz="6000" cap="small" dirty="0"/>
          </a:p>
        </p:txBody>
      </p:sp>
      <p:sp>
        <p:nvSpPr>
          <p:cNvPr id="7171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6668B5C-2635-466E-99EC-BA6CF59D503E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4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3216275" y="5597526"/>
            <a:ext cx="1485900" cy="10001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800" b="1" dirty="0"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800" b="1" dirty="0">
              <a:cs typeface="Times New Roman" panose="02020603050405020304" pitchFamily="18" charset="0"/>
            </a:endParaRPr>
          </a:p>
          <a:p>
            <a:pPr eaLnBrk="1" hangingPunct="1"/>
            <a:r>
              <a:rPr lang="x-none" altLang="en-US" sz="1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</a:t>
            </a:r>
            <a:r>
              <a:rPr lang="en-US" alt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</a:t>
            </a:r>
            <a:r>
              <a:rPr lang="x-none" altLang="en-US" sz="1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HEALTH OF THE</a:t>
            </a:r>
            <a:endParaRPr lang="x-none" altLang="en-US" sz="1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x-none" altLang="en-US" sz="1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REPUBLI</a:t>
            </a:r>
            <a:r>
              <a:rPr lang="en-US" alt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OF</a:t>
            </a:r>
            <a:r>
              <a:rPr lang="x-none" altLang="en-US" sz="1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MOLDOVA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981200" y="20129"/>
            <a:ext cx="8229600" cy="665672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Donors interviewed</a:t>
            </a:r>
            <a:endParaRPr lang="en-US" altLang="en-US" sz="1800" b="1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077200" y="6356351"/>
            <a:ext cx="2133600" cy="322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B21EC7-9F93-488A-927D-0C4DF3D76BFE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5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46075"/>
              </p:ext>
            </p:extLst>
          </p:nvPr>
        </p:nvGraphicFramePr>
        <p:xfrm>
          <a:off x="495300" y="746062"/>
          <a:ext cx="11201397" cy="55500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858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55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33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433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33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4333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43338">
                  <a:extLst>
                    <a:ext uri="{9D8B030D-6E8A-4147-A177-3AD203B41FA5}">
                      <a16:colId xmlns:a16="http://schemas.microsoft.com/office/drawing/2014/main" xmlns="" val="1915440338"/>
                    </a:ext>
                  </a:extLst>
                </a:gridCol>
                <a:gridCol w="743338">
                  <a:extLst>
                    <a:ext uri="{9D8B030D-6E8A-4147-A177-3AD203B41FA5}">
                      <a16:colId xmlns:a16="http://schemas.microsoft.com/office/drawing/2014/main" xmlns="" val="1338831353"/>
                    </a:ext>
                  </a:extLst>
                </a:gridCol>
              </a:tblGrid>
              <a:tr h="347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Agency</a:t>
                      </a:r>
                      <a:endParaRPr lang="en-US" sz="1600" b="1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2011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2012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+mn-lt"/>
                        </a:rPr>
                        <a:t>2013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Council of Europe</a:t>
                      </a:r>
                      <a:endParaRPr lang="en-US" sz="14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Council of Europe Development Bank (CEB)</a:t>
                      </a:r>
                      <a:endParaRPr lang="en-US" sz="14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effectLst/>
                        </a:rPr>
                        <a:t>European Union (EU)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German Society for International Cooperation (GIZ)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Global Alliance for Vaccines and Immunization (GAVI)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Global Fund to Fight AIDS, Tuberculosis and Malaria (GF)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Government of </a:t>
                      </a:r>
                      <a:r>
                        <a:rPr lang="en-GB" sz="1400" b="0" dirty="0" smtClean="0">
                          <a:effectLst/>
                        </a:rPr>
                        <a:t>Austria / Austrian Development Agency (ADA) 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Government of China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Government of Estonia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Government of Japan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Government of Romania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International Atomic Energy Agency (IAEA)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Joint United Nations Programme on HIV/AIDS (UNAIDS)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Swiss Agency for Development and Cooperation (SDC)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Turkish International Cooperation and Development Agency (TIKA)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effectLst/>
                        </a:rPr>
                        <a:t>United Nations Development Programme (UNDP)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United Nations Children’s Fund (UNICEF)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United Nations Economic Commission for Europe (UNECE)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United Nations Population Fund (UNFPA)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</a:rPr>
                        <a:t>United Nations Office on Drugs and Crime (UNODC)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effectLst/>
                        </a:rPr>
                        <a:t>World Bank (WB)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effectLst/>
                        </a:rPr>
                        <a:t>World Health</a:t>
                      </a:r>
                      <a:r>
                        <a:rPr lang="en-GB" sz="1400" b="0" baseline="0" dirty="0" smtClean="0">
                          <a:effectLst/>
                        </a:rPr>
                        <a:t> Organization (</a:t>
                      </a:r>
                      <a:r>
                        <a:rPr lang="en-GB" sz="1400" b="0" dirty="0" smtClean="0">
                          <a:effectLst/>
                        </a:rPr>
                        <a:t>WHO)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+</a:t>
                      </a: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effectLst/>
                        </a:rPr>
                        <a:t>Government of Norway</a:t>
                      </a:r>
                      <a:endParaRPr lang="en-US" sz="1400" b="0" dirty="0" smtClean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16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effectLst/>
                        </a:rPr>
                        <a:t>Government of Czech Republic</a:t>
                      </a:r>
                      <a:endParaRPr lang="en-US" sz="1400" b="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650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Overall ODA disbursed  per donor and by type of disbursement 2017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5F47FF-965B-4A6A-9DC7-5F6865C47744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6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6269841"/>
              </p:ext>
            </p:extLst>
          </p:nvPr>
        </p:nvGraphicFramePr>
        <p:xfrm>
          <a:off x="762000" y="1524000"/>
          <a:ext cx="10820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Funding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7</a:t>
            </a:fld>
            <a:endParaRPr lang="en-GB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152382"/>
              </p:ext>
            </p:extLst>
          </p:nvPr>
        </p:nvGraphicFramePr>
        <p:xfrm>
          <a:off x="1447800" y="1417638"/>
          <a:ext cx="9982200" cy="467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043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funding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8</a:t>
            </a:fld>
            <a:endParaRPr lang="en-GB" alt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00000000-0008-0000-05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533849"/>
              </p:ext>
            </p:extLst>
          </p:nvPr>
        </p:nvGraphicFramePr>
        <p:xfrm>
          <a:off x="1371600" y="1295400"/>
          <a:ext cx="10058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437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Grants and loans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9EECF7A-BA6F-4DAB-8A3F-77E7F9398882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9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247" name="TextBox 1"/>
          <p:cNvSpPr txBox="1">
            <a:spLocks noChangeArrowheads="1"/>
          </p:cNvSpPr>
          <p:nvPr/>
        </p:nvSpPr>
        <p:spPr bwMode="auto">
          <a:xfrm>
            <a:off x="4495800" y="6078538"/>
            <a:ext cx="2895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US$ equivalent,  2011 </a:t>
            </a:r>
            <a:r>
              <a:rPr lang="en-US" altLang="en-US" sz="1200" b="1" dirty="0" smtClean="0"/>
              <a:t>– 2017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278198"/>
              </p:ext>
            </p:extLst>
          </p:nvPr>
        </p:nvGraphicFramePr>
        <p:xfrm>
          <a:off x="609600" y="1219200"/>
          <a:ext cx="10820400" cy="4859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1524000" y="593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1270" name="Rectangle 8"/>
          <p:cNvSpPr>
            <a:spLocks noChangeArrowheads="1"/>
          </p:cNvSpPr>
          <p:nvPr/>
        </p:nvSpPr>
        <p:spPr bwMode="auto">
          <a:xfrm>
            <a:off x="1524000" y="1466820"/>
            <a:ext cx="22653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1000" dirty="0">
              <a:cs typeface="Times New Roman" panose="02020603050405020304" pitchFamily="18" charset="0"/>
            </a:endParaRPr>
          </a:p>
          <a:p>
            <a:r>
              <a:rPr lang="en-GB" altLang="en-US" sz="1000" dirty="0">
                <a:cs typeface="Times New Roman" panose="02020603050405020304" pitchFamily="18" charset="0"/>
              </a:rPr>
              <a:t>                                                           </a:t>
            </a:r>
            <a:endParaRPr lang="en-GB" altLang="en-US" dirty="0"/>
          </a:p>
        </p:txBody>
      </p:sp>
      <p:sp>
        <p:nvSpPr>
          <p:cNvPr id="11272" name="Rectangle 10"/>
          <p:cNvSpPr>
            <a:spLocks noChangeArrowheads="1"/>
          </p:cNvSpPr>
          <p:nvPr/>
        </p:nvSpPr>
        <p:spPr bwMode="auto">
          <a:xfrm>
            <a:off x="1524000" y="3172541"/>
            <a:ext cx="2199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000" dirty="0">
                <a:cs typeface="Times New Roman" panose="02020603050405020304" pitchFamily="18" charset="0"/>
              </a:rPr>
              <a:t> </a:t>
            </a:r>
            <a:endParaRPr lang="en-GB" altLang="en-US" dirty="0"/>
          </a:p>
        </p:txBody>
      </p:sp>
      <p:sp>
        <p:nvSpPr>
          <p:cNvPr id="11274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Type of mechanism by which ODA is provided </a:t>
            </a:r>
          </a:p>
        </p:txBody>
      </p:sp>
      <p:sp>
        <p:nvSpPr>
          <p:cNvPr id="11275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4AEEA1D-26B8-4F5F-B069-C0C20AE5FEE3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10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4419600" y="6078538"/>
            <a:ext cx="2895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US$ equivalent,  2011 - </a:t>
            </a:r>
            <a:r>
              <a:rPr lang="en-US" altLang="en-US" sz="1200" b="1" dirty="0" smtClean="0"/>
              <a:t>2017</a:t>
            </a:r>
            <a:endParaRPr lang="en-US" altLang="en-US" sz="1200" b="1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815745"/>
              </p:ext>
            </p:extLst>
          </p:nvPr>
        </p:nvGraphicFramePr>
        <p:xfrm>
          <a:off x="762000" y="1142484"/>
          <a:ext cx="10744199" cy="4936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346008-E286-48DC-AC9A-AA0476B12E74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11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2294" name="TextBox 1"/>
          <p:cNvSpPr txBox="1">
            <a:spLocks noChangeArrowheads="1"/>
          </p:cNvSpPr>
          <p:nvPr/>
        </p:nvSpPr>
        <p:spPr bwMode="auto">
          <a:xfrm>
            <a:off x="1981200" y="163514"/>
            <a:ext cx="815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/>
              <a:t>Geographic </a:t>
            </a:r>
            <a:r>
              <a:rPr lang="en-US" altLang="en-US" sz="2400" dirty="0" smtClean="0"/>
              <a:t>coverage</a:t>
            </a:r>
            <a:endParaRPr lang="en-US" altLang="en-US" sz="2400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365885" y="5410200"/>
            <a:ext cx="2518006" cy="117474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x-none" altLang="en-US" sz="1400" b="1" cap="all" dirty="0" smtClean="0">
                <a:cs typeface="Times New Roman" panose="02020603050405020304" pitchFamily="18" charset="0"/>
              </a:rPr>
              <a:t>Ministerul Sănătății, Muncii Și Protecției sociale AL </a:t>
            </a:r>
            <a:r>
              <a:rPr lang="x-none" altLang="en-US" sz="1400" b="1" cap="all" dirty="0" err="1" smtClean="0">
                <a:cs typeface="Times New Roman" panose="02020603050405020304" pitchFamily="18" charset="0"/>
              </a:rPr>
              <a:t>RepublicII</a:t>
            </a:r>
            <a:r>
              <a:rPr lang="x-none" altLang="en-US" sz="1400" b="1" cap="all" dirty="0" smtClean="0">
                <a:cs typeface="Times New Roman" panose="02020603050405020304" pitchFamily="18" charset="0"/>
              </a:rPr>
              <a:t> Moldova</a:t>
            </a:r>
            <a:endParaRPr lang="x-none" altLang="en-US" sz="1400" b="1" cap="all" dirty="0"/>
          </a:p>
        </p:txBody>
      </p:sp>
      <p:pic>
        <p:nvPicPr>
          <p:cNvPr id="9" name="Picture 13" descr="moldova-stem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410200"/>
            <a:ext cx="923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5415718"/>
            <a:ext cx="2746248" cy="11791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891" y="634633"/>
            <a:ext cx="4491433" cy="5950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1524000" y="593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1524000" y="1466820"/>
            <a:ext cx="22653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1000" dirty="0">
              <a:cs typeface="Times New Roman" panose="02020603050405020304" pitchFamily="18" charset="0"/>
            </a:endParaRPr>
          </a:p>
          <a:p>
            <a:r>
              <a:rPr lang="en-GB" altLang="en-US" sz="1000" dirty="0">
                <a:cs typeface="Times New Roman" panose="02020603050405020304" pitchFamily="18" charset="0"/>
              </a:rPr>
              <a:t>                                                           </a:t>
            </a:r>
            <a:endParaRPr lang="en-GB" altLang="en-US" dirty="0"/>
          </a:p>
        </p:txBody>
      </p:sp>
      <p:sp>
        <p:nvSpPr>
          <p:cNvPr id="13319" name="Rectangle 9"/>
          <p:cNvSpPr>
            <a:spLocks noChangeArrowheads="1"/>
          </p:cNvSpPr>
          <p:nvPr/>
        </p:nvSpPr>
        <p:spPr bwMode="auto">
          <a:xfrm>
            <a:off x="1524001" y="2343866"/>
            <a:ext cx="7841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dirty="0">
                <a:cs typeface="Times New Roman" panose="02020603050405020304" pitchFamily="18" charset="0"/>
              </a:rPr>
              <a:t>           </a:t>
            </a:r>
            <a:r>
              <a:rPr lang="en-GB" altLang="en-US" sz="1000" dirty="0">
                <a:cs typeface="Times New Roman" panose="02020603050405020304" pitchFamily="18" charset="0"/>
              </a:rPr>
              <a:t>      </a:t>
            </a:r>
            <a:endParaRPr lang="en-GB" altLang="en-US" dirty="0"/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1524000" y="3172541"/>
            <a:ext cx="2199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000" dirty="0">
                <a:cs typeface="Times New Roman" panose="02020603050405020304" pitchFamily="18" charset="0"/>
              </a:rPr>
              <a:t> </a:t>
            </a:r>
            <a:endParaRPr lang="en-GB" altLang="en-US" dirty="0"/>
          </a:p>
        </p:txBody>
      </p:sp>
      <p:sp>
        <p:nvSpPr>
          <p:cNvPr id="13322" name="Title 10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Type of funding </a:t>
            </a:r>
          </a:p>
        </p:txBody>
      </p:sp>
      <p:sp>
        <p:nvSpPr>
          <p:cNvPr id="13323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C990B90-311A-4857-96FC-E0D432381C3E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12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47596" y="6217851"/>
            <a:ext cx="3896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1200" b="1" dirty="0"/>
              <a:t>% of funds disbursed, 2011 - </a:t>
            </a:r>
            <a:r>
              <a:rPr lang="en-US" altLang="en-US" sz="1200" b="1" dirty="0" smtClean="0"/>
              <a:t>2017</a:t>
            </a:r>
            <a:endParaRPr lang="en-US" altLang="en-US" sz="1200" b="1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xmlns="" id="{00000000-0008-0000-08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179571"/>
              </p:ext>
            </p:extLst>
          </p:nvPr>
        </p:nvGraphicFramePr>
        <p:xfrm>
          <a:off x="762000" y="1142483"/>
          <a:ext cx="10591799" cy="4936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1524000" y="593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1524000" y="1466820"/>
            <a:ext cx="22653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1000" dirty="0">
              <a:cs typeface="Times New Roman" panose="02020603050405020304" pitchFamily="18" charset="0"/>
            </a:endParaRPr>
          </a:p>
          <a:p>
            <a:r>
              <a:rPr lang="en-GB" altLang="en-US" sz="1000" dirty="0">
                <a:cs typeface="Times New Roman" panose="02020603050405020304" pitchFamily="18" charset="0"/>
              </a:rPr>
              <a:t>                                                           </a:t>
            </a:r>
            <a:endParaRPr lang="en-GB" altLang="en-US" dirty="0"/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1524001" y="2343866"/>
            <a:ext cx="7841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dirty="0">
                <a:cs typeface="Times New Roman" panose="02020603050405020304" pitchFamily="18" charset="0"/>
              </a:rPr>
              <a:t>           </a:t>
            </a:r>
            <a:r>
              <a:rPr lang="en-GB" altLang="en-US" sz="1000" dirty="0">
                <a:cs typeface="Times New Roman" panose="02020603050405020304" pitchFamily="18" charset="0"/>
              </a:rPr>
              <a:t>      </a:t>
            </a:r>
            <a:endParaRPr lang="en-GB" altLang="en-US" dirty="0"/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1524000" y="3172541"/>
            <a:ext cx="2199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000" dirty="0">
                <a:cs typeface="Times New Roman" panose="02020603050405020304" pitchFamily="18" charset="0"/>
              </a:rPr>
              <a:t> </a:t>
            </a:r>
            <a:endParaRPr lang="en-GB" altLang="en-US" dirty="0"/>
          </a:p>
        </p:txBody>
      </p:sp>
      <p:sp>
        <p:nvSpPr>
          <p:cNvPr id="14346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Investments</a:t>
            </a:r>
          </a:p>
        </p:txBody>
      </p:sp>
      <p:sp>
        <p:nvSpPr>
          <p:cNvPr id="14347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E133ED-548B-4B33-B848-FB6D91AFB7D5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13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4348" name="TextBox 13"/>
          <p:cNvSpPr txBox="1">
            <a:spLocks noChangeArrowheads="1"/>
          </p:cNvSpPr>
          <p:nvPr/>
        </p:nvSpPr>
        <p:spPr bwMode="auto">
          <a:xfrm>
            <a:off x="4279106" y="6062008"/>
            <a:ext cx="36337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 dirty="0"/>
              <a:t>% of funds disbursed for Investments in</a:t>
            </a:r>
          </a:p>
          <a:p>
            <a:pPr algn="ctr" eaLnBrk="1" hangingPunct="1"/>
            <a:r>
              <a:rPr lang="en-US" altLang="en-US" sz="1200" b="1" dirty="0"/>
              <a:t> 2011- </a:t>
            </a:r>
            <a:r>
              <a:rPr lang="en-US" altLang="en-US" sz="1200" b="1" dirty="0" smtClean="0"/>
              <a:t>2017</a:t>
            </a:r>
            <a:endParaRPr lang="en-US" altLang="en-US" sz="1200" b="1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379771"/>
              </p:ext>
            </p:extLst>
          </p:nvPr>
        </p:nvGraphicFramePr>
        <p:xfrm>
          <a:off x="914400" y="1219200"/>
          <a:ext cx="10515599" cy="4842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1524000" y="593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1524000" y="1466820"/>
            <a:ext cx="22653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1000" dirty="0">
              <a:cs typeface="Times New Roman" panose="02020603050405020304" pitchFamily="18" charset="0"/>
            </a:endParaRPr>
          </a:p>
          <a:p>
            <a:r>
              <a:rPr lang="en-GB" altLang="en-US" sz="1000" dirty="0">
                <a:cs typeface="Times New Roman" panose="02020603050405020304" pitchFamily="18" charset="0"/>
              </a:rPr>
              <a:t>                                                           </a:t>
            </a:r>
            <a:endParaRPr lang="en-GB" altLang="en-US" dirty="0"/>
          </a:p>
        </p:txBody>
      </p:sp>
      <p:sp>
        <p:nvSpPr>
          <p:cNvPr id="15367" name="Rectangle 9"/>
          <p:cNvSpPr>
            <a:spLocks noChangeArrowheads="1"/>
          </p:cNvSpPr>
          <p:nvPr/>
        </p:nvSpPr>
        <p:spPr bwMode="auto">
          <a:xfrm>
            <a:off x="1524001" y="2343866"/>
            <a:ext cx="7841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dirty="0">
                <a:cs typeface="Times New Roman" panose="02020603050405020304" pitchFamily="18" charset="0"/>
              </a:rPr>
              <a:t>           </a:t>
            </a:r>
            <a:r>
              <a:rPr lang="en-GB" altLang="en-US" sz="1000" dirty="0">
                <a:cs typeface="Times New Roman" panose="02020603050405020304" pitchFamily="18" charset="0"/>
              </a:rPr>
              <a:t>      </a:t>
            </a:r>
            <a:endParaRPr lang="en-GB" altLang="en-US" dirty="0"/>
          </a:p>
        </p:txBody>
      </p:sp>
      <p:sp>
        <p:nvSpPr>
          <p:cNvPr id="15368" name="Rectangle 10"/>
          <p:cNvSpPr>
            <a:spLocks noChangeArrowheads="1"/>
          </p:cNvSpPr>
          <p:nvPr/>
        </p:nvSpPr>
        <p:spPr bwMode="auto">
          <a:xfrm>
            <a:off x="1524000" y="3172541"/>
            <a:ext cx="2199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000" dirty="0">
                <a:cs typeface="Times New Roman" panose="02020603050405020304" pitchFamily="18" charset="0"/>
              </a:rPr>
              <a:t> </a:t>
            </a:r>
            <a:endParaRPr lang="en-GB" altLang="en-US" dirty="0"/>
          </a:p>
        </p:txBody>
      </p:sp>
      <p:sp>
        <p:nvSpPr>
          <p:cNvPr id="15370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Technical assistance</a:t>
            </a:r>
          </a:p>
        </p:txBody>
      </p:sp>
      <p:sp>
        <p:nvSpPr>
          <p:cNvPr id="15371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AA7633-2AEE-40BD-8D1A-A1FBC4C211DA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14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487637"/>
              </p:ext>
            </p:extLst>
          </p:nvPr>
        </p:nvGraphicFramePr>
        <p:xfrm>
          <a:off x="1905000" y="1219201"/>
          <a:ext cx="8124825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373" name="TextBox 14"/>
          <p:cNvSpPr txBox="1">
            <a:spLocks noChangeArrowheads="1"/>
          </p:cNvSpPr>
          <p:nvPr/>
        </p:nvSpPr>
        <p:spPr bwMode="auto">
          <a:xfrm>
            <a:off x="4457700" y="6033016"/>
            <a:ext cx="327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% of funds disbursed for Technical assistance in 2011- </a:t>
            </a:r>
            <a:r>
              <a:rPr lang="en-US" altLang="en-US" sz="1200" b="1" dirty="0" smtClean="0"/>
              <a:t>2017</a:t>
            </a:r>
            <a:endParaRPr lang="en-US" altLang="en-US" sz="1200" b="1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xmlns="" id="{00000000-0008-0000-0A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760991"/>
              </p:ext>
            </p:extLst>
          </p:nvPr>
        </p:nvGraphicFramePr>
        <p:xfrm>
          <a:off x="762000" y="1219202"/>
          <a:ext cx="10820400" cy="4813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439400" cy="10969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ODA distribution </a:t>
            </a:r>
            <a:r>
              <a:rPr lang="en-US" altLang="en-US" sz="3600" dirty="0" smtClean="0"/>
              <a:t>to</a:t>
            </a:r>
            <a:r>
              <a:rPr lang="ro-RO" altLang="en-US" sz="3600" dirty="0" smtClean="0"/>
              <a:t> </a:t>
            </a:r>
            <a:r>
              <a:rPr lang="en-US" altLang="en-US" sz="3600" dirty="0" smtClean="0"/>
              <a:t>Health </a:t>
            </a:r>
            <a:r>
              <a:rPr lang="en-US" altLang="en-US" sz="3600" dirty="0"/>
              <a:t>System Core Functions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902BD6-4677-4813-8941-E821D766F13F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15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91" name="TextBox 7"/>
          <p:cNvSpPr txBox="1">
            <a:spLocks noChangeArrowheads="1"/>
          </p:cNvSpPr>
          <p:nvPr/>
        </p:nvSpPr>
        <p:spPr bwMode="auto">
          <a:xfrm>
            <a:off x="4495800" y="6077248"/>
            <a:ext cx="3025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% of total funds disbursed in </a:t>
            </a:r>
          </a:p>
          <a:p>
            <a:pPr algn="ctr" eaLnBrk="1" hangingPunct="1"/>
            <a:r>
              <a:rPr lang="en-US" altLang="en-US" sz="1200" b="1" dirty="0"/>
              <a:t>2011- </a:t>
            </a:r>
            <a:r>
              <a:rPr lang="en-US" altLang="en-US" sz="1200" b="1" dirty="0" smtClean="0"/>
              <a:t>2017</a:t>
            </a:r>
            <a:endParaRPr lang="en-US" altLang="en-US" sz="1200" b="1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00000000-0008-0000-0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657557"/>
              </p:ext>
            </p:extLst>
          </p:nvPr>
        </p:nvGraphicFramePr>
        <p:xfrm>
          <a:off x="454818" y="850106"/>
          <a:ext cx="11282364" cy="515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1524000" y="593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dirty="0">
              <a:latin typeface="Calibri" panose="020F0502020204030204" pitchFamily="34" charset="0"/>
            </a:endParaRP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1524000" y="1466820"/>
            <a:ext cx="22653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1000" dirty="0">
              <a:cs typeface="Times New Roman" panose="02020603050405020304" pitchFamily="18" charset="0"/>
            </a:endParaRPr>
          </a:p>
          <a:p>
            <a:r>
              <a:rPr lang="en-GB" altLang="en-US" sz="1000" dirty="0">
                <a:cs typeface="Times New Roman" panose="02020603050405020304" pitchFamily="18" charset="0"/>
              </a:rPr>
              <a:t>                                                           </a:t>
            </a:r>
            <a:endParaRPr lang="en-GB" altLang="en-US" dirty="0"/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1524001" y="2343866"/>
            <a:ext cx="7841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dirty="0">
                <a:cs typeface="Times New Roman" panose="02020603050405020304" pitchFamily="18" charset="0"/>
              </a:rPr>
              <a:t>           </a:t>
            </a:r>
            <a:r>
              <a:rPr lang="en-GB" altLang="en-US" sz="1000" dirty="0">
                <a:cs typeface="Times New Roman" panose="02020603050405020304" pitchFamily="18" charset="0"/>
              </a:rPr>
              <a:t>      </a:t>
            </a:r>
            <a:endParaRPr lang="en-GB" altLang="en-US" dirty="0"/>
          </a:p>
        </p:txBody>
      </p:sp>
      <p:sp>
        <p:nvSpPr>
          <p:cNvPr id="17416" name="Rectangle 10"/>
          <p:cNvSpPr>
            <a:spLocks noChangeArrowheads="1"/>
          </p:cNvSpPr>
          <p:nvPr/>
        </p:nvSpPr>
        <p:spPr bwMode="auto">
          <a:xfrm>
            <a:off x="1524000" y="3172541"/>
            <a:ext cx="2199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000" dirty="0">
                <a:cs typeface="Times New Roman" panose="02020603050405020304" pitchFamily="18" charset="0"/>
              </a:rPr>
              <a:t> </a:t>
            </a:r>
            <a:endParaRPr lang="en-GB" altLang="en-US" dirty="0"/>
          </a:p>
        </p:txBody>
      </p:sp>
      <p:sp>
        <p:nvSpPr>
          <p:cNvPr id="17418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/>
              <a:t>ODA provided for Health Service </a:t>
            </a:r>
            <a:r>
              <a:rPr lang="en-US" altLang="en-US" sz="3600" dirty="0" smtClean="0"/>
              <a:t>Provision</a:t>
            </a:r>
            <a:endParaRPr lang="en-US" altLang="en-US" sz="2400" dirty="0"/>
          </a:p>
        </p:txBody>
      </p:sp>
      <p:sp>
        <p:nvSpPr>
          <p:cNvPr id="17419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6E8DFDD-E0E3-4B6E-A9B4-388D1B806884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16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20" name="TextBox 14"/>
          <p:cNvSpPr txBox="1">
            <a:spLocks noChangeArrowheads="1"/>
          </p:cNvSpPr>
          <p:nvPr/>
        </p:nvSpPr>
        <p:spPr bwMode="auto">
          <a:xfrm>
            <a:off x="4495800" y="6076951"/>
            <a:ext cx="320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% of funds disbursed  for Health Service </a:t>
            </a:r>
          </a:p>
          <a:p>
            <a:pPr algn="ctr" eaLnBrk="1" hangingPunct="1"/>
            <a:r>
              <a:rPr lang="en-US" altLang="en-US" sz="1200" b="1" dirty="0"/>
              <a:t>Provision in 2011 - </a:t>
            </a:r>
            <a:r>
              <a:rPr lang="en-US" altLang="en-US" sz="1200" b="1" dirty="0" smtClean="0"/>
              <a:t>2017</a:t>
            </a:r>
            <a:endParaRPr lang="en-US" altLang="en-US" sz="1200" b="1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00000000-0008-0000-0C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931503"/>
              </p:ext>
            </p:extLst>
          </p:nvPr>
        </p:nvGraphicFramePr>
        <p:xfrm>
          <a:off x="914400" y="1417638"/>
          <a:ext cx="10668000" cy="4659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ODA distribution against Public health priority </a:t>
            </a:r>
            <a:r>
              <a:rPr lang="en-US" dirty="0" smtClean="0"/>
              <a:t>areas (2016 , 2017)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17</a:t>
            </a:fld>
            <a:endParaRPr lang="en-GB" alt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570004"/>
              </p:ext>
            </p:extLst>
          </p:nvPr>
        </p:nvGraphicFramePr>
        <p:xfrm>
          <a:off x="609600" y="2174875"/>
          <a:ext cx="53863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ontent Placeholder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19057640"/>
              </p:ext>
            </p:extLst>
          </p:nvPr>
        </p:nvGraphicFramePr>
        <p:xfrm>
          <a:off x="802746" y="2174875"/>
          <a:ext cx="5389562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4701646" y="6126163"/>
            <a:ext cx="29813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 dirty="0"/>
              <a:t>% of total funds </a:t>
            </a:r>
            <a:r>
              <a:rPr lang="en-US" altLang="en-US" sz="1200" b="1" dirty="0" smtClean="0"/>
              <a:t>disbursed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212039"/>
              </p:ext>
            </p:extLst>
          </p:nvPr>
        </p:nvGraphicFramePr>
        <p:xfrm>
          <a:off x="6385454" y="2174875"/>
          <a:ext cx="5304896" cy="3541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1974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752599" y="152400"/>
            <a:ext cx="8610600" cy="958850"/>
          </a:xfrm>
        </p:spPr>
        <p:txBody>
          <a:bodyPr/>
          <a:lstStyle/>
          <a:p>
            <a:r>
              <a:rPr lang="en-US" altLang="en-US" sz="3600" dirty="0"/>
              <a:t>Alignment of ODA to national health </a:t>
            </a:r>
            <a:r>
              <a:rPr lang="en-US" altLang="en-US" sz="3600" dirty="0" smtClean="0"/>
              <a:t>policies</a:t>
            </a:r>
            <a:endParaRPr lang="en-US" altLang="en-US" sz="3600" dirty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357518" y="6324600"/>
            <a:ext cx="2011363" cy="30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FC68C07-E17E-42D0-A2A2-A17E328B6828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18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545797"/>
              </p:ext>
            </p:extLst>
          </p:nvPr>
        </p:nvGraphicFramePr>
        <p:xfrm>
          <a:off x="609600" y="976089"/>
          <a:ext cx="10739246" cy="5516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xmlns="" val="56944060"/>
                    </a:ext>
                  </a:extLst>
                </a:gridCol>
                <a:gridCol w="5405246">
                  <a:extLst>
                    <a:ext uri="{9D8B030D-6E8A-4147-A177-3AD203B41FA5}">
                      <a16:colId xmlns:a16="http://schemas.microsoft.com/office/drawing/2014/main" xmlns="" val="1329071761"/>
                    </a:ext>
                  </a:extLst>
                </a:gridCol>
              </a:tblGrid>
              <a:tr h="1658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Health policy, strategy or programme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Development partners (total number)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891693071"/>
                  </a:ext>
                </a:extLst>
              </a:tr>
              <a:tr h="3261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Health Policy, 2007-2021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WB; GF; GAVI; GIZ; Czech Government; Japan Government; Romania Government; WHO;  SDC; TIKA; UNAIDS; UNFPA; UNICEF; UNODC; (14)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1467591405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Health Systems Development Strategy, 2008-2017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IAEA; WB; GIZ; Japan Government; WHO; SDC; UNFPA; UNAIDS; UNICEF; UNODC; (10)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3876094772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Anti-Drug Strategy, 2011-2018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UNICEF; UNODC; (2)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2414437835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State Policy on Pharmaceuticals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WHO; EU (2)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1737918362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National Public Health Strategy, 2014-2020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WHO; SDC; UNAIDS; TIKA  (4)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1198539144"/>
                  </a:ext>
                </a:extLst>
              </a:tr>
              <a:tr h="1634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Institutional Development Strategy of the National Health Insurance Company, 2015-2019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WHO; SDC; (2)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4019287775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Health System Human Resources Development Strategy, 2016-2025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SDC (1)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370412072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Program for Viral Hepatitis B, C and D Control, 2017-2021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WHO; (1)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2145967506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Program for Health Lifestyle Promotion, 2016-2020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SDC; UNFPA; UNICEF (3)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180511786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Program for Mental Health, 2017-2021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WHO; SDC (2)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2307891862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National Blood Transfusion Safety Program, 2017-2021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1441623414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Immunizations Program, 2016-2020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GAVI; WHO; SDC; UNICEF; (4)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3234256800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HIV/AIDS and STI Prevention Program, 2016-2020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GF; WHO;UNAIDS; UNFPA; UNICEF; UNODC (6)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1401351711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TB Prevention and Control Program, 2016-2020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GF; WHO; (2)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3885492720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Program for Emergency Care Development, 2016-2020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SDC; (1)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2655460540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National Program for Tobacco control 2017-2021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WB; WHO; SDC; UNICEF (4)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4055309445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Program for Alcohol control 2012-2020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WHO; SDC; UNICEF; (3)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1763125822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Program for Transplant 20127-2021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3310626289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Program on Iron and Folic Acid Deficiencies 2012-2017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UNICEF; (1)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376663483"/>
                  </a:ext>
                </a:extLst>
              </a:tr>
              <a:tr h="3255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Prevention and Control Program for Cardio-vascular Diseases, 2014-2020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WHO; SDC; (2)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533343684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National Program in the field of Food and Nutrition, 2014-2020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SDC; UNICEF (2)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4192230007"/>
                  </a:ext>
                </a:extLst>
              </a:tr>
              <a:tr h="4858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National Program for Prevention and Reduction of the morbidity and mortality of children with congenital malformations and hereditary pathologies, 2013-2017 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Romanian Government; WHO; UNICEF; (3)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2009948983"/>
                  </a:ext>
                </a:extLst>
              </a:tr>
              <a:tr h="1658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National Programme for Cancer Control, 2016-2025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IAEA; WHO; SDC; UNFPA (4)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2228196961"/>
                  </a:ext>
                </a:extLst>
              </a:tr>
              <a:tr h="1588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National Program for the Prevention and Control of Diabetes Mellitus, 2017-2021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SDC (1)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3" marR="5773" marT="5773" marB="0" anchor="ctr"/>
                </a:tc>
                <a:extLst>
                  <a:ext uri="{0D108BD9-81ED-4DB2-BD59-A6C34878D82A}">
                    <a16:rowId xmlns:a16="http://schemas.microsoft.com/office/drawing/2014/main" xmlns="" val="12181954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4562"/>
          </a:xfrm>
        </p:spPr>
        <p:txBody>
          <a:bodyPr/>
          <a:lstStyle/>
          <a:p>
            <a:r>
              <a:rPr lang="en-US" altLang="en-US" sz="4000" dirty="0" smtClean="0"/>
              <a:t>ODA implementation using national procedures</a:t>
            </a:r>
            <a:endParaRPr lang="en-US" altLang="en-US" sz="4000" dirty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03AD014-29C3-4035-A2DD-B2B8B74633E1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19</a:t>
            </a:fld>
            <a:endParaRPr lang="en-GB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419600" y="6261100"/>
            <a:ext cx="2895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US$ equivalent,  2011 - </a:t>
            </a:r>
            <a:r>
              <a:rPr lang="en-US" altLang="en-US" sz="1200" b="1" dirty="0" smtClean="0"/>
              <a:t>2017 </a:t>
            </a:r>
            <a:endParaRPr lang="en-US" altLang="en-US" sz="12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00000000-0008-0000-0E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718530"/>
              </p:ext>
            </p:extLst>
          </p:nvPr>
        </p:nvGraphicFramePr>
        <p:xfrm>
          <a:off x="685800" y="1219200"/>
          <a:ext cx="10896599" cy="504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Alignment of ODA to MTBF </a:t>
            </a:r>
            <a:r>
              <a:rPr lang="en-US" dirty="0" smtClean="0"/>
              <a:t>categories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20</a:t>
            </a:fld>
            <a:endParaRPr lang="en-GB" alt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00000000-0008-0000-0F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778026"/>
              </p:ext>
            </p:extLst>
          </p:nvPr>
        </p:nvGraphicFramePr>
        <p:xfrm>
          <a:off x="1219200" y="1295400"/>
          <a:ext cx="10058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131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020762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</a:rPr>
              <a:t>Aid Predictability</a:t>
            </a:r>
            <a:br>
              <a:rPr lang="en-US" altLang="en-US" sz="2800" dirty="0">
                <a:solidFill>
                  <a:srgbClr val="000000"/>
                </a:solidFill>
              </a:rPr>
            </a:br>
            <a:r>
              <a:rPr lang="en-US" altLang="en-US" sz="2000" dirty="0">
                <a:solidFill>
                  <a:srgbClr val="000000"/>
                </a:solidFill>
              </a:rPr>
              <a:t> Scheduled and actual ODA disbursements</a:t>
            </a:r>
            <a:endParaRPr lang="en-US" altLang="en-US" dirty="0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D438129-F220-4F46-8196-6FE9461ED14A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21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4419600" y="6048376"/>
            <a:ext cx="2895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b="1" dirty="0"/>
              <a:t>US$ equivalent,  2011 - </a:t>
            </a:r>
            <a:r>
              <a:rPr lang="en-US" altLang="en-US" sz="1400" b="1" dirty="0" smtClean="0"/>
              <a:t>2017</a:t>
            </a:r>
            <a:endParaRPr lang="en-US" altLang="en-US" sz="14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00000000-0008-0000-1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4144979"/>
              </p:ext>
            </p:extLst>
          </p:nvPr>
        </p:nvGraphicFramePr>
        <p:xfrm>
          <a:off x="838200" y="1295400"/>
          <a:ext cx="10668000" cy="475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438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Donor coordination and complementarity </a:t>
            </a:r>
            <a:r>
              <a:rPr lang="en-US" altLang="en-US" sz="2800" dirty="0">
                <a:solidFill>
                  <a:srgbClr val="000000"/>
                </a:solidFill>
              </a:rPr>
              <a:t/>
            </a:r>
            <a:br>
              <a:rPr lang="en-US" altLang="en-US" sz="2800" dirty="0">
                <a:solidFill>
                  <a:srgbClr val="000000"/>
                </a:solidFill>
              </a:rPr>
            </a:br>
            <a:r>
              <a:rPr lang="en-US" altLang="en-US" sz="2000" dirty="0">
                <a:solidFill>
                  <a:srgbClr val="000000"/>
                </a:solidFill>
              </a:rPr>
              <a:t> Joint </a:t>
            </a:r>
            <a:r>
              <a:rPr lang="en-US" altLang="en-US" sz="2000" dirty="0" smtClean="0">
                <a:solidFill>
                  <a:srgbClr val="000000"/>
                </a:solidFill>
              </a:rPr>
              <a:t>missions</a:t>
            </a:r>
            <a:endParaRPr lang="en-US" altLang="en-US" dirty="0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77742C1-79CA-49BD-8735-0033E0318E11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22</a:t>
            </a:fld>
            <a:endParaRPr lang="en-GB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4585" name="TextBox 7"/>
          <p:cNvSpPr txBox="1">
            <a:spLocks noChangeArrowheads="1"/>
          </p:cNvSpPr>
          <p:nvPr/>
        </p:nvSpPr>
        <p:spPr bwMode="auto">
          <a:xfrm>
            <a:off x="4379119" y="6048574"/>
            <a:ext cx="34337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b="1" dirty="0"/>
              <a:t>Number of </a:t>
            </a:r>
            <a:r>
              <a:rPr lang="en-US" altLang="en-US" sz="1400" b="1" dirty="0" smtClean="0"/>
              <a:t>missions, 2017</a:t>
            </a:r>
            <a:endParaRPr lang="en-US" altLang="en-US" sz="14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00000000-0008-0000-1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754120"/>
              </p:ext>
            </p:extLst>
          </p:nvPr>
        </p:nvGraphicFramePr>
        <p:xfrm>
          <a:off x="609600" y="1219200"/>
          <a:ext cx="10972800" cy="4829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289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Donor coordination and complementarity </a:t>
            </a:r>
            <a:r>
              <a:rPr lang="en-US" altLang="en-US" dirty="0">
                <a:solidFill>
                  <a:srgbClr val="000000"/>
                </a:solidFill>
              </a:rPr>
              <a:t/>
            </a:r>
            <a:br>
              <a:rPr lang="en-US" altLang="en-US" dirty="0">
                <a:solidFill>
                  <a:srgbClr val="000000"/>
                </a:solidFill>
              </a:rPr>
            </a:br>
            <a:r>
              <a:rPr lang="en-US" altLang="en-US" sz="3600" dirty="0">
                <a:solidFill>
                  <a:srgbClr val="000000"/>
                </a:solidFill>
              </a:rPr>
              <a:t> </a:t>
            </a:r>
            <a:r>
              <a:rPr lang="en-US" altLang="en-US" sz="3600" dirty="0" smtClean="0">
                <a:solidFill>
                  <a:srgbClr val="000000"/>
                </a:solidFill>
              </a:rPr>
              <a:t>Analytical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23</a:t>
            </a:fld>
            <a:endParaRPr lang="en-GB" alt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00000000-0008-0000-1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904172"/>
              </p:ext>
            </p:extLst>
          </p:nvPr>
        </p:nvGraphicFramePr>
        <p:xfrm>
          <a:off x="1295400" y="1417638"/>
          <a:ext cx="10134600" cy="4830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362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projects and closing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24</a:t>
            </a:fld>
            <a:endParaRPr lang="en-GB" alt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363342"/>
              </p:ext>
            </p:extLst>
          </p:nvPr>
        </p:nvGraphicFramePr>
        <p:xfrm>
          <a:off x="990600" y="1295400"/>
          <a:ext cx="10515599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479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</a:t>
            </a:r>
            <a:r>
              <a:rPr lang="en-US" dirty="0" smtClean="0"/>
              <a:t>development partners and plans for continuation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25</a:t>
            </a:fld>
            <a:endParaRPr lang="en-GB" alt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00000000-0008-0000-1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445089"/>
              </p:ext>
            </p:extLst>
          </p:nvPr>
        </p:nvGraphicFramePr>
        <p:xfrm>
          <a:off x="838200" y="1417638"/>
          <a:ext cx="10515600" cy="483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401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3562"/>
          </a:xfrm>
        </p:spPr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56259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In 2017 </a:t>
            </a:r>
            <a:r>
              <a:rPr lang="en-US" sz="2400" dirty="0"/>
              <a:t>donors have disbursed an equivalent of US$ </a:t>
            </a:r>
            <a:r>
              <a:rPr lang="en-US" sz="2400" dirty="0" smtClean="0"/>
              <a:t>32.2 million, which is a 7.6% </a:t>
            </a:r>
            <a:r>
              <a:rPr lang="en-US" sz="2400" dirty="0"/>
              <a:t>adding to the overall public health </a:t>
            </a:r>
            <a:r>
              <a:rPr lang="en-US" sz="2400" dirty="0" smtClean="0"/>
              <a:t>expenditure, </a:t>
            </a:r>
            <a:r>
              <a:rPr lang="en-US" sz="2400" dirty="0"/>
              <a:t>estimated at US$ </a:t>
            </a:r>
            <a:r>
              <a:rPr lang="en-US" sz="2400" dirty="0" smtClean="0"/>
              <a:t>423.4 </a:t>
            </a:r>
            <a:r>
              <a:rPr lang="en-US" sz="2400" dirty="0"/>
              <a:t>million. If compared to the </a:t>
            </a:r>
            <a:r>
              <a:rPr lang="en-US" sz="2400" dirty="0" smtClean="0"/>
              <a:t>2016 </a:t>
            </a:r>
            <a:r>
              <a:rPr lang="en-US" sz="2400" dirty="0"/>
              <a:t>assessment, the ODA contribution to the total health sector public </a:t>
            </a:r>
            <a:r>
              <a:rPr lang="en-US" sz="2400" dirty="0" smtClean="0"/>
              <a:t>expenditure was lower by 1% in 2017 (8.6% ODA to the US$ 327.4 million public spent in 2016), but in real terms the disbursed amount was higher with an equivalent </a:t>
            </a:r>
            <a:r>
              <a:rPr lang="en-US" sz="2400" dirty="0"/>
              <a:t>of US$ </a:t>
            </a:r>
            <a:r>
              <a:rPr lang="en-US" sz="2400" dirty="0" smtClean="0"/>
              <a:t>1.2 </a:t>
            </a:r>
            <a:r>
              <a:rPr lang="en-US" sz="2400" dirty="0"/>
              <a:t>million</a:t>
            </a:r>
            <a:endParaRPr lang="en-US" sz="2400" dirty="0" smtClean="0"/>
          </a:p>
          <a:p>
            <a:r>
              <a:rPr lang="en-US" sz="2400" dirty="0" smtClean="0"/>
              <a:t>The share of ODA in form of soft loans </a:t>
            </a:r>
            <a:r>
              <a:rPr lang="en-US" sz="2400" dirty="0"/>
              <a:t>has </a:t>
            </a:r>
            <a:r>
              <a:rPr lang="en-US" sz="2400" dirty="0" smtClean="0"/>
              <a:t>considerably decreased and represents 5.5% of total funds in 2017. This is the smallest share from the time the ODA surveys are conducted.</a:t>
            </a:r>
          </a:p>
          <a:p>
            <a:r>
              <a:rPr lang="en-US" sz="2400" dirty="0" smtClean="0"/>
              <a:t>The </a:t>
            </a:r>
            <a:r>
              <a:rPr lang="en-US" sz="2400" i="1" u="sng" dirty="0" smtClean="0"/>
              <a:t>technical assistance </a:t>
            </a:r>
            <a:r>
              <a:rPr lang="en-US" sz="2400" dirty="0" smtClean="0"/>
              <a:t>increased by 6.7% in 2017, and represents 43.1%, compared to 36.4% in 2016</a:t>
            </a:r>
          </a:p>
          <a:p>
            <a:r>
              <a:rPr lang="en-US" sz="2400" i="1" u="sng" dirty="0" smtClean="0"/>
              <a:t>Investment </a:t>
            </a:r>
            <a:r>
              <a:rPr lang="ro-RO" sz="2400" dirty="0" smtClean="0"/>
              <a:t>component </a:t>
            </a:r>
            <a:r>
              <a:rPr lang="en-US" sz="2400" dirty="0" smtClean="0"/>
              <a:t>decreased to 49.8% in 2017, and represents the smallest share of ODA for investments beginning with 2011</a:t>
            </a:r>
          </a:p>
          <a:p>
            <a:r>
              <a:rPr lang="en-US" sz="2400" dirty="0" smtClean="0"/>
              <a:t>Of </a:t>
            </a:r>
            <a:r>
              <a:rPr lang="en-US" sz="2400" dirty="0"/>
              <a:t>note </a:t>
            </a:r>
            <a:r>
              <a:rPr lang="en-US" sz="2400" dirty="0" smtClean="0"/>
              <a:t>is </a:t>
            </a:r>
            <a:r>
              <a:rPr lang="en-US" sz="2400" dirty="0"/>
              <a:t>the fact that </a:t>
            </a:r>
            <a:r>
              <a:rPr lang="en-US" sz="2400" i="1" u="sng" dirty="0"/>
              <a:t>administrative costs </a:t>
            </a:r>
            <a:r>
              <a:rPr lang="en-US" sz="2400" dirty="0"/>
              <a:t> </a:t>
            </a:r>
            <a:r>
              <a:rPr lang="en-US" sz="2400" dirty="0" smtClean="0"/>
              <a:t>increased to 7% in 2017 in comparison with 5.4% in 2016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26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808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10972800" cy="5502276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 smtClean="0"/>
              <a:t>Due to the increase of investments in the hospital sector it is observed the switch between the </a:t>
            </a:r>
            <a:r>
              <a:rPr lang="en-US" sz="2200" i="1" u="sng" dirty="0" smtClean="0"/>
              <a:t>health service delivery </a:t>
            </a:r>
            <a:r>
              <a:rPr lang="en-US" sz="2200" dirty="0" smtClean="0"/>
              <a:t>category (increased by 1,4%, registering 68,2%) and </a:t>
            </a:r>
            <a:r>
              <a:rPr lang="en-US" sz="2200" i="1" u="sng" dirty="0" smtClean="0"/>
              <a:t>resource generation </a:t>
            </a:r>
            <a:r>
              <a:rPr lang="en-US" sz="2200" dirty="0" smtClean="0"/>
              <a:t>(decrease by 8.1%) and show 15.3%, but in real terms it increased 2 times.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i="1" u="sng" dirty="0" smtClean="0"/>
              <a:t>Health financing </a:t>
            </a:r>
            <a:r>
              <a:rPr lang="en-US" sz="2200" dirty="0" smtClean="0"/>
              <a:t>category slightly increased while </a:t>
            </a:r>
            <a:r>
              <a:rPr lang="en-US" sz="2200" i="1" u="sng" dirty="0" err="1" smtClean="0"/>
              <a:t>Leadership&amp;Governance</a:t>
            </a:r>
            <a:r>
              <a:rPr lang="en-US" sz="2200" i="1" u="sng" dirty="0" smtClean="0"/>
              <a:t> </a:t>
            </a:r>
            <a:r>
              <a:rPr lang="en-US" sz="2200" dirty="0" smtClean="0"/>
              <a:t>category increased by 6.2% in 2017 (amounting 13.8%) compared to 2016 level, and in real terms it increased almost two times.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 smtClean="0"/>
              <a:t>ODA to </a:t>
            </a:r>
            <a:r>
              <a:rPr lang="en-US" sz="2200" i="1" u="sng" dirty="0" smtClean="0"/>
              <a:t>hospital sector </a:t>
            </a:r>
            <a:r>
              <a:rPr lang="en-US" sz="2200" dirty="0" smtClean="0"/>
              <a:t>as a share of total expenditure decreased by 2.2% in 2017 compared to the previous year, and in real terms the financing remains at the same level.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 smtClean="0"/>
              <a:t>The ODA to </a:t>
            </a:r>
            <a:r>
              <a:rPr lang="en-US" sz="2200" i="1" u="sng" dirty="0" smtClean="0"/>
              <a:t>primary health care</a:t>
            </a:r>
            <a:r>
              <a:rPr lang="en-US" sz="2200" dirty="0" smtClean="0"/>
              <a:t> in 2017 slightly increased by 71.9% compared to 2016 (33.5%), thus in real terms the disbursements remained at the same level.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 smtClean="0"/>
              <a:t>The financing for </a:t>
            </a:r>
            <a:r>
              <a:rPr lang="en-US" sz="2200" i="1" u="sng" dirty="0" smtClean="0"/>
              <a:t>public health care </a:t>
            </a:r>
            <a:r>
              <a:rPr lang="en-US" sz="2200" dirty="0" smtClean="0"/>
              <a:t>actually slightly increased to 5.8% this year, and in real terms the disbursements for this category remains at the same level.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 smtClean="0"/>
              <a:t>The disbursements to </a:t>
            </a:r>
            <a:r>
              <a:rPr lang="en-US" sz="2200" i="1" u="sng" dirty="0" smtClean="0"/>
              <a:t>emergency care </a:t>
            </a:r>
            <a:r>
              <a:rPr lang="en-US" sz="2200" dirty="0" smtClean="0"/>
              <a:t>dropped down by 0.4% in 2017 compared to 2016 and decreased 2 times in real terms.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27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1511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95401"/>
            <a:ext cx="10972800" cy="50292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800" i="1" u="sng" dirty="0" smtClean="0"/>
              <a:t>Communicable diseases </a:t>
            </a:r>
            <a:r>
              <a:rPr lang="en-US" sz="2800" dirty="0" smtClean="0"/>
              <a:t> account the largest share in 2017 being at the level of 29.1% from the total ODA Disbursed. </a:t>
            </a:r>
          </a:p>
          <a:p>
            <a:pPr lvl="0"/>
            <a:r>
              <a:rPr lang="en-US" sz="2800" i="1" u="sng" dirty="0" smtClean="0"/>
              <a:t>Non-Communicable diseases </a:t>
            </a:r>
            <a:r>
              <a:rPr lang="en-US" sz="2800" dirty="0" smtClean="0"/>
              <a:t> category accounts for the 2nd share being only 15.7%, and registered a two times decrease in real terms compared to the level of 2016.</a:t>
            </a:r>
          </a:p>
          <a:p>
            <a:pPr lvl="0"/>
            <a:r>
              <a:rPr lang="en-US" sz="2800" i="1" u="sng" dirty="0" smtClean="0"/>
              <a:t>MCH &amp; Reproductive health</a:t>
            </a:r>
            <a:r>
              <a:rPr lang="en-US" sz="2800" dirty="0" smtClean="0"/>
              <a:t> increased 2 times in comparison with the level of 4.7%% in 2016 being 10.4% % in 2017, thus in real terms it increased two times.</a:t>
            </a:r>
          </a:p>
          <a:p>
            <a:pPr lvl="0"/>
            <a:r>
              <a:rPr lang="en-US" sz="2800" i="1" u="sng" dirty="0" smtClean="0"/>
              <a:t>Injuries and Violence </a:t>
            </a:r>
            <a:r>
              <a:rPr lang="en-US" sz="2800" dirty="0" smtClean="0"/>
              <a:t> have the lower attention from the development partners and account only 0.2% of total share, but in real terms it increased four times. </a:t>
            </a:r>
          </a:p>
          <a:p>
            <a:pPr lvl="0"/>
            <a:r>
              <a:rPr lang="en-US" sz="2800" i="1" u="sng" dirty="0" smtClean="0"/>
              <a:t>Adolescent health</a:t>
            </a:r>
            <a:r>
              <a:rPr lang="en-US" sz="2800" dirty="0" smtClean="0"/>
              <a:t> category increased to 0.7% in 2017 compared to 0.2% in 2016.</a:t>
            </a:r>
            <a:endParaRPr lang="en-US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28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199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1"/>
            <a:ext cx="10972800" cy="5257800"/>
          </a:xfrm>
        </p:spPr>
        <p:txBody>
          <a:bodyPr/>
          <a:lstStyle/>
          <a:p>
            <a:r>
              <a:rPr lang="en-US" sz="2400" dirty="0"/>
              <a:t>In terms of Geographical Coverage, the distribution </a:t>
            </a:r>
            <a:r>
              <a:rPr lang="en-US" sz="2400" dirty="0" smtClean="0"/>
              <a:t>of donors support is uniform and there are no regions not covered by ODA assistance in the last 3 years.</a:t>
            </a:r>
          </a:p>
          <a:p>
            <a:r>
              <a:rPr lang="en-US" sz="2400" dirty="0" smtClean="0"/>
              <a:t>In </a:t>
            </a:r>
            <a:r>
              <a:rPr lang="en-US" sz="2400" dirty="0"/>
              <a:t>health sector, donors aligned well to support priorities in national health policies and national programs, however some national strategies and programmes receive less </a:t>
            </a:r>
            <a:r>
              <a:rPr lang="en-US" sz="2400" dirty="0" smtClean="0"/>
              <a:t>attention as the last years, </a:t>
            </a:r>
            <a:r>
              <a:rPr lang="en-US" sz="2400" dirty="0"/>
              <a:t>such as the areas related </a:t>
            </a:r>
            <a:r>
              <a:rPr lang="en-US" sz="2400" dirty="0" smtClean="0"/>
              <a:t>to Transplant and </a:t>
            </a:r>
            <a:r>
              <a:rPr lang="en-US" sz="2400" dirty="0"/>
              <a:t>National Blood Transfusion Safety </a:t>
            </a:r>
            <a:r>
              <a:rPr lang="en-US" sz="2400" dirty="0" smtClean="0"/>
              <a:t>Programs.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resource distribution </a:t>
            </a:r>
            <a:r>
              <a:rPr lang="en-US" sz="2400" dirty="0" smtClean="0"/>
              <a:t>by MTBF categories picture top two categories: </a:t>
            </a:r>
            <a:r>
              <a:rPr lang="en-US" sz="2400" i="1" u="sng" dirty="0" smtClean="0"/>
              <a:t>hospital and PHC</a:t>
            </a:r>
            <a:r>
              <a:rPr lang="en-US" sz="2400" dirty="0" smtClean="0"/>
              <a:t> for the public support during the last 3 years; followed by O</a:t>
            </a:r>
            <a:r>
              <a:rPr lang="en-US" sz="2400" i="1" u="sng" dirty="0" smtClean="0"/>
              <a:t>utpatient specialized care </a:t>
            </a:r>
            <a:r>
              <a:rPr lang="en-US" sz="2400" dirty="0" smtClean="0"/>
              <a:t>and </a:t>
            </a:r>
            <a:r>
              <a:rPr lang="en-US" sz="2400" i="1" u="sng" dirty="0"/>
              <a:t>Emergency Pre-hospital Medical Care.</a:t>
            </a:r>
            <a:r>
              <a:rPr lang="en-US" sz="2400" i="1" dirty="0" smtClean="0"/>
              <a:t> </a:t>
            </a:r>
          </a:p>
          <a:p>
            <a:r>
              <a:rPr lang="en-US" sz="2400" dirty="0" smtClean="0"/>
              <a:t>The</a:t>
            </a:r>
            <a:r>
              <a:rPr lang="en-US" sz="2400" i="1" dirty="0" smtClean="0"/>
              <a:t> </a:t>
            </a:r>
            <a:r>
              <a:rPr lang="en-US" sz="2400" i="1" u="sng" dirty="0" smtClean="0"/>
              <a:t>National </a:t>
            </a:r>
            <a:r>
              <a:rPr lang="en-US" sz="2400" i="1" u="sng" dirty="0"/>
              <a:t>and Special Health </a:t>
            </a:r>
            <a:r>
              <a:rPr lang="en-US" sz="2400" i="1" u="sng" dirty="0" smtClean="0"/>
              <a:t>Programs</a:t>
            </a:r>
            <a:r>
              <a:rPr lang="en-US" sz="2400" i="1" dirty="0" smtClean="0"/>
              <a:t>, </a:t>
            </a:r>
            <a:r>
              <a:rPr lang="en-US" sz="2400" i="1" u="sng" dirty="0" smtClean="0"/>
              <a:t>Primary Health Care</a:t>
            </a:r>
            <a:r>
              <a:rPr lang="en-US" sz="2400" i="1" dirty="0" smtClean="0"/>
              <a:t> </a:t>
            </a:r>
            <a:r>
              <a:rPr lang="en-US" sz="2400" dirty="0" smtClean="0"/>
              <a:t>and</a:t>
            </a:r>
            <a:r>
              <a:rPr lang="en-US" sz="2400" i="1" dirty="0" smtClean="0"/>
              <a:t> </a:t>
            </a:r>
            <a:r>
              <a:rPr lang="en-US" sz="2400" i="1" u="sng" dirty="0" smtClean="0"/>
              <a:t>Hospital Care </a:t>
            </a:r>
            <a:r>
              <a:rPr lang="en-US" sz="2400" i="1" dirty="0" smtClean="0"/>
              <a:t>are the </a:t>
            </a:r>
            <a:r>
              <a:rPr lang="en-US" sz="2400" dirty="0" smtClean="0"/>
              <a:t>categories which are the first choice of partners support in the last 5 years.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29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237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i="1" dirty="0" smtClean="0"/>
              <a:t>Checked </a:t>
            </a:r>
            <a:r>
              <a:rPr lang="en-US" sz="2400" i="1" dirty="0"/>
              <a:t>against the </a:t>
            </a:r>
            <a:r>
              <a:rPr lang="en-US" sz="2400" i="1" dirty="0" smtClean="0"/>
              <a:t>Busan commitments and the Global Partnership Monitoring Framework</a:t>
            </a:r>
          </a:p>
          <a:p>
            <a:pPr marL="442913" indent="-442913">
              <a:buNone/>
            </a:pPr>
            <a:r>
              <a:rPr lang="en-US" sz="2400" dirty="0" smtClean="0"/>
              <a:t>1.   If </a:t>
            </a:r>
            <a:r>
              <a:rPr lang="en-US" sz="2400" dirty="0"/>
              <a:t>to consider all the national strategic health planning documents as country results framework: all the development partners are aligned to the health policy </a:t>
            </a:r>
            <a:r>
              <a:rPr lang="en-US" sz="2400" dirty="0" smtClean="0"/>
              <a:t>priorities</a:t>
            </a:r>
            <a:endParaRPr lang="en-US" sz="2400" dirty="0"/>
          </a:p>
          <a:p>
            <a:pPr marL="442913" indent="-442913">
              <a:buAutoNum type="arabicPeriod" startAt="2"/>
            </a:pPr>
            <a:r>
              <a:rPr lang="en-US" sz="2400" dirty="0" smtClean="0"/>
              <a:t>4 </a:t>
            </a:r>
            <a:r>
              <a:rPr lang="en-US" sz="2400" dirty="0"/>
              <a:t>out of </a:t>
            </a:r>
            <a:r>
              <a:rPr lang="en-US" sz="2400" dirty="0" smtClean="0"/>
              <a:t>17 (28.6%) </a:t>
            </a:r>
            <a:r>
              <a:rPr lang="en-US" sz="2400" dirty="0"/>
              <a:t>development partners are active in the sector and disburse </a:t>
            </a:r>
            <a:r>
              <a:rPr lang="en-US" sz="2400" dirty="0" smtClean="0"/>
              <a:t>funds </a:t>
            </a:r>
            <a:r>
              <a:rPr lang="ro-RO" sz="2400" dirty="0" err="1" smtClean="0"/>
              <a:t>through</a:t>
            </a:r>
            <a:r>
              <a:rPr lang="ro-RO" sz="2400" dirty="0" smtClean="0"/>
              <a:t> </a:t>
            </a:r>
            <a:r>
              <a:rPr lang="en-US" sz="2400" dirty="0" smtClean="0"/>
              <a:t>NGO’s</a:t>
            </a:r>
          </a:p>
          <a:p>
            <a:pPr marL="442913" indent="-442913">
              <a:buNone/>
            </a:pPr>
            <a:r>
              <a:rPr lang="en-US" sz="2400" dirty="0" smtClean="0"/>
              <a:t>5.	a. The ratio of planned to disbursed fund is shows a difference of - 0.2% meaning that disbursed amount was greater that the planned one. </a:t>
            </a:r>
          </a:p>
          <a:p>
            <a:pPr marL="442913" indent="-442913">
              <a:buNone/>
            </a:pPr>
            <a:r>
              <a:rPr lang="en-US" sz="2400" dirty="0" smtClean="0"/>
              <a:t>	b. Out 17 development partners 12 (70%) provided exact amount of future disbursement for the next years, all of them (100 %) stated the areas of interest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30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405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i="1" dirty="0"/>
              <a:t>Checked against the Busan commitments and the Global Partnership Monitoring </a:t>
            </a:r>
            <a:r>
              <a:rPr lang="en-US" sz="2400" i="1" dirty="0" smtClean="0"/>
              <a:t>Framework</a:t>
            </a:r>
          </a:p>
          <a:p>
            <a:pPr marL="631825" indent="-631825">
              <a:buAutoNum type="arabicPeriod" startAt="6"/>
            </a:pPr>
            <a:r>
              <a:rPr lang="en-US" sz="2800" dirty="0" smtClean="0"/>
              <a:t>The proportion of funds recorded in the national accounting was the lowest from the beginning of ODA survey (2011) and shows 29.1%, in 2016 this indicator was 46%;</a:t>
            </a:r>
          </a:p>
          <a:p>
            <a:pPr marL="631825" indent="-631825">
              <a:buAutoNum type="arabicPeriod" startAt="6"/>
            </a:pPr>
            <a:r>
              <a:rPr lang="en-US" sz="2800" dirty="0" smtClean="0"/>
              <a:t>.b. The </a:t>
            </a:r>
            <a:r>
              <a:rPr lang="en-US" sz="2800" dirty="0"/>
              <a:t>use of country PFM </a:t>
            </a:r>
            <a:r>
              <a:rPr lang="en-US" sz="2800" dirty="0" smtClean="0"/>
              <a:t>– 29.3%, it is the highest level registered, compared to the last 4 years – 13.3% in 2016; 26.4% in 2015;  25.3% in 2014;</a:t>
            </a:r>
          </a:p>
          <a:p>
            <a:pPr marL="0" indent="0">
              <a:buNone/>
            </a:pPr>
            <a:r>
              <a:rPr lang="en-US" sz="2800" dirty="0" smtClean="0"/>
              <a:t>10.  2 Donors reported under tied category (11.8%).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31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715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5257799"/>
          </a:xfrm>
        </p:spPr>
        <p:txBody>
          <a:bodyPr/>
          <a:lstStyle/>
          <a:p>
            <a:endParaRPr lang="en-US" sz="2800" dirty="0"/>
          </a:p>
          <a:p>
            <a:r>
              <a:rPr lang="en-US" sz="2800" dirty="0" smtClean="0"/>
              <a:t>The </a:t>
            </a:r>
            <a:r>
              <a:rPr lang="en-US" sz="2800" dirty="0"/>
              <a:t>Joint Missions target recorded </a:t>
            </a:r>
            <a:r>
              <a:rPr lang="en-US" sz="2800" dirty="0" smtClean="0"/>
              <a:t>35% in 2017 of </a:t>
            </a:r>
            <a:r>
              <a:rPr lang="en-US" sz="2800" dirty="0"/>
              <a:t>the total missions, </a:t>
            </a:r>
            <a:r>
              <a:rPr lang="en-US" sz="2800" dirty="0" smtClean="0"/>
              <a:t>thus it less than the recommended at </a:t>
            </a:r>
            <a:r>
              <a:rPr lang="en-US" sz="2800" dirty="0"/>
              <a:t>least 40% mentioned in the Paris Declaration.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joint country Analytic Work indicator reached </a:t>
            </a:r>
            <a:r>
              <a:rPr lang="en-US" sz="2800" dirty="0" smtClean="0"/>
              <a:t>55% in 2017, against the </a:t>
            </a:r>
            <a:r>
              <a:rPr lang="en-US" sz="2800" dirty="0"/>
              <a:t>66% target indicated by the Paris Declaration. 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B2AF-4328-4865-B7EE-0FFB7AA46E46}" type="slidenum">
              <a:rPr lang="en-GB" altLang="en-US" smtClean="0"/>
              <a:pPr/>
              <a:t>32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492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1524000" y="5932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31750" name="Rectangle 8"/>
          <p:cNvSpPr>
            <a:spLocks noChangeArrowheads="1"/>
          </p:cNvSpPr>
          <p:nvPr/>
        </p:nvSpPr>
        <p:spPr bwMode="auto">
          <a:xfrm>
            <a:off x="1524000" y="1466820"/>
            <a:ext cx="22653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en-US" sz="1000">
              <a:cs typeface="Times New Roman" panose="02020603050405020304" pitchFamily="18" charset="0"/>
            </a:endParaRPr>
          </a:p>
          <a:p>
            <a:r>
              <a:rPr lang="en-GB" altLang="en-US" sz="1000">
                <a:cs typeface="Times New Roman" panose="02020603050405020304" pitchFamily="18" charset="0"/>
              </a:rPr>
              <a:t>                                                           </a:t>
            </a:r>
            <a:endParaRPr lang="en-GB" altLang="en-US"/>
          </a:p>
        </p:txBody>
      </p:sp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1524001" y="2343866"/>
            <a:ext cx="7841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>
                <a:cs typeface="Times New Roman" panose="02020603050405020304" pitchFamily="18" charset="0"/>
              </a:rPr>
              <a:t>           </a:t>
            </a:r>
            <a:r>
              <a:rPr lang="en-GB" altLang="en-US" sz="1000">
                <a:cs typeface="Times New Roman" panose="02020603050405020304" pitchFamily="18" charset="0"/>
              </a:rPr>
              <a:t>      </a:t>
            </a:r>
            <a:endParaRPr lang="en-GB" altLang="en-US"/>
          </a:p>
        </p:txBody>
      </p:sp>
      <p:sp>
        <p:nvSpPr>
          <p:cNvPr id="31752" name="Rectangle 10"/>
          <p:cNvSpPr>
            <a:spLocks noChangeArrowheads="1"/>
          </p:cNvSpPr>
          <p:nvPr/>
        </p:nvSpPr>
        <p:spPr bwMode="auto">
          <a:xfrm>
            <a:off x="1524000" y="3172541"/>
            <a:ext cx="2199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000">
                <a:cs typeface="Times New Roman" panose="02020603050405020304" pitchFamily="18" charset="0"/>
              </a:rPr>
              <a:t> </a:t>
            </a:r>
            <a:endParaRPr lang="en-GB" altLang="en-US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>
          <a:xfrm>
            <a:off x="3203575" y="19812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Thank you for your attention</a:t>
            </a:r>
            <a:endParaRPr lang="en-US" dirty="0"/>
          </a:p>
        </p:txBody>
      </p:sp>
      <p:sp>
        <p:nvSpPr>
          <p:cNvPr id="31755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FE0BDE7-63FB-4731-9592-A4935130797B}" type="slidenum">
              <a:rPr lang="en-GB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33</a:t>
            </a:fld>
            <a:endParaRPr lang="en-GB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1" y="5483877"/>
            <a:ext cx="2524918" cy="10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838325" y="5413376"/>
            <a:ext cx="3510915" cy="10001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1600" b="1" dirty="0" smtClean="0">
                <a:cs typeface="Times New Roman" panose="02020603050405020304" pitchFamily="18" charset="0"/>
              </a:rPr>
              <a:t>M</a:t>
            </a:r>
            <a:r>
              <a:rPr lang="x-none" altLang="en-US" sz="1600" b="1" dirty="0" smtClean="0">
                <a:cs typeface="Times New Roman" panose="02020603050405020304" pitchFamily="18" charset="0"/>
              </a:rPr>
              <a:t>INISTERUL SĂNĂTĂŢII</a:t>
            </a:r>
            <a:r>
              <a:rPr lang="en-US" altLang="en-US" sz="1600" b="1" dirty="0" smtClean="0">
                <a:cs typeface="Times New Roman" panose="02020603050405020304" pitchFamily="18" charset="0"/>
              </a:rPr>
              <a:t>, </a:t>
            </a:r>
            <a:r>
              <a:rPr lang="x-none" altLang="en-US" sz="1600" b="1" dirty="0" smtClean="0">
                <a:cs typeface="Times New Roman" panose="02020603050405020304" pitchFamily="18" charset="0"/>
              </a:rPr>
              <a:t>MUNCII ȘI PROTECȚIEI SOCIALE </a:t>
            </a:r>
            <a:r>
              <a:rPr lang="en-US" altLang="en-US" sz="1600" b="1" dirty="0" smtClean="0">
                <a:cs typeface="Times New Roman" panose="02020603050405020304" pitchFamily="18" charset="0"/>
              </a:rPr>
              <a:t> AL</a:t>
            </a:r>
            <a:r>
              <a:rPr lang="x-none" altLang="en-US" sz="1600" b="1" dirty="0" smtClean="0">
                <a:cs typeface="Times New Roman" panose="02020603050405020304" pitchFamily="18" charset="0"/>
              </a:rPr>
              <a:t> </a:t>
            </a:r>
            <a:r>
              <a:rPr lang="x-none" altLang="en-US" sz="1600" b="1" dirty="0">
                <a:cs typeface="Times New Roman" panose="02020603050405020304" pitchFamily="18" charset="0"/>
              </a:rPr>
              <a:t>REPUBLICII MOLDOVA</a:t>
            </a:r>
            <a:endParaRPr lang="x-none" altLang="en-US" sz="1600" b="1" dirty="0"/>
          </a:p>
        </p:txBody>
      </p:sp>
      <p:pic>
        <p:nvPicPr>
          <p:cNvPr id="14" name="Picture 13" descr="moldova-stema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413376"/>
            <a:ext cx="923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4989</TotalTime>
  <Words>2116</Words>
  <Application>Microsoft Office PowerPoint</Application>
  <PresentationFormat>Custom</PresentationFormat>
  <Paragraphs>456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Annual Report on Official Development Assistance offered to the Health Sector of the Republic of Moldova 2017  10th Edition </vt:lpstr>
      <vt:lpstr>Report Objectives</vt:lpstr>
      <vt:lpstr>PowerPoint Presentation</vt:lpstr>
      <vt:lpstr>Key Results</vt:lpstr>
      <vt:lpstr>Donors interviewed</vt:lpstr>
      <vt:lpstr>Overall ODA disbursed  per donor and by type of disbursement 2017</vt:lpstr>
      <vt:lpstr>Type of Funding</vt:lpstr>
      <vt:lpstr>Type of funding</vt:lpstr>
      <vt:lpstr>Grants and loans</vt:lpstr>
      <vt:lpstr>Type of mechanism by which ODA is provided </vt:lpstr>
      <vt:lpstr>PowerPoint Presentation</vt:lpstr>
      <vt:lpstr>Type of funding </vt:lpstr>
      <vt:lpstr>Investments</vt:lpstr>
      <vt:lpstr>Technical assistance</vt:lpstr>
      <vt:lpstr>ODA distribution to Health System Core Functions</vt:lpstr>
      <vt:lpstr>ODA provided for Health Service Provision</vt:lpstr>
      <vt:lpstr>ODA distribution against Public health priority areas (2016 , 2017)</vt:lpstr>
      <vt:lpstr>Alignment of ODA to national health policies</vt:lpstr>
      <vt:lpstr>ODA implementation using national procedures</vt:lpstr>
      <vt:lpstr>Alignment of ODA to MTBF categories 2017</vt:lpstr>
      <vt:lpstr>Aid Predictability  Scheduled and actual ODA disbursements</vt:lpstr>
      <vt:lpstr>Donor coordination and complementarity   Joint missions</vt:lpstr>
      <vt:lpstr>Donor coordination and complementarity   Analytical works</vt:lpstr>
      <vt:lpstr>Number of projects and closing year</vt:lpstr>
      <vt:lpstr>Number of development partners and plans for continuation</vt:lpstr>
      <vt:lpstr>Findings</vt:lpstr>
      <vt:lpstr>Findings</vt:lpstr>
      <vt:lpstr>Findings</vt:lpstr>
      <vt:lpstr>Findings</vt:lpstr>
      <vt:lpstr>Findings</vt:lpstr>
      <vt:lpstr>Findings</vt:lpstr>
      <vt:lpstr>Findings</vt:lpstr>
      <vt:lpstr>PowerPoint Presentation</vt:lpstr>
    </vt:vector>
  </TitlesOfParts>
  <Company>World Health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ODA 2017</dc:title>
  <dc:creator>Igor Condrat</dc:creator>
  <cp:lastModifiedBy>LIlia Nita</cp:lastModifiedBy>
  <cp:revision>444</cp:revision>
  <cp:lastPrinted>2018-06-07T04:58:11Z</cp:lastPrinted>
  <dcterms:created xsi:type="dcterms:W3CDTF">2011-09-01T08:23:47Z</dcterms:created>
  <dcterms:modified xsi:type="dcterms:W3CDTF">2018-06-11T05:47:14Z</dcterms:modified>
</cp:coreProperties>
</file>