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  <p:sldMasterId id="2147483672" r:id="rId2"/>
  </p:sldMasterIdLst>
  <p:notesMasterIdLst>
    <p:notesMasterId r:id="rId20"/>
  </p:notesMasterIdLst>
  <p:handoutMasterIdLst>
    <p:handoutMasterId r:id="rId21"/>
  </p:handoutMasterIdLst>
  <p:sldIdLst>
    <p:sldId id="379" r:id="rId3"/>
    <p:sldId id="257" r:id="rId4"/>
    <p:sldId id="400" r:id="rId5"/>
    <p:sldId id="401" r:id="rId6"/>
    <p:sldId id="399" r:id="rId7"/>
    <p:sldId id="367" r:id="rId8"/>
    <p:sldId id="402" r:id="rId9"/>
    <p:sldId id="398" r:id="rId10"/>
    <p:sldId id="396" r:id="rId11"/>
    <p:sldId id="403" r:id="rId12"/>
    <p:sldId id="339" r:id="rId13"/>
    <p:sldId id="342" r:id="rId14"/>
    <p:sldId id="380" r:id="rId15"/>
    <p:sldId id="404" r:id="rId16"/>
    <p:sldId id="405" r:id="rId17"/>
    <p:sldId id="406" r:id="rId18"/>
    <p:sldId id="395" r:id="rId19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20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2BAEB9-878B-4391-9FB8-4780277A5D9E}" type="doc">
      <dgm:prSet loTypeId="urn:microsoft.com/office/officeart/2005/8/layout/h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A570101E-2387-47AF-886F-0EAD047DAACB}">
      <dgm:prSet phldrT="[Text]"/>
      <dgm:spPr/>
      <dgm:t>
        <a:bodyPr/>
        <a:lstStyle/>
        <a:p>
          <a:r>
            <a:rPr lang="de-CH" b="1" dirty="0" smtClean="0"/>
            <a:t>Outcome 1</a:t>
          </a:r>
          <a:endParaRPr lang="en-US" b="1" dirty="0"/>
        </a:p>
      </dgm:t>
    </dgm:pt>
    <dgm:pt modelId="{A3F28462-B447-4178-B709-DA58FBCF666D}" type="parTrans" cxnId="{76E8C2B1-5309-4991-A6B1-2B4EA6C9891D}">
      <dgm:prSet/>
      <dgm:spPr/>
      <dgm:t>
        <a:bodyPr/>
        <a:lstStyle/>
        <a:p>
          <a:endParaRPr lang="en-US"/>
        </a:p>
      </dgm:t>
    </dgm:pt>
    <dgm:pt modelId="{FCB32C19-9C75-468C-8E99-C56C48E6B7DE}" type="sibTrans" cxnId="{76E8C2B1-5309-4991-A6B1-2B4EA6C9891D}">
      <dgm:prSet/>
      <dgm:spPr/>
      <dgm:t>
        <a:bodyPr/>
        <a:lstStyle/>
        <a:p>
          <a:endParaRPr lang="en-US"/>
        </a:p>
      </dgm:t>
    </dgm:pt>
    <dgm:pt modelId="{95569458-CF74-4269-8C5F-C5556F1A0E42}">
      <dgm:prSet phldrT="[Text]"/>
      <dgm:spPr/>
      <dgm:t>
        <a:bodyPr/>
        <a:lstStyle/>
        <a:p>
          <a:r>
            <a:rPr lang="en-GB" dirty="0" smtClean="0"/>
            <a:t>National health authorities create an </a:t>
          </a:r>
          <a:r>
            <a:rPr lang="en-GB" dirty="0" smtClean="0"/>
            <a:t>for </a:t>
          </a:r>
          <a:r>
            <a:rPr lang="en-GB" b="1" i="1" dirty="0" smtClean="0"/>
            <a:t>enabling policy environment </a:t>
          </a:r>
          <a:r>
            <a:rPr lang="en-GB" dirty="0" smtClean="0"/>
            <a:t>decentralized </a:t>
          </a:r>
          <a:r>
            <a:rPr lang="en-GB" dirty="0" smtClean="0"/>
            <a:t>and integrated management of NCDs</a:t>
          </a:r>
          <a:endParaRPr lang="en-US" dirty="0"/>
        </a:p>
      </dgm:t>
    </dgm:pt>
    <dgm:pt modelId="{C88EA600-9F5E-40B1-88B7-B5BAEE297EB2}" type="parTrans" cxnId="{EEC35335-4011-4D42-8762-FBF2AF63779B}">
      <dgm:prSet/>
      <dgm:spPr/>
      <dgm:t>
        <a:bodyPr/>
        <a:lstStyle/>
        <a:p>
          <a:endParaRPr lang="en-US"/>
        </a:p>
      </dgm:t>
    </dgm:pt>
    <dgm:pt modelId="{09106A58-B449-4000-8B3C-338BC4A7BC09}" type="sibTrans" cxnId="{EEC35335-4011-4D42-8762-FBF2AF63779B}">
      <dgm:prSet/>
      <dgm:spPr/>
      <dgm:t>
        <a:bodyPr/>
        <a:lstStyle/>
        <a:p>
          <a:endParaRPr lang="en-US"/>
        </a:p>
      </dgm:t>
    </dgm:pt>
    <dgm:pt modelId="{43A13B57-BC62-4E66-BD75-07A72A2E95F0}">
      <dgm:prSet phldrT="[Text]"/>
      <dgm:spPr/>
      <dgm:t>
        <a:bodyPr/>
        <a:lstStyle/>
        <a:p>
          <a:r>
            <a:rPr lang="de-CH" b="1" dirty="0" smtClean="0"/>
            <a:t>Outcome 2</a:t>
          </a:r>
          <a:endParaRPr lang="en-US" b="1" dirty="0"/>
        </a:p>
      </dgm:t>
    </dgm:pt>
    <dgm:pt modelId="{A9B6B763-B36A-4689-A15A-3798B6AB7C30}" type="parTrans" cxnId="{056623F6-860B-4AE0-A5E2-571FC4729E30}">
      <dgm:prSet/>
      <dgm:spPr/>
      <dgm:t>
        <a:bodyPr/>
        <a:lstStyle/>
        <a:p>
          <a:endParaRPr lang="en-US"/>
        </a:p>
      </dgm:t>
    </dgm:pt>
    <dgm:pt modelId="{43164BDC-80A7-46D0-8594-71BCA114DE25}" type="sibTrans" cxnId="{056623F6-860B-4AE0-A5E2-571FC4729E30}">
      <dgm:prSet/>
      <dgm:spPr/>
      <dgm:t>
        <a:bodyPr/>
        <a:lstStyle/>
        <a:p>
          <a:endParaRPr lang="en-US"/>
        </a:p>
      </dgm:t>
    </dgm:pt>
    <dgm:pt modelId="{11B64BA9-F693-4DF1-A555-D21F7F1A55FD}">
      <dgm:prSet phldrT="[Text]"/>
      <dgm:spPr/>
      <dgm:t>
        <a:bodyPr/>
        <a:lstStyle/>
        <a:p>
          <a:r>
            <a:rPr lang="en-GB" dirty="0" smtClean="0"/>
            <a:t>The population in target districts has </a:t>
          </a:r>
          <a:r>
            <a:rPr lang="en-GB" b="1" i="1" dirty="0" smtClean="0"/>
            <a:t>access to</a:t>
          </a:r>
          <a:r>
            <a:rPr lang="en-GB" dirty="0" smtClean="0"/>
            <a:t> and uses </a:t>
          </a:r>
          <a:r>
            <a:rPr lang="en-GB" b="1" i="1" dirty="0" smtClean="0"/>
            <a:t>quality integrated care</a:t>
          </a:r>
          <a:r>
            <a:rPr lang="en-GB" dirty="0" smtClean="0"/>
            <a:t>, including outreach services, related to NCDs</a:t>
          </a:r>
          <a:endParaRPr lang="en-US" dirty="0"/>
        </a:p>
      </dgm:t>
    </dgm:pt>
    <dgm:pt modelId="{7B4F2DD8-CFBE-4143-B507-99CEEC80E103}" type="parTrans" cxnId="{A8E8CC62-EF29-45A4-AD5A-D0B0D1901A2A}">
      <dgm:prSet/>
      <dgm:spPr/>
      <dgm:t>
        <a:bodyPr/>
        <a:lstStyle/>
        <a:p>
          <a:endParaRPr lang="en-US"/>
        </a:p>
      </dgm:t>
    </dgm:pt>
    <dgm:pt modelId="{C91525C7-3E6A-4BEB-81FF-D26307C06167}" type="sibTrans" cxnId="{A8E8CC62-EF29-45A4-AD5A-D0B0D1901A2A}">
      <dgm:prSet/>
      <dgm:spPr/>
      <dgm:t>
        <a:bodyPr/>
        <a:lstStyle/>
        <a:p>
          <a:endParaRPr lang="en-US"/>
        </a:p>
      </dgm:t>
    </dgm:pt>
    <dgm:pt modelId="{15DAC220-590E-4DA1-9F7B-3795D3724E4D}">
      <dgm:prSet phldrT="[Text]"/>
      <dgm:spPr/>
      <dgm:t>
        <a:bodyPr/>
        <a:lstStyle/>
        <a:p>
          <a:r>
            <a:rPr lang="de-CH" b="1" dirty="0" smtClean="0"/>
            <a:t>Outcome 3</a:t>
          </a:r>
          <a:endParaRPr lang="en-US" b="1" dirty="0"/>
        </a:p>
      </dgm:t>
    </dgm:pt>
    <dgm:pt modelId="{73AA80AC-1A00-4811-B327-94D5621C4ACB}" type="parTrans" cxnId="{C6504643-E151-44C7-9C38-77A71F9CBB6F}">
      <dgm:prSet/>
      <dgm:spPr/>
      <dgm:t>
        <a:bodyPr/>
        <a:lstStyle/>
        <a:p>
          <a:endParaRPr lang="en-US"/>
        </a:p>
      </dgm:t>
    </dgm:pt>
    <dgm:pt modelId="{B736CA89-8526-4336-A236-A7A2AB988BDA}" type="sibTrans" cxnId="{C6504643-E151-44C7-9C38-77A71F9CBB6F}">
      <dgm:prSet/>
      <dgm:spPr/>
      <dgm:t>
        <a:bodyPr/>
        <a:lstStyle/>
        <a:p>
          <a:endParaRPr lang="en-US"/>
        </a:p>
      </dgm:t>
    </dgm:pt>
    <dgm:pt modelId="{E2BECBEA-9132-47AE-A32E-0DFA7E8C7808}">
      <dgm:prSet phldrT="[Text]"/>
      <dgm:spPr/>
      <dgm:t>
        <a:bodyPr/>
        <a:lstStyle/>
        <a:p>
          <a:r>
            <a:rPr lang="en-GB" dirty="0" smtClean="0"/>
            <a:t>The population in target districts has </a:t>
          </a:r>
          <a:r>
            <a:rPr lang="en-GB" b="1" i="1" dirty="0" smtClean="0"/>
            <a:t>improved</a:t>
          </a:r>
          <a:r>
            <a:rPr lang="en-GB" dirty="0" smtClean="0"/>
            <a:t> </a:t>
          </a:r>
          <a:r>
            <a:rPr lang="en-GB" b="1" i="1" dirty="0" smtClean="0"/>
            <a:t>health </a:t>
          </a:r>
          <a:r>
            <a:rPr lang="en-GB" b="1" i="1" dirty="0" smtClean="0"/>
            <a:t>seeking behaviour</a:t>
          </a:r>
          <a:r>
            <a:rPr lang="en-GB" dirty="0" smtClean="0"/>
            <a:t> and </a:t>
          </a:r>
          <a:r>
            <a:rPr lang="en-GB" b="1" i="1" dirty="0" smtClean="0"/>
            <a:t>reduced</a:t>
          </a:r>
          <a:r>
            <a:rPr lang="en-GB" dirty="0" smtClean="0"/>
            <a:t> </a:t>
          </a:r>
          <a:r>
            <a:rPr lang="en-GB" b="1" i="1" dirty="0" smtClean="0"/>
            <a:t>NCDs </a:t>
          </a:r>
          <a:r>
            <a:rPr lang="en-GB" b="1" i="1" dirty="0" smtClean="0"/>
            <a:t>risk behaviour</a:t>
          </a:r>
          <a:endParaRPr lang="en-US" b="1" i="1" dirty="0"/>
        </a:p>
      </dgm:t>
    </dgm:pt>
    <dgm:pt modelId="{3439A886-3080-4DA2-95AA-2FDA06FC7E25}" type="parTrans" cxnId="{14C09341-14D9-4EF5-8AB3-5553BFA9D317}">
      <dgm:prSet/>
      <dgm:spPr/>
      <dgm:t>
        <a:bodyPr/>
        <a:lstStyle/>
        <a:p>
          <a:endParaRPr lang="en-US"/>
        </a:p>
      </dgm:t>
    </dgm:pt>
    <dgm:pt modelId="{0C04D893-EFD2-475F-BD80-CEE84638B724}" type="sibTrans" cxnId="{14C09341-14D9-4EF5-8AB3-5553BFA9D317}">
      <dgm:prSet/>
      <dgm:spPr/>
      <dgm:t>
        <a:bodyPr/>
        <a:lstStyle/>
        <a:p>
          <a:endParaRPr lang="en-US"/>
        </a:p>
      </dgm:t>
    </dgm:pt>
    <dgm:pt modelId="{A0CD4E46-7F61-4E41-B6B4-0EFE702ABE89}" type="pres">
      <dgm:prSet presAssocID="{EB2BAEB9-878B-4391-9FB8-4780277A5D9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20661A-AC1F-4829-B0D0-13D4817F944D}" type="pres">
      <dgm:prSet presAssocID="{A570101E-2387-47AF-886F-0EAD047DAACB}" presName="composite" presStyleCnt="0"/>
      <dgm:spPr/>
      <dgm:t>
        <a:bodyPr/>
        <a:lstStyle/>
        <a:p>
          <a:endParaRPr lang="en-US"/>
        </a:p>
      </dgm:t>
    </dgm:pt>
    <dgm:pt modelId="{C3001832-8D4A-47FB-AE48-768560973D39}" type="pres">
      <dgm:prSet presAssocID="{A570101E-2387-47AF-886F-0EAD047DAAC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97AC58-5C49-47AF-925C-6C907F14F13D}" type="pres">
      <dgm:prSet presAssocID="{A570101E-2387-47AF-886F-0EAD047DAAC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7C07AB-A98D-4A00-932B-1E1DF8453CC5}" type="pres">
      <dgm:prSet presAssocID="{FCB32C19-9C75-468C-8E99-C56C48E6B7DE}" presName="space" presStyleCnt="0"/>
      <dgm:spPr/>
      <dgm:t>
        <a:bodyPr/>
        <a:lstStyle/>
        <a:p>
          <a:endParaRPr lang="en-US"/>
        </a:p>
      </dgm:t>
    </dgm:pt>
    <dgm:pt modelId="{4BE1B920-4320-4AE2-AADC-F4A74A96E600}" type="pres">
      <dgm:prSet presAssocID="{43A13B57-BC62-4E66-BD75-07A72A2E95F0}" presName="composite" presStyleCnt="0"/>
      <dgm:spPr/>
      <dgm:t>
        <a:bodyPr/>
        <a:lstStyle/>
        <a:p>
          <a:endParaRPr lang="en-US"/>
        </a:p>
      </dgm:t>
    </dgm:pt>
    <dgm:pt modelId="{D0E5931B-DE03-4DA2-8EFE-D5C549139BFF}" type="pres">
      <dgm:prSet presAssocID="{43A13B57-BC62-4E66-BD75-07A72A2E95F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99F79B-A92B-4825-8C5A-1405516F84AC}" type="pres">
      <dgm:prSet presAssocID="{43A13B57-BC62-4E66-BD75-07A72A2E95F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9F5502-E7A1-48BB-B2AD-330E6105D42F}" type="pres">
      <dgm:prSet presAssocID="{43164BDC-80A7-46D0-8594-71BCA114DE25}" presName="space" presStyleCnt="0"/>
      <dgm:spPr/>
      <dgm:t>
        <a:bodyPr/>
        <a:lstStyle/>
        <a:p>
          <a:endParaRPr lang="en-US"/>
        </a:p>
      </dgm:t>
    </dgm:pt>
    <dgm:pt modelId="{1A349D89-B0AA-485F-9F73-9451EC620ECB}" type="pres">
      <dgm:prSet presAssocID="{15DAC220-590E-4DA1-9F7B-3795D3724E4D}" presName="composite" presStyleCnt="0"/>
      <dgm:spPr/>
      <dgm:t>
        <a:bodyPr/>
        <a:lstStyle/>
        <a:p>
          <a:endParaRPr lang="en-US"/>
        </a:p>
      </dgm:t>
    </dgm:pt>
    <dgm:pt modelId="{9D53A07E-0AED-49F0-AFE7-06C8194907A5}" type="pres">
      <dgm:prSet presAssocID="{15DAC220-590E-4DA1-9F7B-3795D3724E4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C42533-6DF8-4895-B9CF-BF746825BB42}" type="pres">
      <dgm:prSet presAssocID="{15DAC220-590E-4DA1-9F7B-3795D3724E4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888B57-45D3-4A60-B22A-41BEDC033AB5}" type="presOf" srcId="{43A13B57-BC62-4E66-BD75-07A72A2E95F0}" destId="{D0E5931B-DE03-4DA2-8EFE-D5C549139BFF}" srcOrd="0" destOrd="0" presId="urn:microsoft.com/office/officeart/2005/8/layout/hList1"/>
    <dgm:cxn modelId="{A8E8CC62-EF29-45A4-AD5A-D0B0D1901A2A}" srcId="{43A13B57-BC62-4E66-BD75-07A72A2E95F0}" destId="{11B64BA9-F693-4DF1-A555-D21F7F1A55FD}" srcOrd="0" destOrd="0" parTransId="{7B4F2DD8-CFBE-4143-B507-99CEEC80E103}" sibTransId="{C91525C7-3E6A-4BEB-81FF-D26307C06167}"/>
    <dgm:cxn modelId="{BD64BE27-EA36-42E0-A57C-089F8318706D}" type="presOf" srcId="{A570101E-2387-47AF-886F-0EAD047DAACB}" destId="{C3001832-8D4A-47FB-AE48-768560973D39}" srcOrd="0" destOrd="0" presId="urn:microsoft.com/office/officeart/2005/8/layout/hList1"/>
    <dgm:cxn modelId="{B3D6DB23-3AD2-41C2-AFCE-DDA6FA0E1884}" type="presOf" srcId="{11B64BA9-F693-4DF1-A555-D21F7F1A55FD}" destId="{C899F79B-A92B-4825-8C5A-1405516F84AC}" srcOrd="0" destOrd="0" presId="urn:microsoft.com/office/officeart/2005/8/layout/hList1"/>
    <dgm:cxn modelId="{EEC35335-4011-4D42-8762-FBF2AF63779B}" srcId="{A570101E-2387-47AF-886F-0EAD047DAACB}" destId="{95569458-CF74-4269-8C5F-C5556F1A0E42}" srcOrd="0" destOrd="0" parTransId="{C88EA600-9F5E-40B1-88B7-B5BAEE297EB2}" sibTransId="{09106A58-B449-4000-8B3C-338BC4A7BC09}"/>
    <dgm:cxn modelId="{947FD379-F38B-4237-B305-E35E7805474D}" type="presOf" srcId="{95569458-CF74-4269-8C5F-C5556F1A0E42}" destId="{0997AC58-5C49-47AF-925C-6C907F14F13D}" srcOrd="0" destOrd="0" presId="urn:microsoft.com/office/officeart/2005/8/layout/hList1"/>
    <dgm:cxn modelId="{FC98787E-D69E-4824-AF93-4880904B3EDD}" type="presOf" srcId="{EB2BAEB9-878B-4391-9FB8-4780277A5D9E}" destId="{A0CD4E46-7F61-4E41-B6B4-0EFE702ABE89}" srcOrd="0" destOrd="0" presId="urn:microsoft.com/office/officeart/2005/8/layout/hList1"/>
    <dgm:cxn modelId="{056623F6-860B-4AE0-A5E2-571FC4729E30}" srcId="{EB2BAEB9-878B-4391-9FB8-4780277A5D9E}" destId="{43A13B57-BC62-4E66-BD75-07A72A2E95F0}" srcOrd="1" destOrd="0" parTransId="{A9B6B763-B36A-4689-A15A-3798B6AB7C30}" sibTransId="{43164BDC-80A7-46D0-8594-71BCA114DE25}"/>
    <dgm:cxn modelId="{76E8C2B1-5309-4991-A6B1-2B4EA6C9891D}" srcId="{EB2BAEB9-878B-4391-9FB8-4780277A5D9E}" destId="{A570101E-2387-47AF-886F-0EAD047DAACB}" srcOrd="0" destOrd="0" parTransId="{A3F28462-B447-4178-B709-DA58FBCF666D}" sibTransId="{FCB32C19-9C75-468C-8E99-C56C48E6B7DE}"/>
    <dgm:cxn modelId="{154FE62C-4463-4F94-A0BF-EBBE8E26E463}" type="presOf" srcId="{15DAC220-590E-4DA1-9F7B-3795D3724E4D}" destId="{9D53A07E-0AED-49F0-AFE7-06C8194907A5}" srcOrd="0" destOrd="0" presId="urn:microsoft.com/office/officeart/2005/8/layout/hList1"/>
    <dgm:cxn modelId="{14C09341-14D9-4EF5-8AB3-5553BFA9D317}" srcId="{15DAC220-590E-4DA1-9F7B-3795D3724E4D}" destId="{E2BECBEA-9132-47AE-A32E-0DFA7E8C7808}" srcOrd="0" destOrd="0" parTransId="{3439A886-3080-4DA2-95AA-2FDA06FC7E25}" sibTransId="{0C04D893-EFD2-475F-BD80-CEE84638B724}"/>
    <dgm:cxn modelId="{C6504643-E151-44C7-9C38-77A71F9CBB6F}" srcId="{EB2BAEB9-878B-4391-9FB8-4780277A5D9E}" destId="{15DAC220-590E-4DA1-9F7B-3795D3724E4D}" srcOrd="2" destOrd="0" parTransId="{73AA80AC-1A00-4811-B327-94D5621C4ACB}" sibTransId="{B736CA89-8526-4336-A236-A7A2AB988BDA}"/>
    <dgm:cxn modelId="{759783A3-D4D6-434E-B653-00BFE21FFAF8}" type="presOf" srcId="{E2BECBEA-9132-47AE-A32E-0DFA7E8C7808}" destId="{39C42533-6DF8-4895-B9CF-BF746825BB42}" srcOrd="0" destOrd="0" presId="urn:microsoft.com/office/officeart/2005/8/layout/hList1"/>
    <dgm:cxn modelId="{72F9ACC7-ED32-439D-83D5-FC5410D8C664}" type="presParOf" srcId="{A0CD4E46-7F61-4E41-B6B4-0EFE702ABE89}" destId="{7C20661A-AC1F-4829-B0D0-13D4817F944D}" srcOrd="0" destOrd="0" presId="urn:microsoft.com/office/officeart/2005/8/layout/hList1"/>
    <dgm:cxn modelId="{CB41995D-EC32-45AA-90CC-91710500AAE2}" type="presParOf" srcId="{7C20661A-AC1F-4829-B0D0-13D4817F944D}" destId="{C3001832-8D4A-47FB-AE48-768560973D39}" srcOrd="0" destOrd="0" presId="urn:microsoft.com/office/officeart/2005/8/layout/hList1"/>
    <dgm:cxn modelId="{7DB5BD96-8848-4E75-8033-60222D49F473}" type="presParOf" srcId="{7C20661A-AC1F-4829-B0D0-13D4817F944D}" destId="{0997AC58-5C49-47AF-925C-6C907F14F13D}" srcOrd="1" destOrd="0" presId="urn:microsoft.com/office/officeart/2005/8/layout/hList1"/>
    <dgm:cxn modelId="{A60F5E4B-A2E1-4EC2-83A0-12959D20E64B}" type="presParOf" srcId="{A0CD4E46-7F61-4E41-B6B4-0EFE702ABE89}" destId="{577C07AB-A98D-4A00-932B-1E1DF8453CC5}" srcOrd="1" destOrd="0" presId="urn:microsoft.com/office/officeart/2005/8/layout/hList1"/>
    <dgm:cxn modelId="{F712D13E-6519-4103-AD72-6A74144B29FC}" type="presParOf" srcId="{A0CD4E46-7F61-4E41-B6B4-0EFE702ABE89}" destId="{4BE1B920-4320-4AE2-AADC-F4A74A96E600}" srcOrd="2" destOrd="0" presId="urn:microsoft.com/office/officeart/2005/8/layout/hList1"/>
    <dgm:cxn modelId="{0D99BCAF-F451-45E7-8C3F-C3ADEC5D4BDD}" type="presParOf" srcId="{4BE1B920-4320-4AE2-AADC-F4A74A96E600}" destId="{D0E5931B-DE03-4DA2-8EFE-D5C549139BFF}" srcOrd="0" destOrd="0" presId="urn:microsoft.com/office/officeart/2005/8/layout/hList1"/>
    <dgm:cxn modelId="{C1A3E671-E942-4623-8D51-B0D20460E0B2}" type="presParOf" srcId="{4BE1B920-4320-4AE2-AADC-F4A74A96E600}" destId="{C899F79B-A92B-4825-8C5A-1405516F84AC}" srcOrd="1" destOrd="0" presId="urn:microsoft.com/office/officeart/2005/8/layout/hList1"/>
    <dgm:cxn modelId="{9506C0AF-AC55-4D1D-8AEB-F5943538240B}" type="presParOf" srcId="{A0CD4E46-7F61-4E41-B6B4-0EFE702ABE89}" destId="{629F5502-E7A1-48BB-B2AD-330E6105D42F}" srcOrd="3" destOrd="0" presId="urn:microsoft.com/office/officeart/2005/8/layout/hList1"/>
    <dgm:cxn modelId="{28068E4E-739B-482E-B9E7-B936E47DBA6C}" type="presParOf" srcId="{A0CD4E46-7F61-4E41-B6B4-0EFE702ABE89}" destId="{1A349D89-B0AA-485F-9F73-9451EC620ECB}" srcOrd="4" destOrd="0" presId="urn:microsoft.com/office/officeart/2005/8/layout/hList1"/>
    <dgm:cxn modelId="{F90D07C2-97CF-4BE5-B208-73163AF74095}" type="presParOf" srcId="{1A349D89-B0AA-485F-9F73-9451EC620ECB}" destId="{9D53A07E-0AED-49F0-AFE7-06C8194907A5}" srcOrd="0" destOrd="0" presId="urn:microsoft.com/office/officeart/2005/8/layout/hList1"/>
    <dgm:cxn modelId="{DFBD123E-2801-4F40-91AB-EBE9BABBDE05}" type="presParOf" srcId="{1A349D89-B0AA-485F-9F73-9451EC620ECB}" destId="{39C42533-6DF8-4895-B9CF-BF746825BB4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001832-8D4A-47FB-AE48-768560973D39}">
      <dsp:nvSpPr>
        <dsp:cNvPr id="0" name=""/>
        <dsp:cNvSpPr/>
      </dsp:nvSpPr>
      <dsp:spPr>
        <a:xfrm>
          <a:off x="2571" y="79947"/>
          <a:ext cx="2507456" cy="691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400" b="1" kern="1200" dirty="0" smtClean="0"/>
            <a:t>Outcome 1</a:t>
          </a:r>
          <a:endParaRPr lang="en-US" sz="2400" b="1" kern="1200" dirty="0"/>
        </a:p>
      </dsp:txBody>
      <dsp:txXfrm>
        <a:off x="2571" y="79947"/>
        <a:ext cx="2507456" cy="691200"/>
      </dsp:txXfrm>
    </dsp:sp>
    <dsp:sp modelId="{0997AC58-5C49-47AF-925C-6C907F14F13D}">
      <dsp:nvSpPr>
        <dsp:cNvPr id="0" name=""/>
        <dsp:cNvSpPr/>
      </dsp:nvSpPr>
      <dsp:spPr>
        <a:xfrm>
          <a:off x="2571" y="771147"/>
          <a:ext cx="2507456" cy="367486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dirty="0" smtClean="0"/>
            <a:t>National health authorities create an </a:t>
          </a:r>
          <a:r>
            <a:rPr lang="en-GB" sz="2400" kern="1200" dirty="0" smtClean="0"/>
            <a:t>for </a:t>
          </a:r>
          <a:r>
            <a:rPr lang="en-GB" sz="2400" b="1" i="1" kern="1200" dirty="0" smtClean="0"/>
            <a:t>enabling policy environment </a:t>
          </a:r>
          <a:r>
            <a:rPr lang="en-GB" sz="2400" kern="1200" dirty="0" smtClean="0"/>
            <a:t>decentralized </a:t>
          </a:r>
          <a:r>
            <a:rPr lang="en-GB" sz="2400" kern="1200" dirty="0" smtClean="0"/>
            <a:t>and integrated management of NCDs</a:t>
          </a:r>
          <a:endParaRPr lang="en-US" sz="2400" kern="1200" dirty="0"/>
        </a:p>
      </dsp:txBody>
      <dsp:txXfrm>
        <a:off x="2571" y="771147"/>
        <a:ext cx="2507456" cy="3674868"/>
      </dsp:txXfrm>
    </dsp:sp>
    <dsp:sp modelId="{D0E5931B-DE03-4DA2-8EFE-D5C549139BFF}">
      <dsp:nvSpPr>
        <dsp:cNvPr id="0" name=""/>
        <dsp:cNvSpPr/>
      </dsp:nvSpPr>
      <dsp:spPr>
        <a:xfrm>
          <a:off x="2861071" y="79947"/>
          <a:ext cx="2507456" cy="691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400" b="1" kern="1200" dirty="0" smtClean="0"/>
            <a:t>Outcome 2</a:t>
          </a:r>
          <a:endParaRPr lang="en-US" sz="2400" b="1" kern="1200" dirty="0"/>
        </a:p>
      </dsp:txBody>
      <dsp:txXfrm>
        <a:off x="2861071" y="79947"/>
        <a:ext cx="2507456" cy="691200"/>
      </dsp:txXfrm>
    </dsp:sp>
    <dsp:sp modelId="{C899F79B-A92B-4825-8C5A-1405516F84AC}">
      <dsp:nvSpPr>
        <dsp:cNvPr id="0" name=""/>
        <dsp:cNvSpPr/>
      </dsp:nvSpPr>
      <dsp:spPr>
        <a:xfrm>
          <a:off x="2861071" y="771147"/>
          <a:ext cx="2507456" cy="367486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dirty="0" smtClean="0"/>
            <a:t>The population in target districts has </a:t>
          </a:r>
          <a:r>
            <a:rPr lang="en-GB" sz="2400" b="1" i="1" kern="1200" dirty="0" smtClean="0"/>
            <a:t>access to</a:t>
          </a:r>
          <a:r>
            <a:rPr lang="en-GB" sz="2400" kern="1200" dirty="0" smtClean="0"/>
            <a:t> and uses </a:t>
          </a:r>
          <a:r>
            <a:rPr lang="en-GB" sz="2400" b="1" i="1" kern="1200" dirty="0" smtClean="0"/>
            <a:t>quality integrated care</a:t>
          </a:r>
          <a:r>
            <a:rPr lang="en-GB" sz="2400" kern="1200" dirty="0" smtClean="0"/>
            <a:t>, including outreach services, related to NCDs</a:t>
          </a:r>
          <a:endParaRPr lang="en-US" sz="2400" kern="1200" dirty="0"/>
        </a:p>
      </dsp:txBody>
      <dsp:txXfrm>
        <a:off x="2861071" y="771147"/>
        <a:ext cx="2507456" cy="3674868"/>
      </dsp:txXfrm>
    </dsp:sp>
    <dsp:sp modelId="{9D53A07E-0AED-49F0-AFE7-06C8194907A5}">
      <dsp:nvSpPr>
        <dsp:cNvPr id="0" name=""/>
        <dsp:cNvSpPr/>
      </dsp:nvSpPr>
      <dsp:spPr>
        <a:xfrm>
          <a:off x="5719571" y="79947"/>
          <a:ext cx="2507456" cy="6912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400" b="1" kern="1200" dirty="0" smtClean="0"/>
            <a:t>Outcome 3</a:t>
          </a:r>
          <a:endParaRPr lang="en-US" sz="2400" b="1" kern="1200" dirty="0"/>
        </a:p>
      </dsp:txBody>
      <dsp:txXfrm>
        <a:off x="5719571" y="79947"/>
        <a:ext cx="2507456" cy="691200"/>
      </dsp:txXfrm>
    </dsp:sp>
    <dsp:sp modelId="{39C42533-6DF8-4895-B9CF-BF746825BB42}">
      <dsp:nvSpPr>
        <dsp:cNvPr id="0" name=""/>
        <dsp:cNvSpPr/>
      </dsp:nvSpPr>
      <dsp:spPr>
        <a:xfrm>
          <a:off x="5719571" y="771147"/>
          <a:ext cx="2507456" cy="3674868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dirty="0" smtClean="0"/>
            <a:t>The population in target districts has </a:t>
          </a:r>
          <a:r>
            <a:rPr lang="en-GB" sz="2400" b="1" i="1" kern="1200" dirty="0" smtClean="0"/>
            <a:t>improved</a:t>
          </a:r>
          <a:r>
            <a:rPr lang="en-GB" sz="2400" kern="1200" dirty="0" smtClean="0"/>
            <a:t> </a:t>
          </a:r>
          <a:r>
            <a:rPr lang="en-GB" sz="2400" b="1" i="1" kern="1200" dirty="0" smtClean="0"/>
            <a:t>health </a:t>
          </a:r>
          <a:r>
            <a:rPr lang="en-GB" sz="2400" b="1" i="1" kern="1200" dirty="0" smtClean="0"/>
            <a:t>seeking behaviour</a:t>
          </a:r>
          <a:r>
            <a:rPr lang="en-GB" sz="2400" kern="1200" dirty="0" smtClean="0"/>
            <a:t> and </a:t>
          </a:r>
          <a:r>
            <a:rPr lang="en-GB" sz="2400" b="1" i="1" kern="1200" dirty="0" smtClean="0"/>
            <a:t>reduced</a:t>
          </a:r>
          <a:r>
            <a:rPr lang="en-GB" sz="2400" kern="1200" dirty="0" smtClean="0"/>
            <a:t> </a:t>
          </a:r>
          <a:r>
            <a:rPr lang="en-GB" sz="2400" b="1" i="1" kern="1200" dirty="0" smtClean="0"/>
            <a:t>NCDs </a:t>
          </a:r>
          <a:r>
            <a:rPr lang="en-GB" sz="2400" b="1" i="1" kern="1200" dirty="0" smtClean="0"/>
            <a:t>risk behaviour</a:t>
          </a:r>
          <a:endParaRPr lang="en-US" sz="2400" b="1" i="1" kern="1200" dirty="0"/>
        </a:p>
      </dsp:txBody>
      <dsp:txXfrm>
        <a:off x="5719571" y="771147"/>
        <a:ext cx="2507456" cy="36748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9D89E4-232B-4659-AD16-DF20A5531484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99EAB-452D-40F2-9B51-987939717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45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BD8F7-85B5-4548-BDE6-09BC45FA68CF}" type="datetimeFigureOut">
              <a:rPr lang="hu-HU" smtClean="0"/>
              <a:t>2017.04.13.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C62B3-04D2-4BDE-B1B9-EBBDAF3FFB0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1257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ECFB9B-7345-42FB-9512-8B6482A58F0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762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3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86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3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18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56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662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3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2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13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52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158D-6F97-4EA9-9976-EB0682A47B42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6238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34ED0-C597-408B-9020-54DF3268A50C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233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E90B-2862-4D45-A1D5-25D0D54B0F27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552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180BC-2045-4C13-9003-479476915FD6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878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A39A0-9AF8-4783-80DC-F7261A7F0D62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806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F1C1-7E54-405B-8897-E4F52B9F14B1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748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0E62B-7F75-440F-836C-13C964BF7E05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480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D6A60-F0E6-4C93-A660-47C99631EF8B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625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22BB-162B-4C38-8B98-D0FD1CFF45DC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545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A4F9D-84C7-4953-AC95-8348AEFAA41E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031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01122-82A3-4DF0-87F6-B688EB231F98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73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18F55-E41E-4CC1-830C-A496F48D3E50}" type="datetimeFigureOut">
              <a:rPr lang="en-US" smtClean="0"/>
              <a:t>4/13/2017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6538A-1727-4365-AA63-5F940F2B4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0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D13BA-C00D-42D7-B99D-CA2AEB53846C}" type="datetime1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13.04.2017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500B1-2654-4C9A-8970-EEDDA7E74ED4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7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atasan.md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124200"/>
            <a:ext cx="8382000" cy="1676400"/>
          </a:xfrm>
        </p:spPr>
        <p:txBody>
          <a:bodyPr>
            <a:noAutofit/>
          </a:bodyPr>
          <a:lstStyle/>
          <a:p>
            <a:r>
              <a:rPr lang="hu-HU" i="1" dirty="0" err="1" smtClean="0">
                <a:solidFill>
                  <a:schemeClr val="tx1"/>
                </a:solidFill>
              </a:rPr>
              <a:t>Healthy</a:t>
            </a:r>
            <a:r>
              <a:rPr lang="hu-HU" i="1" dirty="0" smtClean="0">
                <a:solidFill>
                  <a:schemeClr val="tx1"/>
                </a:solidFill>
              </a:rPr>
              <a:t> Life </a:t>
            </a:r>
            <a:r>
              <a:rPr lang="en-US" i="1" dirty="0" smtClean="0">
                <a:solidFill>
                  <a:schemeClr val="tx1"/>
                </a:solidFill>
              </a:rPr>
              <a:t>Project </a:t>
            </a:r>
            <a:endParaRPr lang="hu-HU" i="1" dirty="0" smtClean="0">
              <a:solidFill>
                <a:schemeClr val="tx1"/>
              </a:solidFill>
            </a:endParaRPr>
          </a:p>
          <a:p>
            <a:r>
              <a:rPr lang="en-US" sz="2400" i="1" dirty="0" smtClean="0">
                <a:solidFill>
                  <a:schemeClr val="tx1"/>
                </a:solidFill>
              </a:rPr>
              <a:t>Reducing the Burden of Non-Communicable Diseases</a:t>
            </a:r>
          </a:p>
          <a:p>
            <a:endParaRPr lang="hu-HU" sz="2400" b="1" dirty="0">
              <a:solidFill>
                <a:schemeClr val="tx1"/>
              </a:solidFill>
            </a:endParaRPr>
          </a:p>
          <a:p>
            <a:r>
              <a:rPr lang="hu-HU" sz="2000" dirty="0" smtClean="0">
                <a:solidFill>
                  <a:schemeClr val="tx1"/>
                </a:solidFill>
              </a:rPr>
              <a:t>Dr. Lajos </a:t>
            </a:r>
            <a:r>
              <a:rPr lang="hu-HU" sz="2000" dirty="0" err="1" smtClean="0">
                <a:solidFill>
                  <a:schemeClr val="tx1"/>
                </a:solidFill>
              </a:rPr>
              <a:t>Kovacs</a:t>
            </a:r>
            <a:endParaRPr lang="hu-HU" sz="2000" dirty="0" smtClean="0">
              <a:solidFill>
                <a:schemeClr val="tx1"/>
              </a:solidFill>
            </a:endParaRPr>
          </a:p>
          <a:p>
            <a:r>
              <a:rPr lang="hu-HU" sz="1800" dirty="0" smtClean="0">
                <a:solidFill>
                  <a:schemeClr val="tx1"/>
                </a:solidFill>
              </a:rPr>
              <a:t>Team </a:t>
            </a:r>
            <a:r>
              <a:rPr lang="hu-HU" sz="1800" dirty="0" err="1" smtClean="0">
                <a:solidFill>
                  <a:schemeClr val="tx1"/>
                </a:solidFill>
              </a:rPr>
              <a:t>Leader</a:t>
            </a:r>
            <a:endParaRPr lang="hu-HU" sz="1800" dirty="0" smtClean="0">
              <a:solidFill>
                <a:schemeClr val="tx1"/>
              </a:solidFill>
            </a:endParaRPr>
          </a:p>
          <a:p>
            <a:endParaRPr lang="hu-HU" sz="2400" b="1" dirty="0" smtClean="0">
              <a:solidFill>
                <a:schemeClr val="tx1"/>
              </a:solidFill>
            </a:endParaRPr>
          </a:p>
          <a:p>
            <a:r>
              <a:rPr lang="hu-HU" sz="1800" dirty="0" smtClean="0">
                <a:solidFill>
                  <a:schemeClr val="tx1"/>
                </a:solidFill>
              </a:rPr>
              <a:t>Health </a:t>
            </a:r>
            <a:r>
              <a:rPr lang="hu-HU" sz="1800" dirty="0" err="1" smtClean="0">
                <a:solidFill>
                  <a:schemeClr val="tx1"/>
                </a:solidFill>
              </a:rPr>
              <a:t>Sector</a:t>
            </a:r>
            <a:r>
              <a:rPr lang="hu-HU" sz="1800" dirty="0" smtClean="0">
                <a:solidFill>
                  <a:schemeClr val="tx1"/>
                </a:solidFill>
              </a:rPr>
              <a:t> </a:t>
            </a:r>
            <a:r>
              <a:rPr lang="hu-HU" sz="1800" dirty="0" err="1" smtClean="0">
                <a:solidFill>
                  <a:schemeClr val="tx1"/>
                </a:solidFill>
              </a:rPr>
              <a:t>Council</a:t>
            </a:r>
            <a:r>
              <a:rPr lang="hu-HU" sz="1800" dirty="0" smtClean="0">
                <a:solidFill>
                  <a:schemeClr val="tx1"/>
                </a:solidFill>
              </a:rPr>
              <a:t> Meeting </a:t>
            </a:r>
            <a:r>
              <a:rPr lang="hu-HU" sz="1800" dirty="0" err="1" smtClean="0">
                <a:solidFill>
                  <a:schemeClr val="tx1"/>
                </a:solidFill>
              </a:rPr>
              <a:t>in</a:t>
            </a:r>
            <a:r>
              <a:rPr lang="hu-HU" sz="1800" dirty="0" smtClean="0">
                <a:solidFill>
                  <a:schemeClr val="tx1"/>
                </a:solidFill>
              </a:rPr>
              <a:t> </a:t>
            </a:r>
            <a:r>
              <a:rPr lang="hu-HU" sz="1800" dirty="0" err="1" smtClean="0">
                <a:solidFill>
                  <a:schemeClr val="tx1"/>
                </a:solidFill>
              </a:rPr>
              <a:t>the</a:t>
            </a:r>
            <a:r>
              <a:rPr lang="hu-HU" sz="1800" dirty="0" smtClean="0">
                <a:solidFill>
                  <a:schemeClr val="tx1"/>
                </a:solidFill>
              </a:rPr>
              <a:t> </a:t>
            </a:r>
            <a:r>
              <a:rPr lang="hu-HU" sz="1800" dirty="0" err="1" smtClean="0">
                <a:solidFill>
                  <a:schemeClr val="tx1"/>
                </a:solidFill>
              </a:rPr>
              <a:t>field</a:t>
            </a:r>
            <a:r>
              <a:rPr lang="hu-HU" sz="1800" dirty="0" smtClean="0">
                <a:solidFill>
                  <a:schemeClr val="tx1"/>
                </a:solidFill>
              </a:rPr>
              <a:t> of </a:t>
            </a:r>
            <a:r>
              <a:rPr lang="hu-HU" sz="1800" dirty="0" err="1" smtClean="0">
                <a:solidFill>
                  <a:schemeClr val="tx1"/>
                </a:solidFill>
              </a:rPr>
              <a:t>External</a:t>
            </a:r>
            <a:r>
              <a:rPr lang="hu-HU" sz="1800" dirty="0" smtClean="0">
                <a:solidFill>
                  <a:schemeClr val="tx1"/>
                </a:solidFill>
              </a:rPr>
              <a:t> </a:t>
            </a:r>
            <a:r>
              <a:rPr lang="hu-HU" sz="1800" dirty="0" err="1" smtClean="0">
                <a:solidFill>
                  <a:schemeClr val="tx1"/>
                </a:solidFill>
              </a:rPr>
              <a:t>Assistance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</a:p>
          <a:p>
            <a:r>
              <a:rPr lang="hu-HU" sz="1800" dirty="0" smtClean="0">
                <a:solidFill>
                  <a:schemeClr val="tx1"/>
                </a:solidFill>
              </a:rPr>
              <a:t>13 </a:t>
            </a:r>
            <a:r>
              <a:rPr lang="hu-HU" sz="1800" dirty="0" err="1" smtClean="0">
                <a:solidFill>
                  <a:schemeClr val="tx1"/>
                </a:solidFill>
              </a:rPr>
              <a:t>April</a:t>
            </a:r>
            <a:r>
              <a:rPr lang="hu-HU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smtClean="0">
                <a:solidFill>
                  <a:schemeClr val="tx1"/>
                </a:solidFill>
              </a:rPr>
              <a:t>2017</a:t>
            </a:r>
            <a:r>
              <a:rPr lang="hu-HU" sz="1800" dirty="0" smtClean="0">
                <a:solidFill>
                  <a:schemeClr val="tx1"/>
                </a:solidFill>
              </a:rPr>
              <a:t>, </a:t>
            </a:r>
            <a:r>
              <a:rPr lang="hu-HU" sz="1800" dirty="0" err="1" smtClean="0">
                <a:solidFill>
                  <a:schemeClr val="tx1"/>
                </a:solidFill>
              </a:rPr>
              <a:t>Ministry</a:t>
            </a:r>
            <a:r>
              <a:rPr lang="hu-HU" sz="1800" dirty="0" smtClean="0">
                <a:solidFill>
                  <a:schemeClr val="tx1"/>
                </a:solidFill>
              </a:rPr>
              <a:t> of Health, </a:t>
            </a:r>
            <a:r>
              <a:rPr lang="hu-HU" sz="1800" dirty="0" err="1" smtClean="0">
                <a:solidFill>
                  <a:schemeClr val="tx1"/>
                </a:solidFill>
              </a:rPr>
              <a:t>Chisinau</a:t>
            </a:r>
            <a:r>
              <a:rPr lang="hu-HU" sz="1800" dirty="0" smtClean="0">
                <a:solidFill>
                  <a:schemeClr val="tx1"/>
                </a:solidFill>
              </a:rPr>
              <a:t>, Moldova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8600"/>
            <a:ext cx="45085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3048000" y="838200"/>
            <a:ext cx="36576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900" b="1" dirty="0" smtClean="0"/>
              <a:t>MINISTERUL</a:t>
            </a:r>
            <a:r>
              <a:rPr lang="it-IT" sz="900" dirty="0" smtClean="0"/>
              <a:t> </a:t>
            </a:r>
            <a:r>
              <a:rPr lang="it-IT" sz="900" b="1" dirty="0" smtClean="0"/>
              <a:t>SĂNĂTĂŢII AL REPUBLICII MOLDOVA</a:t>
            </a:r>
            <a:endParaRPr lang="en-US" sz="900" dirty="0"/>
          </a:p>
        </p:txBody>
      </p:sp>
      <p:pic>
        <p:nvPicPr>
          <p:cNvPr id="13314" name="Picture 2" descr="Logo Schweizer Wapp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04801"/>
            <a:ext cx="2438400" cy="593698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28600"/>
            <a:ext cx="1447800" cy="838200"/>
          </a:xfrm>
          <a:prstGeom prst="rect">
            <a:avLst/>
          </a:prstGeom>
        </p:spPr>
      </p:pic>
      <p:pic>
        <p:nvPicPr>
          <p:cNvPr id="8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10" y="1562100"/>
            <a:ext cx="4319629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7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3400" y="1951037"/>
            <a:ext cx="8458200" cy="4525963"/>
          </a:xfrm>
        </p:spPr>
        <p:txBody>
          <a:bodyPr>
            <a:noAutofit/>
          </a:bodyPr>
          <a:lstStyle/>
          <a:p>
            <a:pPr marL="0" lvl="0" indent="0" rtl="0">
              <a:spcBef>
                <a:spcPts val="600"/>
              </a:spcBef>
              <a:buNone/>
            </a:pPr>
            <a:r>
              <a:rPr lang="de-CH" sz="2800" b="1" dirty="0" err="1" smtClean="0"/>
              <a:t>Funded</a:t>
            </a:r>
            <a:r>
              <a:rPr lang="de-CH" sz="2800" b="1" dirty="0" smtClean="0"/>
              <a:t> </a:t>
            </a:r>
            <a:r>
              <a:rPr lang="de-CH" sz="2800" b="1" dirty="0" err="1" smtClean="0"/>
              <a:t>by</a:t>
            </a:r>
            <a:r>
              <a:rPr lang="hu-HU" sz="2800" b="0" dirty="0" smtClean="0"/>
              <a:t>	</a:t>
            </a:r>
            <a:r>
              <a:rPr lang="de-CH" sz="2800" b="0" dirty="0" smtClean="0"/>
              <a:t>	Swiss Agency </a:t>
            </a:r>
            <a:r>
              <a:rPr lang="de-CH" sz="2800" b="0" dirty="0" err="1" smtClean="0"/>
              <a:t>for</a:t>
            </a:r>
            <a:r>
              <a:rPr lang="de-CH" sz="2800" b="0" dirty="0" smtClean="0"/>
              <a:t> Development </a:t>
            </a:r>
            <a:r>
              <a:rPr lang="de-CH" sz="2800" b="0" dirty="0" err="1" smtClean="0"/>
              <a:t>and</a:t>
            </a:r>
            <a:r>
              <a:rPr lang="de-CH" sz="2800" b="0" dirty="0" smtClean="0"/>
              <a:t> 				</a:t>
            </a:r>
            <a:r>
              <a:rPr lang="de-CH" sz="2800" b="0" dirty="0" err="1" smtClean="0"/>
              <a:t>Cooperation</a:t>
            </a:r>
            <a:endParaRPr lang="hu-HU" sz="2800" b="0" dirty="0" smtClean="0"/>
          </a:p>
          <a:p>
            <a:pPr marL="0" lvl="0" indent="0" rtl="0">
              <a:spcBef>
                <a:spcPts val="600"/>
              </a:spcBef>
              <a:buNone/>
            </a:pPr>
            <a:endParaRPr lang="de-CH" sz="2000" b="1" dirty="0" smtClean="0"/>
          </a:p>
          <a:p>
            <a:pPr marL="0" lvl="0" indent="0" rtl="0">
              <a:spcBef>
                <a:spcPts val="600"/>
              </a:spcBef>
              <a:buNone/>
            </a:pPr>
            <a:r>
              <a:rPr lang="hu-HU" sz="2800" b="1" dirty="0" smtClean="0"/>
              <a:t>Implemented by</a:t>
            </a:r>
            <a:r>
              <a:rPr lang="hu-HU" sz="2800" b="0" dirty="0" smtClean="0"/>
              <a:t>	Swiss </a:t>
            </a:r>
            <a:r>
              <a:rPr lang="de-CH" sz="2800" b="0" dirty="0" smtClean="0"/>
              <a:t>Tropical </a:t>
            </a:r>
            <a:r>
              <a:rPr lang="de-CH" sz="2800" b="0" dirty="0" err="1" smtClean="0"/>
              <a:t>and</a:t>
            </a:r>
            <a:r>
              <a:rPr lang="de-CH" sz="2800" b="0" dirty="0" smtClean="0"/>
              <a:t> Public </a:t>
            </a:r>
            <a:r>
              <a:rPr lang="de-CH" sz="2800" b="0" dirty="0" err="1" smtClean="0"/>
              <a:t>Health</a:t>
            </a:r>
            <a:r>
              <a:rPr lang="de-CH" sz="2800" b="0" dirty="0" smtClean="0"/>
              <a:t> 				Institute </a:t>
            </a:r>
            <a:r>
              <a:rPr lang="de-CH" sz="2800" b="0" dirty="0" err="1" smtClean="0"/>
              <a:t>and</a:t>
            </a:r>
            <a:r>
              <a:rPr lang="de-CH" sz="2800" b="0" dirty="0" smtClean="0"/>
              <a:t> CRED</a:t>
            </a:r>
            <a:endParaRPr lang="en-US" sz="2800" b="0" dirty="0"/>
          </a:p>
          <a:p>
            <a:pPr marL="0" lvl="0" indent="0" rtl="0">
              <a:spcBef>
                <a:spcPts val="600"/>
              </a:spcBef>
              <a:buNone/>
            </a:pPr>
            <a:endParaRPr lang="en-GB" sz="2000" b="1" dirty="0"/>
          </a:p>
          <a:p>
            <a:pPr marL="0" lvl="0" indent="0" rtl="0">
              <a:spcBef>
                <a:spcPts val="600"/>
              </a:spcBef>
              <a:buNone/>
            </a:pPr>
            <a:r>
              <a:rPr lang="en-GB" sz="2800" b="1" dirty="0" smtClean="0"/>
              <a:t>Project duration</a:t>
            </a:r>
            <a:r>
              <a:rPr lang="hu-HU" sz="2800" b="0" dirty="0" smtClean="0"/>
              <a:t>	</a:t>
            </a:r>
            <a:r>
              <a:rPr lang="en-GB" sz="2800" b="0" dirty="0" smtClean="0"/>
              <a:t>01.07.2016 – 30.06.2020</a:t>
            </a:r>
            <a:endParaRPr lang="hu-HU" sz="2800" b="0" dirty="0" smtClean="0"/>
          </a:p>
          <a:p>
            <a:pPr marL="0" lvl="0" indent="0" rtl="0">
              <a:spcBef>
                <a:spcPts val="600"/>
              </a:spcBef>
              <a:buNone/>
            </a:pPr>
            <a:endParaRPr lang="de-CH" sz="2000" b="1" dirty="0" smtClean="0"/>
          </a:p>
          <a:p>
            <a:pPr marL="0" lvl="0" indent="0" rtl="0">
              <a:spcBef>
                <a:spcPts val="600"/>
              </a:spcBef>
              <a:buNone/>
            </a:pPr>
            <a:r>
              <a:rPr lang="hu-HU" sz="2800" b="1" dirty="0" smtClean="0"/>
              <a:t>Project budget</a:t>
            </a:r>
            <a:r>
              <a:rPr lang="hu-HU" sz="2800" b="0" dirty="0" smtClean="0"/>
              <a:t>	</a:t>
            </a:r>
            <a:r>
              <a:rPr lang="en-GB" sz="2800" b="0" dirty="0" smtClean="0"/>
              <a:t>4</a:t>
            </a:r>
            <a:r>
              <a:rPr lang="hu-HU" sz="2800" b="0" dirty="0" smtClean="0"/>
              <a:t>.5 million CHF </a:t>
            </a:r>
            <a:r>
              <a:rPr lang="de-CH" sz="2800" b="0" dirty="0" smtClean="0"/>
              <a:t> </a:t>
            </a:r>
            <a:endParaRPr lang="en-US" sz="2800" b="0" dirty="0"/>
          </a:p>
        </p:txBody>
      </p:sp>
      <p:sp>
        <p:nvSpPr>
          <p:cNvPr id="5" name="Cím 4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>
            <a:noAutofit/>
          </a:bodyPr>
          <a:lstStyle/>
          <a:p>
            <a:r>
              <a:rPr lang="hu-HU" sz="3200" b="1" dirty="0" err="1">
                <a:solidFill>
                  <a:srgbClr val="FF0000"/>
                </a:solidFill>
              </a:rPr>
              <a:t>Healthy</a:t>
            </a:r>
            <a:r>
              <a:rPr lang="hu-HU" sz="3200" b="1" dirty="0">
                <a:solidFill>
                  <a:srgbClr val="FF0000"/>
                </a:solidFill>
              </a:rPr>
              <a:t> Life </a:t>
            </a:r>
            <a:r>
              <a:rPr lang="en-US" sz="3200" b="1" dirty="0">
                <a:solidFill>
                  <a:srgbClr val="FF0000"/>
                </a:solidFill>
              </a:rPr>
              <a:t>Project</a:t>
            </a:r>
            <a:r>
              <a:rPr lang="en-US" sz="3000" b="1" dirty="0">
                <a:solidFill>
                  <a:srgbClr val="FF0000"/>
                </a:solidFill>
              </a:rPr>
              <a:t> </a:t>
            </a:r>
            <a:r>
              <a:rPr lang="hu-HU" sz="3000" b="1" dirty="0" smtClean="0">
                <a:solidFill>
                  <a:srgbClr val="FF0000"/>
                </a:solidFill>
              </a:rPr>
              <a:t>-</a:t>
            </a:r>
            <a:r>
              <a:rPr lang="hu-HU" sz="3000" b="1" dirty="0">
                <a:solidFill>
                  <a:srgbClr val="FF0000"/>
                </a:solidFill>
              </a:rPr>
              <a:t/>
            </a:r>
            <a:br>
              <a:rPr lang="hu-HU" sz="3000" b="1" dirty="0">
                <a:solidFill>
                  <a:srgbClr val="FF0000"/>
                </a:solidFill>
              </a:rPr>
            </a:br>
            <a:r>
              <a:rPr lang="en-US" sz="3000" b="1" dirty="0" smtClean="0">
                <a:solidFill>
                  <a:srgbClr val="FF0000"/>
                </a:solidFill>
              </a:rPr>
              <a:t>Reducing </a:t>
            </a:r>
            <a:r>
              <a:rPr lang="en-US" sz="3000" b="1" dirty="0">
                <a:solidFill>
                  <a:srgbClr val="FF0000"/>
                </a:solidFill>
              </a:rPr>
              <a:t>the Burden of Non-Communicable </a:t>
            </a:r>
            <a:r>
              <a:rPr lang="en-US" sz="3000" b="1" dirty="0" smtClean="0">
                <a:solidFill>
                  <a:srgbClr val="FF0000"/>
                </a:solidFill>
              </a:rPr>
              <a:t>Diseases</a:t>
            </a:r>
            <a:endParaRPr lang="hu-HU" sz="3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7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rgbClr val="FF0000"/>
                </a:solidFill>
              </a:rPr>
              <a:t>O</a:t>
            </a:r>
            <a:r>
              <a:rPr lang="en-GB" sz="3200" b="1" dirty="0" err="1">
                <a:solidFill>
                  <a:srgbClr val="FF0000"/>
                </a:solidFill>
              </a:rPr>
              <a:t>verall</a:t>
            </a:r>
            <a:r>
              <a:rPr lang="en-GB" sz="3200" b="1" dirty="0">
                <a:solidFill>
                  <a:srgbClr val="FF0000"/>
                </a:solidFill>
              </a:rPr>
              <a:t> objective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hu-HU" sz="2800" dirty="0" smtClean="0"/>
              <a:t>T</a:t>
            </a:r>
            <a:r>
              <a:rPr lang="en-GB" sz="2800" dirty="0"/>
              <a:t>o contribute to the </a:t>
            </a:r>
            <a:r>
              <a:rPr lang="en-GB" sz="2800" i="1" dirty="0"/>
              <a:t>improvement of health status</a:t>
            </a:r>
            <a:r>
              <a:rPr lang="en-GB" sz="2800" dirty="0"/>
              <a:t> of the Moldovan </a:t>
            </a:r>
            <a:r>
              <a:rPr lang="en-GB" sz="2800" dirty="0" smtClean="0"/>
              <a:t>population</a:t>
            </a:r>
            <a:r>
              <a:rPr lang="en-GB" sz="2800" dirty="0"/>
              <a:t>, especially in rural areas through </a:t>
            </a:r>
            <a:r>
              <a:rPr lang="en-GB" sz="2800" i="1" dirty="0"/>
              <a:t>reduction of burden of </a:t>
            </a:r>
            <a:r>
              <a:rPr lang="hu-HU" sz="2800" i="1" dirty="0"/>
              <a:t>N</a:t>
            </a:r>
            <a:r>
              <a:rPr lang="en-GB" sz="2800" i="1" dirty="0"/>
              <a:t>CDs</a:t>
            </a:r>
            <a:endParaRPr lang="en-US" sz="2800" i="1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21558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b="1" dirty="0">
                <a:solidFill>
                  <a:srgbClr val="FF0000"/>
                </a:solidFill>
              </a:rPr>
              <a:t>Main partners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600"/>
              </a:spcBef>
            </a:pPr>
            <a:r>
              <a:rPr lang="en-GB" dirty="0" smtClean="0"/>
              <a:t>Ministry </a:t>
            </a:r>
            <a:r>
              <a:rPr lang="en-GB" dirty="0"/>
              <a:t>of Health </a:t>
            </a:r>
            <a:endParaRPr lang="hu-HU" dirty="0"/>
          </a:p>
          <a:p>
            <a:pPr>
              <a:spcBef>
                <a:spcPts val="600"/>
              </a:spcBef>
            </a:pPr>
            <a:r>
              <a:rPr lang="en-GB" dirty="0" smtClean="0"/>
              <a:t>National </a:t>
            </a:r>
            <a:r>
              <a:rPr lang="en-GB" dirty="0"/>
              <a:t>Health Insurance</a:t>
            </a:r>
            <a:r>
              <a:rPr lang="hu-HU" dirty="0"/>
              <a:t> </a:t>
            </a:r>
            <a:r>
              <a:rPr lang="en-GB" dirty="0"/>
              <a:t>Company</a:t>
            </a:r>
            <a:endParaRPr lang="hu-HU" dirty="0"/>
          </a:p>
          <a:p>
            <a:pPr>
              <a:spcBef>
                <a:spcPts val="600"/>
              </a:spcBef>
            </a:pPr>
            <a:r>
              <a:rPr lang="en-GB" dirty="0" smtClean="0"/>
              <a:t>National </a:t>
            </a:r>
            <a:r>
              <a:rPr lang="en-GB" dirty="0"/>
              <a:t>Centre for Public </a:t>
            </a:r>
            <a:r>
              <a:rPr lang="en-GB" dirty="0" err="1"/>
              <a:t>Healt</a:t>
            </a:r>
            <a:r>
              <a:rPr lang="hu-HU" dirty="0"/>
              <a:t>h</a:t>
            </a:r>
          </a:p>
          <a:p>
            <a:pPr>
              <a:spcBef>
                <a:spcPts val="600"/>
              </a:spcBef>
            </a:pPr>
            <a:r>
              <a:rPr lang="en-GB" dirty="0" smtClean="0"/>
              <a:t>National </a:t>
            </a:r>
            <a:r>
              <a:rPr lang="en-GB" dirty="0"/>
              <a:t>Centre for Health Management</a:t>
            </a:r>
            <a:endParaRPr lang="hu-HU" dirty="0"/>
          </a:p>
          <a:p>
            <a:pPr>
              <a:spcBef>
                <a:spcPts val="600"/>
              </a:spcBef>
            </a:pPr>
            <a:r>
              <a:rPr lang="en-GB" dirty="0" smtClean="0"/>
              <a:t>State </a:t>
            </a:r>
            <a:r>
              <a:rPr lang="en-GB" dirty="0"/>
              <a:t>University of Medicine and Pharmacy</a:t>
            </a:r>
            <a:endParaRPr lang="hu-HU" dirty="0"/>
          </a:p>
          <a:p>
            <a:pPr>
              <a:spcBef>
                <a:spcPts val="600"/>
              </a:spcBef>
            </a:pPr>
            <a:r>
              <a:rPr lang="en-GB" dirty="0" smtClean="0"/>
              <a:t>Centre </a:t>
            </a:r>
            <a:r>
              <a:rPr lang="en-GB" dirty="0"/>
              <a:t>of Excellence in Medicine and </a:t>
            </a:r>
            <a:r>
              <a:rPr lang="en-GB" dirty="0" smtClean="0"/>
              <a:t>Pharmacy</a:t>
            </a:r>
            <a:endParaRPr lang="hu-HU" dirty="0" smtClean="0"/>
          </a:p>
          <a:p>
            <a:pPr>
              <a:spcBef>
                <a:spcPts val="600"/>
              </a:spcBef>
            </a:pPr>
            <a:r>
              <a:rPr lang="en-GB" dirty="0" smtClean="0"/>
              <a:t>Medical </a:t>
            </a:r>
            <a:r>
              <a:rPr lang="en-GB" dirty="0" smtClean="0"/>
              <a:t>Colleges</a:t>
            </a:r>
          </a:p>
          <a:p>
            <a:pPr>
              <a:spcBef>
                <a:spcPts val="600"/>
              </a:spcBef>
            </a:pPr>
            <a:r>
              <a:rPr lang="hu-HU" dirty="0" err="1" smtClean="0"/>
              <a:t>School</a:t>
            </a:r>
            <a:r>
              <a:rPr lang="hu-HU" dirty="0" smtClean="0"/>
              <a:t> </a:t>
            </a:r>
            <a:r>
              <a:rPr lang="hu-HU" dirty="0"/>
              <a:t>of Public Health Management</a:t>
            </a:r>
          </a:p>
          <a:p>
            <a:pPr>
              <a:spcBef>
                <a:spcPts val="600"/>
              </a:spcBef>
            </a:pPr>
            <a:r>
              <a:rPr lang="en-GB" dirty="0" smtClean="0"/>
              <a:t>Continuous </a:t>
            </a:r>
            <a:r>
              <a:rPr lang="en-GB" dirty="0"/>
              <a:t>Medical Educational Centre for Nurses and </a:t>
            </a:r>
            <a:r>
              <a:rPr lang="en-GB" dirty="0" smtClean="0"/>
              <a:t>Midwives</a:t>
            </a:r>
            <a:endParaRPr lang="hu-HU" dirty="0"/>
          </a:p>
          <a:p>
            <a:pPr>
              <a:spcBef>
                <a:spcPts val="600"/>
              </a:spcBef>
            </a:pPr>
            <a:r>
              <a:rPr lang="en-GB" dirty="0" smtClean="0"/>
              <a:t>Local </a:t>
            </a:r>
            <a:r>
              <a:rPr lang="en-GB" dirty="0"/>
              <a:t>Healthcare </a:t>
            </a:r>
            <a:r>
              <a:rPr lang="en-GB" dirty="0" smtClean="0"/>
              <a:t>Institutions </a:t>
            </a:r>
            <a:endParaRPr lang="hu-HU" dirty="0" smtClean="0"/>
          </a:p>
          <a:p>
            <a:pPr>
              <a:spcBef>
                <a:spcPts val="600"/>
              </a:spcBef>
            </a:pPr>
            <a:r>
              <a:rPr lang="hu-HU" dirty="0" err="1" smtClean="0"/>
              <a:t>Rayon</a:t>
            </a:r>
            <a:r>
              <a:rPr lang="hu-HU" dirty="0" smtClean="0"/>
              <a:t> </a:t>
            </a:r>
            <a:r>
              <a:rPr lang="en-GB" dirty="0" smtClean="0"/>
              <a:t>Centres of</a:t>
            </a:r>
            <a:r>
              <a:rPr lang="hu-HU" dirty="0" smtClean="0"/>
              <a:t> </a:t>
            </a:r>
            <a:r>
              <a:rPr lang="en-GB" dirty="0" smtClean="0"/>
              <a:t>Public </a:t>
            </a:r>
            <a:r>
              <a:rPr lang="hu-HU" dirty="0" smtClean="0"/>
              <a:t>H</a:t>
            </a:r>
            <a:r>
              <a:rPr lang="en-GB" dirty="0" err="1" smtClean="0"/>
              <a:t>ealth</a:t>
            </a:r>
            <a:endParaRPr lang="en-GB" dirty="0" smtClean="0"/>
          </a:p>
          <a:p>
            <a:pPr>
              <a:spcBef>
                <a:spcPts val="600"/>
              </a:spcBef>
            </a:pPr>
            <a:r>
              <a:rPr lang="hu-HU" dirty="0" smtClean="0"/>
              <a:t>I</a:t>
            </a:r>
            <a:r>
              <a:rPr lang="en-GB" dirty="0" err="1" smtClean="0"/>
              <a:t>ndividuals</a:t>
            </a:r>
            <a:r>
              <a:rPr lang="en-GB" dirty="0" smtClean="0"/>
              <a:t>, families and communities</a:t>
            </a:r>
            <a:endParaRPr lang="hu-H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679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de-CH" sz="3200" b="1" dirty="0" smtClean="0">
                <a:solidFill>
                  <a:srgbClr val="FF0000"/>
                </a:solidFill>
              </a:rPr>
              <a:t>Focus: </a:t>
            </a:r>
            <a:r>
              <a:rPr lang="hu-HU" sz="3200" b="1" dirty="0" smtClean="0">
                <a:solidFill>
                  <a:srgbClr val="FF0000"/>
                </a:solidFill>
              </a:rPr>
              <a:t>Health Promotion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371600"/>
            <a:ext cx="8229600" cy="492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z="2000" dirty="0"/>
              <a:t>Health promotion is the process of </a:t>
            </a:r>
            <a:r>
              <a:rPr lang="en-US" sz="2000" i="1" dirty="0"/>
              <a:t>enabling people to increase control over, and to improve, their health</a:t>
            </a:r>
            <a:r>
              <a:rPr lang="en-US" sz="2000" dirty="0"/>
              <a:t>. </a:t>
            </a:r>
            <a:r>
              <a:rPr lang="en-US" sz="2000" dirty="0" smtClean="0"/>
              <a:t>It </a:t>
            </a:r>
            <a:r>
              <a:rPr lang="en-US" sz="2000" dirty="0"/>
              <a:t>moves </a:t>
            </a:r>
            <a:r>
              <a:rPr lang="en-US" sz="2000" i="1" dirty="0"/>
              <a:t>beyond</a:t>
            </a:r>
            <a:r>
              <a:rPr lang="en-US" sz="2000" dirty="0"/>
              <a:t> a focus on </a:t>
            </a:r>
            <a:r>
              <a:rPr lang="en-US" sz="2000" i="1" dirty="0"/>
              <a:t>individual </a:t>
            </a:r>
            <a:r>
              <a:rPr lang="en-US" sz="2000" i="1" dirty="0" err="1"/>
              <a:t>behaviour</a:t>
            </a:r>
            <a:r>
              <a:rPr lang="en-US" sz="2000" i="1" dirty="0"/>
              <a:t> towards</a:t>
            </a:r>
            <a:r>
              <a:rPr lang="en-US" sz="2000" dirty="0"/>
              <a:t> a wide range of </a:t>
            </a:r>
            <a:r>
              <a:rPr lang="en-US" sz="2000" i="1" dirty="0"/>
              <a:t>social and environmental interventions</a:t>
            </a:r>
            <a:r>
              <a:rPr lang="en-US" sz="2000" dirty="0" smtClean="0"/>
              <a:t>.</a:t>
            </a:r>
            <a:r>
              <a:rPr lang="hu-HU" sz="2000" dirty="0" smtClean="0"/>
              <a:t> (WHO)</a:t>
            </a:r>
          </a:p>
          <a:p>
            <a:pPr lvl="0"/>
            <a:endParaRPr lang="hu-HU" sz="2000" dirty="0"/>
          </a:p>
          <a:p>
            <a:pPr marL="342900" lvl="0" indent="-342900">
              <a:buFontTx/>
              <a:buChar char="-"/>
            </a:pPr>
            <a:r>
              <a:rPr lang="hu-HU" sz="2000" dirty="0" smtClean="0"/>
              <a:t>Health is a </a:t>
            </a:r>
            <a:r>
              <a:rPr lang="hu-HU" sz="2000" i="1" dirty="0" err="1" smtClean="0"/>
              <a:t>responsibility</a:t>
            </a:r>
            <a:endParaRPr lang="hu-HU" sz="2000" i="1" dirty="0" smtClean="0"/>
          </a:p>
          <a:p>
            <a:pPr marL="342900" lvl="0" indent="-342900">
              <a:buFontTx/>
              <a:buChar char="-"/>
            </a:pPr>
            <a:r>
              <a:rPr lang="hu-HU" sz="2000" dirty="0" smtClean="0"/>
              <a:t>Health </a:t>
            </a:r>
            <a:r>
              <a:rPr lang="hu-HU" sz="2000" dirty="0" err="1" smtClean="0"/>
              <a:t>promotion</a:t>
            </a:r>
            <a:r>
              <a:rPr lang="hu-HU" sz="2000" dirty="0" smtClean="0"/>
              <a:t> is </a:t>
            </a:r>
            <a:r>
              <a:rPr lang="hu-HU" sz="2000" dirty="0" err="1" smtClean="0"/>
              <a:t>subject</a:t>
            </a:r>
            <a:r>
              <a:rPr lang="hu-HU" sz="2000" dirty="0" smtClean="0"/>
              <a:t> </a:t>
            </a:r>
            <a:r>
              <a:rPr lang="hu-HU" sz="2000" dirty="0" err="1" smtClean="0"/>
              <a:t>to</a:t>
            </a:r>
            <a:r>
              <a:rPr lang="hu-HU" sz="2000" dirty="0" smtClean="0"/>
              <a:t> </a:t>
            </a:r>
            <a:r>
              <a:rPr lang="hu-HU" sz="2000" i="1" dirty="0" err="1" smtClean="0"/>
              <a:t>community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based</a:t>
            </a:r>
            <a:r>
              <a:rPr lang="hu-HU" sz="2000" i="1" dirty="0" smtClean="0"/>
              <a:t>, </a:t>
            </a:r>
            <a:r>
              <a:rPr lang="hu-HU" sz="2000" i="1" dirty="0" err="1" smtClean="0"/>
              <a:t>multisectoral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collaboration</a:t>
            </a:r>
            <a:r>
              <a:rPr lang="hu-HU" sz="2000" dirty="0" smtClean="0"/>
              <a:t>  </a:t>
            </a:r>
          </a:p>
          <a:p>
            <a:pPr marL="342900" lvl="0" indent="-342900">
              <a:buFontTx/>
              <a:buChar char="-"/>
            </a:pPr>
            <a:r>
              <a:rPr lang="hu-HU" sz="2000" i="1" dirty="0" err="1" smtClean="0"/>
              <a:t>Multi-level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activities</a:t>
            </a:r>
            <a:r>
              <a:rPr lang="hu-HU" sz="2000" dirty="0" smtClean="0"/>
              <a:t> </a:t>
            </a:r>
            <a:r>
              <a:rPr lang="hu-HU" sz="2000" dirty="0" err="1" smtClean="0"/>
              <a:t>address</a:t>
            </a:r>
            <a:r>
              <a:rPr lang="hu-HU" sz="2000" dirty="0" smtClean="0"/>
              <a:t> </a:t>
            </a:r>
            <a:r>
              <a:rPr lang="hu-HU" sz="2000" i="1" dirty="0" err="1" smtClean="0"/>
              <a:t>specific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target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groups</a:t>
            </a:r>
            <a:r>
              <a:rPr lang="hu-HU" sz="2000" dirty="0" smtClean="0"/>
              <a:t> (</a:t>
            </a:r>
            <a:r>
              <a:rPr lang="hu-HU" sz="2000" dirty="0" err="1" smtClean="0"/>
              <a:t>e.g</a:t>
            </a:r>
            <a:r>
              <a:rPr lang="hu-HU" sz="2000" dirty="0" smtClean="0"/>
              <a:t>. </a:t>
            </a:r>
            <a:r>
              <a:rPr lang="hu-HU" sz="2000" dirty="0" err="1" smtClean="0"/>
              <a:t>maternal</a:t>
            </a:r>
            <a:r>
              <a:rPr lang="hu-HU" sz="2000" dirty="0" smtClean="0"/>
              <a:t> and </a:t>
            </a:r>
            <a:r>
              <a:rPr lang="hu-HU" sz="2000" dirty="0" err="1" smtClean="0"/>
              <a:t>child</a:t>
            </a:r>
            <a:r>
              <a:rPr lang="hu-HU" sz="2000" dirty="0" smtClean="0"/>
              <a:t> </a:t>
            </a:r>
            <a:r>
              <a:rPr lang="hu-HU" sz="2000" dirty="0" err="1" smtClean="0"/>
              <a:t>health</a:t>
            </a:r>
            <a:r>
              <a:rPr lang="hu-HU" sz="2000" dirty="0" smtClean="0"/>
              <a:t>, </a:t>
            </a:r>
            <a:r>
              <a:rPr lang="hu-HU" sz="2000" dirty="0" err="1" smtClean="0"/>
              <a:t>school</a:t>
            </a:r>
            <a:r>
              <a:rPr lang="hu-HU" sz="2000" dirty="0" smtClean="0"/>
              <a:t> </a:t>
            </a:r>
            <a:r>
              <a:rPr lang="hu-HU" sz="2000" dirty="0" err="1" smtClean="0"/>
              <a:t>health</a:t>
            </a:r>
            <a:r>
              <a:rPr lang="hu-HU" sz="2000" dirty="0" smtClean="0"/>
              <a:t>, </a:t>
            </a:r>
            <a:r>
              <a:rPr lang="hu-HU" sz="2000" dirty="0" err="1" smtClean="0"/>
              <a:t>youth</a:t>
            </a:r>
            <a:r>
              <a:rPr lang="hu-HU" sz="2000" dirty="0" smtClean="0"/>
              <a:t> </a:t>
            </a:r>
            <a:r>
              <a:rPr lang="hu-HU" sz="2000" dirty="0" err="1" smtClean="0"/>
              <a:t>health</a:t>
            </a:r>
            <a:r>
              <a:rPr lang="hu-HU" sz="2000" dirty="0" smtClean="0"/>
              <a:t>, </a:t>
            </a:r>
            <a:r>
              <a:rPr lang="hu-HU" sz="2000" dirty="0" err="1" smtClean="0"/>
              <a:t>risk</a:t>
            </a:r>
            <a:r>
              <a:rPr lang="hu-HU" sz="2000" dirty="0" smtClean="0"/>
              <a:t> </a:t>
            </a:r>
            <a:r>
              <a:rPr lang="hu-HU" sz="2000" dirty="0" err="1" smtClean="0"/>
              <a:t>groups</a:t>
            </a:r>
            <a:r>
              <a:rPr lang="hu-HU" sz="2000" dirty="0" smtClean="0"/>
              <a:t>, </a:t>
            </a:r>
            <a:r>
              <a:rPr lang="hu-HU" sz="2000" dirty="0" err="1" smtClean="0"/>
              <a:t>NCDs</a:t>
            </a:r>
            <a:r>
              <a:rPr lang="hu-HU" sz="2000" dirty="0" smtClean="0"/>
              <a:t> </a:t>
            </a:r>
            <a:r>
              <a:rPr lang="hu-HU" sz="2000" dirty="0" err="1" smtClean="0"/>
              <a:t>patients</a:t>
            </a:r>
            <a:r>
              <a:rPr lang="hu-HU" sz="2000" dirty="0" smtClean="0"/>
              <a:t>)</a:t>
            </a:r>
          </a:p>
          <a:p>
            <a:pPr marL="342900" lvl="0" indent="-342900">
              <a:buFontTx/>
              <a:buChar char="-"/>
            </a:pPr>
            <a:r>
              <a:rPr lang="hu-HU" sz="2000" i="1" dirty="0" err="1" smtClean="0"/>
              <a:t>Institutional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base</a:t>
            </a:r>
            <a:r>
              <a:rPr lang="hu-HU" sz="2000" dirty="0" smtClean="0"/>
              <a:t> and </a:t>
            </a:r>
            <a:r>
              <a:rPr lang="hu-HU" sz="2000" i="1" dirty="0" err="1" smtClean="0"/>
              <a:t>collaborating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partners</a:t>
            </a:r>
            <a:r>
              <a:rPr lang="hu-HU" sz="2000" dirty="0" smtClean="0"/>
              <a:t> (</a:t>
            </a:r>
            <a:r>
              <a:rPr lang="hu-HU" sz="2000" dirty="0" err="1" smtClean="0"/>
              <a:t>e.g</a:t>
            </a:r>
            <a:r>
              <a:rPr lang="hu-HU" sz="2000" dirty="0" smtClean="0"/>
              <a:t>. Public Health </a:t>
            </a:r>
            <a:r>
              <a:rPr lang="hu-HU" sz="2000" dirty="0" err="1" smtClean="0"/>
              <a:t>Centres</a:t>
            </a:r>
            <a:r>
              <a:rPr lang="hu-HU" sz="2000" dirty="0" smtClean="0"/>
              <a:t> and </a:t>
            </a:r>
            <a:r>
              <a:rPr lang="hu-HU" sz="2000" dirty="0" err="1" smtClean="0"/>
              <a:t>Task</a:t>
            </a:r>
            <a:r>
              <a:rPr lang="hu-HU" sz="2000" dirty="0" smtClean="0"/>
              <a:t> </a:t>
            </a:r>
            <a:r>
              <a:rPr lang="hu-HU" sz="2000" dirty="0" err="1" smtClean="0"/>
              <a:t>Forces</a:t>
            </a:r>
            <a:r>
              <a:rPr lang="hu-HU" sz="2000" dirty="0" smtClean="0"/>
              <a:t>, and </a:t>
            </a:r>
            <a:r>
              <a:rPr lang="hu-HU" sz="2000" dirty="0" err="1" smtClean="0"/>
              <a:t>other</a:t>
            </a:r>
            <a:r>
              <a:rPr lang="hu-HU" sz="2000" dirty="0" smtClean="0"/>
              <a:t> </a:t>
            </a:r>
            <a:r>
              <a:rPr lang="hu-HU" sz="2000" dirty="0" err="1" smtClean="0"/>
              <a:t>partners</a:t>
            </a:r>
            <a:r>
              <a:rPr lang="hu-HU" sz="2000" dirty="0" smtClean="0"/>
              <a:t> </a:t>
            </a:r>
            <a:r>
              <a:rPr lang="hu-HU" sz="2000" dirty="0" err="1" smtClean="0"/>
              <a:t>working</a:t>
            </a:r>
            <a:r>
              <a:rPr lang="hu-HU" sz="2000" dirty="0" smtClean="0"/>
              <a:t> </a:t>
            </a:r>
            <a:r>
              <a:rPr lang="hu-HU" sz="2000" dirty="0" err="1" smtClean="0"/>
              <a:t>in</a:t>
            </a:r>
            <a:r>
              <a:rPr lang="hu-HU" sz="2000" dirty="0" smtClean="0"/>
              <a:t> </a:t>
            </a:r>
            <a:r>
              <a:rPr lang="hu-HU" sz="2000" dirty="0" err="1" smtClean="0"/>
              <a:t>synergy</a:t>
            </a:r>
            <a:r>
              <a:rPr lang="hu-HU" sz="2000" dirty="0" smtClean="0"/>
              <a:t>)</a:t>
            </a:r>
          </a:p>
          <a:p>
            <a:pPr marL="342900" lvl="0" indent="-342900">
              <a:buFontTx/>
              <a:buChar char="-"/>
            </a:pPr>
            <a:r>
              <a:rPr lang="hu-HU" sz="2000" i="1" dirty="0"/>
              <a:t>Health </a:t>
            </a:r>
            <a:r>
              <a:rPr lang="hu-HU" sz="2000" i="1" dirty="0" err="1"/>
              <a:t>literacy</a:t>
            </a:r>
            <a:r>
              <a:rPr lang="hu-HU" sz="2000" i="1" dirty="0"/>
              <a:t>, </a:t>
            </a:r>
            <a:r>
              <a:rPr lang="hu-HU" sz="2000" i="1" dirty="0" err="1"/>
              <a:t>health</a:t>
            </a:r>
            <a:r>
              <a:rPr lang="hu-HU" sz="2000" i="1" dirty="0"/>
              <a:t> </a:t>
            </a:r>
            <a:r>
              <a:rPr lang="hu-HU" sz="2000" i="1" dirty="0" err="1"/>
              <a:t>education</a:t>
            </a:r>
            <a:r>
              <a:rPr lang="hu-HU" sz="2000" i="1" dirty="0"/>
              <a:t>, </a:t>
            </a:r>
            <a:r>
              <a:rPr lang="hu-HU" sz="2000" i="1" dirty="0" err="1"/>
              <a:t>health</a:t>
            </a:r>
            <a:r>
              <a:rPr lang="hu-HU" sz="2000" i="1" dirty="0"/>
              <a:t> </a:t>
            </a:r>
            <a:r>
              <a:rPr lang="hu-HU" sz="2000" i="1" dirty="0" err="1"/>
              <a:t>communication</a:t>
            </a:r>
            <a:r>
              <a:rPr lang="hu-HU" sz="2000" dirty="0"/>
              <a:t>, etc</a:t>
            </a:r>
            <a:r>
              <a:rPr lang="hu-HU" sz="2000" dirty="0" smtClean="0"/>
              <a:t>.</a:t>
            </a:r>
            <a:endParaRPr lang="hu-HU" sz="2000" dirty="0"/>
          </a:p>
          <a:p>
            <a:pPr marL="342900" lvl="0" indent="-342900">
              <a:buFontTx/>
              <a:buChar char="-"/>
            </a:pPr>
            <a:r>
              <a:rPr lang="hu-HU" sz="2000" i="1" dirty="0" err="1" smtClean="0"/>
              <a:t>Social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networks</a:t>
            </a:r>
            <a:r>
              <a:rPr lang="hu-HU" sz="2000" dirty="0" smtClean="0"/>
              <a:t> and </a:t>
            </a:r>
            <a:r>
              <a:rPr lang="hu-HU" sz="2000" i="1" dirty="0" err="1" smtClean="0"/>
              <a:t>media</a:t>
            </a:r>
            <a:endParaRPr lang="hu-HU" sz="2000" i="1" dirty="0" smtClean="0"/>
          </a:p>
          <a:p>
            <a:pPr marL="342900" lvl="0" indent="-342900">
              <a:buFontTx/>
              <a:buChar char="-"/>
            </a:pPr>
            <a:r>
              <a:rPr lang="hu-HU" sz="2000" i="1" dirty="0" err="1" smtClean="0"/>
              <a:t>Sustainability</a:t>
            </a:r>
            <a:r>
              <a:rPr lang="hu-HU" sz="2000" dirty="0" smtClean="0"/>
              <a:t> – </a:t>
            </a:r>
            <a:r>
              <a:rPr lang="en-US" sz="2000" dirty="0" smtClean="0"/>
              <a:t>What</a:t>
            </a:r>
            <a:r>
              <a:rPr lang="hu-HU" sz="2000" dirty="0" smtClean="0"/>
              <a:t> </a:t>
            </a:r>
            <a:r>
              <a:rPr lang="en-US" sz="2000" dirty="0" smtClean="0"/>
              <a:t>are </a:t>
            </a:r>
            <a:r>
              <a:rPr lang="en-US" sz="2000" dirty="0"/>
              <a:t>the sources of </a:t>
            </a:r>
            <a:r>
              <a:rPr lang="en-US" sz="2000" i="1" dirty="0"/>
              <a:t>funding</a:t>
            </a:r>
            <a:r>
              <a:rPr lang="en-US" sz="2000" dirty="0"/>
              <a:t> and how is the fund allocated? Is the </a:t>
            </a:r>
            <a:r>
              <a:rPr lang="en-US" sz="2000" dirty="0" smtClean="0"/>
              <a:t>funding </a:t>
            </a:r>
            <a:r>
              <a:rPr lang="en-US" sz="2000" dirty="0"/>
              <a:t>mechanism based on cost-effectiveness and cost-efficiency analyses? Are there incentives inbuilt in the financing system? </a:t>
            </a:r>
          </a:p>
          <a:p>
            <a:pPr marL="342900" lvl="0" indent="-342900">
              <a:buFontTx/>
              <a:buChar char="-"/>
            </a:pPr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val="2689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de-CH" sz="3200" b="1" dirty="0" err="1" smtClean="0">
                <a:solidFill>
                  <a:srgbClr val="FF0000"/>
                </a:solidFill>
              </a:rPr>
              <a:t>Principles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CH" sz="2400" dirty="0" err="1" smtClean="0"/>
              <a:t>Aligned</a:t>
            </a:r>
            <a:r>
              <a:rPr lang="de-CH" sz="2400" dirty="0"/>
              <a:t> </a:t>
            </a:r>
            <a:r>
              <a:rPr lang="de-CH" sz="2400" dirty="0" err="1" smtClean="0"/>
              <a:t>with</a:t>
            </a:r>
            <a:r>
              <a:rPr lang="de-CH" sz="2400" dirty="0" smtClean="0"/>
              <a:t> </a:t>
            </a:r>
            <a:r>
              <a:rPr lang="de-CH" sz="2400" dirty="0" err="1" smtClean="0"/>
              <a:t>the</a:t>
            </a:r>
            <a:r>
              <a:rPr lang="de-CH" sz="2400" dirty="0" smtClean="0"/>
              <a:t> National </a:t>
            </a:r>
            <a:r>
              <a:rPr lang="de-CH" sz="2400" dirty="0" err="1" smtClean="0"/>
              <a:t>Health</a:t>
            </a:r>
            <a:r>
              <a:rPr lang="de-CH" sz="2400" dirty="0" smtClean="0"/>
              <a:t> </a:t>
            </a:r>
            <a:r>
              <a:rPr lang="de-CH" sz="2400" dirty="0" err="1" smtClean="0"/>
              <a:t>Policy</a:t>
            </a:r>
            <a:endParaRPr lang="de-CH" sz="2400" dirty="0" smtClean="0"/>
          </a:p>
          <a:p>
            <a:pPr marL="0" indent="0">
              <a:buNone/>
            </a:pPr>
            <a:endParaRPr lang="de-CH" sz="2400" dirty="0" smtClean="0"/>
          </a:p>
          <a:p>
            <a:r>
              <a:rPr lang="de-CH" sz="2400" dirty="0" err="1" smtClean="0"/>
              <a:t>Complementary</a:t>
            </a:r>
            <a:r>
              <a:rPr lang="de-CH" sz="2400" dirty="0" smtClean="0"/>
              <a:t> </a:t>
            </a:r>
            <a:r>
              <a:rPr lang="de-CH" sz="2400" dirty="0" err="1" smtClean="0"/>
              <a:t>to</a:t>
            </a:r>
            <a:r>
              <a:rPr lang="de-CH" sz="2400" dirty="0" smtClean="0"/>
              <a:t> </a:t>
            </a:r>
            <a:r>
              <a:rPr lang="de-CH" sz="2400" dirty="0" err="1" smtClean="0"/>
              <a:t>existing</a:t>
            </a:r>
            <a:r>
              <a:rPr lang="de-CH" sz="2400" dirty="0" smtClean="0"/>
              <a:t> </a:t>
            </a:r>
            <a:r>
              <a:rPr lang="de-CH" sz="2400" dirty="0" err="1" smtClean="0"/>
              <a:t>interventions</a:t>
            </a:r>
            <a:endParaRPr lang="de-CH" sz="2400" dirty="0" smtClean="0"/>
          </a:p>
          <a:p>
            <a:endParaRPr lang="de-CH" sz="2400" dirty="0" smtClean="0"/>
          </a:p>
          <a:p>
            <a:r>
              <a:rPr lang="de-CH" sz="2400" dirty="0" err="1" smtClean="0"/>
              <a:t>Translate</a:t>
            </a:r>
            <a:r>
              <a:rPr lang="de-CH" sz="2400" dirty="0" smtClean="0"/>
              <a:t> </a:t>
            </a:r>
            <a:r>
              <a:rPr lang="de-CH" sz="2400" dirty="0"/>
              <a:t>national </a:t>
            </a:r>
            <a:r>
              <a:rPr lang="de-CH" sz="2400" dirty="0" err="1"/>
              <a:t>strategies</a:t>
            </a:r>
            <a:r>
              <a:rPr lang="de-CH" sz="2400" dirty="0"/>
              <a:t> </a:t>
            </a:r>
            <a:r>
              <a:rPr lang="de-CH" sz="2400" dirty="0" err="1"/>
              <a:t>into</a:t>
            </a:r>
            <a:r>
              <a:rPr lang="de-CH" sz="2400" dirty="0"/>
              <a:t> </a:t>
            </a:r>
            <a:r>
              <a:rPr lang="de-CH" sz="2400" dirty="0" err="1"/>
              <a:t>local</a:t>
            </a:r>
            <a:r>
              <a:rPr lang="de-CH" sz="2400" dirty="0"/>
              <a:t> </a:t>
            </a:r>
            <a:r>
              <a:rPr lang="de-CH" sz="2400" dirty="0" err="1"/>
              <a:t>action</a:t>
            </a:r>
            <a:endParaRPr lang="de-CH" sz="2400" dirty="0"/>
          </a:p>
          <a:p>
            <a:endParaRPr lang="de-CH" sz="2400" dirty="0" smtClean="0"/>
          </a:p>
          <a:p>
            <a:r>
              <a:rPr lang="de-CH" sz="2400" dirty="0" smtClean="0"/>
              <a:t>Implementation </a:t>
            </a:r>
            <a:r>
              <a:rPr lang="de-CH" sz="2400" dirty="0" err="1" smtClean="0"/>
              <a:t>through</a:t>
            </a:r>
            <a:r>
              <a:rPr lang="de-CH" sz="2400" dirty="0" smtClean="0"/>
              <a:t> </a:t>
            </a:r>
            <a:r>
              <a:rPr lang="de-CH" sz="2400" dirty="0" err="1" smtClean="0"/>
              <a:t>local</a:t>
            </a:r>
            <a:r>
              <a:rPr lang="de-CH" sz="2400" dirty="0" smtClean="0"/>
              <a:t> </a:t>
            </a:r>
            <a:r>
              <a:rPr lang="de-CH" sz="2400" dirty="0" err="1" smtClean="0"/>
              <a:t>and</a:t>
            </a:r>
            <a:r>
              <a:rPr lang="de-CH" sz="2400" dirty="0" smtClean="0"/>
              <a:t> national </a:t>
            </a:r>
            <a:r>
              <a:rPr lang="de-CH" sz="2400" dirty="0" err="1" smtClean="0"/>
              <a:t>institutions</a:t>
            </a:r>
            <a:r>
              <a:rPr lang="de-CH" sz="2400" dirty="0" smtClean="0"/>
              <a:t> </a:t>
            </a:r>
            <a:r>
              <a:rPr lang="de-CH" sz="2400" dirty="0" err="1" smtClean="0"/>
              <a:t>and</a:t>
            </a:r>
            <a:r>
              <a:rPr lang="de-CH" sz="2400" dirty="0" smtClean="0"/>
              <a:t> </a:t>
            </a:r>
            <a:r>
              <a:rPr lang="de-CH" sz="2400" dirty="0" err="1" smtClean="0"/>
              <a:t>communities</a:t>
            </a:r>
            <a:endParaRPr lang="de-CH" sz="2400" dirty="0" smtClean="0"/>
          </a:p>
          <a:p>
            <a:endParaRPr lang="de-CH" sz="2400" dirty="0" smtClean="0"/>
          </a:p>
          <a:p>
            <a:r>
              <a:rPr lang="de-CH" sz="2400" dirty="0" err="1" smtClean="0"/>
              <a:t>Generate</a:t>
            </a:r>
            <a:r>
              <a:rPr lang="de-CH" sz="2400" dirty="0" smtClean="0"/>
              <a:t> </a:t>
            </a:r>
            <a:r>
              <a:rPr lang="de-CH" sz="2400" dirty="0" err="1" smtClean="0"/>
              <a:t>evidence</a:t>
            </a:r>
            <a:r>
              <a:rPr lang="de-CH" sz="2400" dirty="0" smtClean="0"/>
              <a:t> </a:t>
            </a:r>
            <a:r>
              <a:rPr lang="de-CH" sz="2400" dirty="0" err="1" smtClean="0"/>
              <a:t>from</a:t>
            </a:r>
            <a:r>
              <a:rPr lang="de-CH" sz="2400" dirty="0" smtClean="0"/>
              <a:t> </a:t>
            </a:r>
            <a:r>
              <a:rPr lang="de-CH" sz="2400" dirty="0" err="1" smtClean="0"/>
              <a:t>implementation</a:t>
            </a:r>
            <a:r>
              <a:rPr lang="de-CH" sz="2400" dirty="0" smtClean="0"/>
              <a:t> </a:t>
            </a:r>
            <a:r>
              <a:rPr lang="de-CH" sz="2400" dirty="0" err="1" smtClean="0"/>
              <a:t>to</a:t>
            </a:r>
            <a:r>
              <a:rPr lang="de-CH" sz="2400" dirty="0" smtClean="0"/>
              <a:t> </a:t>
            </a:r>
            <a:r>
              <a:rPr lang="de-CH" sz="2400" dirty="0" err="1" smtClean="0"/>
              <a:t>improve</a:t>
            </a:r>
            <a:r>
              <a:rPr lang="de-CH" sz="2400" dirty="0" smtClean="0"/>
              <a:t> national </a:t>
            </a:r>
            <a:r>
              <a:rPr lang="de-CH" sz="2400" dirty="0" err="1" smtClean="0"/>
              <a:t>strategies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055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Project Planning – Background</a:t>
            </a:r>
            <a:r>
              <a:rPr lang="de-CH" sz="3200" b="1" dirty="0" smtClean="0">
                <a:solidFill>
                  <a:srgbClr val="FF0000"/>
                </a:solidFill>
              </a:rPr>
              <a:t> (1)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371600"/>
            <a:ext cx="8229600" cy="4927600"/>
          </a:xfrm>
          <a:prstGeom prst="rect">
            <a:avLst/>
          </a:prstGeo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 err="1" smtClean="0"/>
              <a:t>Demographic</a:t>
            </a:r>
            <a:r>
              <a:rPr lang="hu-HU" sz="2000" b="1" dirty="0" smtClean="0"/>
              <a:t> </a:t>
            </a:r>
            <a:r>
              <a:rPr lang="hu-HU" sz="2000" b="1" dirty="0" err="1"/>
              <a:t>challenges</a:t>
            </a:r>
            <a:r>
              <a:rPr lang="hu-HU" sz="2000" dirty="0"/>
              <a:t> – </a:t>
            </a:r>
            <a:r>
              <a:rPr lang="hu-HU" sz="2000" i="1" dirty="0" err="1"/>
              <a:t>low</a:t>
            </a:r>
            <a:r>
              <a:rPr lang="hu-HU" sz="2000" i="1" dirty="0"/>
              <a:t> </a:t>
            </a:r>
            <a:r>
              <a:rPr lang="hu-HU" sz="2000" i="1" dirty="0" err="1" smtClean="0"/>
              <a:t>natural</a:t>
            </a:r>
            <a:r>
              <a:rPr lang="hu-HU" sz="2000" i="1" dirty="0" smtClean="0"/>
              <a:t> </a:t>
            </a:r>
            <a:r>
              <a:rPr lang="en-US" sz="2000" i="1" dirty="0" smtClean="0"/>
              <a:t>growth</a:t>
            </a:r>
            <a:r>
              <a:rPr lang="en-US" sz="2000" dirty="0"/>
              <a:t>, </a:t>
            </a:r>
            <a:r>
              <a:rPr lang="en-US" sz="2000" i="1" dirty="0" smtClean="0"/>
              <a:t>ageing</a:t>
            </a:r>
            <a:r>
              <a:rPr lang="en-US" sz="2000" dirty="0" smtClean="0"/>
              <a:t> </a:t>
            </a:r>
            <a:r>
              <a:rPr lang="en-US" sz="2000" dirty="0"/>
              <a:t>population and </a:t>
            </a:r>
            <a:r>
              <a:rPr lang="en-US" sz="2000" i="1" dirty="0"/>
              <a:t>migration</a:t>
            </a:r>
            <a:r>
              <a:rPr lang="en-US" sz="2000" dirty="0"/>
              <a:t> of the working-age </a:t>
            </a:r>
            <a:r>
              <a:rPr lang="en-US" sz="2000" dirty="0" smtClean="0"/>
              <a:t>population</a:t>
            </a:r>
            <a:endParaRPr lang="hu-H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err="1" smtClean="0"/>
              <a:t>Noncommunicable</a:t>
            </a:r>
            <a:r>
              <a:rPr lang="en-US" sz="2000" b="1" dirty="0" smtClean="0"/>
              <a:t> </a:t>
            </a:r>
            <a:r>
              <a:rPr lang="en-US" sz="2000" b="1" dirty="0"/>
              <a:t>diseases</a:t>
            </a:r>
            <a:r>
              <a:rPr lang="en-US" sz="2000" dirty="0"/>
              <a:t> </a:t>
            </a:r>
            <a:r>
              <a:rPr lang="hu-HU" sz="2000" dirty="0" smtClean="0"/>
              <a:t>– </a:t>
            </a:r>
            <a:r>
              <a:rPr lang="en-US" sz="2000" i="1" dirty="0" smtClean="0"/>
              <a:t>leading </a:t>
            </a:r>
            <a:r>
              <a:rPr lang="en-US" sz="2000" i="1" dirty="0"/>
              <a:t>cause of death</a:t>
            </a:r>
            <a:r>
              <a:rPr lang="en-US" sz="2000" dirty="0"/>
              <a:t> and </a:t>
            </a:r>
            <a:r>
              <a:rPr lang="en-US" sz="2000" dirty="0" smtClean="0"/>
              <a:t>disability; primary burden related to hypertension, diabetes and respiratory illnesses</a:t>
            </a:r>
            <a:endParaRPr lang="hu-H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Ministry </a:t>
            </a:r>
            <a:r>
              <a:rPr lang="en-US" sz="2000" b="1" dirty="0"/>
              <a:t>of Health </a:t>
            </a:r>
            <a:r>
              <a:rPr lang="en-US" sz="2000" b="1" dirty="0" smtClean="0"/>
              <a:t>has national protocols and strategies to address </a:t>
            </a:r>
            <a:r>
              <a:rPr lang="en-US" sz="2000" dirty="0" smtClean="0"/>
              <a:t>the </a:t>
            </a:r>
            <a:r>
              <a:rPr lang="en-US" sz="2000" dirty="0"/>
              <a:t>major challenges </a:t>
            </a:r>
            <a:r>
              <a:rPr lang="en-US" sz="2000" dirty="0" smtClean="0"/>
              <a:t>through curative care, and some efforts to establish </a:t>
            </a:r>
            <a:r>
              <a:rPr lang="en-US" sz="2000" i="1" dirty="0" smtClean="0"/>
              <a:t>multi- </a:t>
            </a:r>
            <a:r>
              <a:rPr lang="en-US" sz="2000" i="1" dirty="0"/>
              <a:t>and intersectoral collaboration</a:t>
            </a:r>
            <a:r>
              <a:rPr lang="en-US" sz="2000" dirty="0" smtClean="0"/>
              <a:t>,</a:t>
            </a:r>
            <a:r>
              <a:rPr lang="hu-HU" sz="2000" dirty="0" smtClean="0"/>
              <a:t> </a:t>
            </a:r>
            <a:r>
              <a:rPr lang="en-US" sz="2000" dirty="0" smtClean="0"/>
              <a:t>including </a:t>
            </a:r>
            <a:r>
              <a:rPr lang="en-US" sz="2000" dirty="0"/>
              <a:t>the coordination of public health </a:t>
            </a:r>
            <a:r>
              <a:rPr lang="en-US" sz="2000" dirty="0" smtClean="0"/>
              <a:t>activities through territorial Public Health </a:t>
            </a:r>
            <a:r>
              <a:rPr lang="hu-HU" sz="2000" dirty="0" smtClean="0"/>
              <a:t>T</a:t>
            </a:r>
            <a:r>
              <a:rPr lang="en-US" sz="2000" dirty="0" smtClean="0"/>
              <a:t>ask</a:t>
            </a:r>
            <a:r>
              <a:rPr lang="hu-HU" sz="2000" dirty="0" smtClean="0"/>
              <a:t> </a:t>
            </a:r>
            <a:r>
              <a:rPr lang="hu-HU" sz="2000" dirty="0" err="1" smtClean="0"/>
              <a:t>Fo</a:t>
            </a:r>
            <a:r>
              <a:rPr lang="en-US" sz="2000" dirty="0" err="1" smtClean="0"/>
              <a:t>rces</a:t>
            </a:r>
            <a:endParaRPr lang="hu-H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 smtClean="0"/>
              <a:t>Strengthening Public Health System</a:t>
            </a:r>
            <a:r>
              <a:rPr lang="hu-HU" sz="2000" dirty="0" smtClean="0"/>
              <a:t> – </a:t>
            </a:r>
            <a:r>
              <a:rPr lang="hu-HU" sz="2000" dirty="0" smtClean="0"/>
              <a:t>n</a:t>
            </a:r>
            <a:r>
              <a:rPr lang="de-CH" sz="2000" dirty="0" err="1" smtClean="0"/>
              <a:t>eeds</a:t>
            </a:r>
            <a:r>
              <a:rPr lang="de-CH" sz="2000" dirty="0" smtClean="0"/>
              <a:t> </a:t>
            </a:r>
            <a:r>
              <a:rPr lang="hu-HU" sz="2000" dirty="0" err="1" smtClean="0"/>
              <a:t>to</a:t>
            </a:r>
            <a:r>
              <a:rPr lang="hu-HU" sz="2000" dirty="0" smtClean="0"/>
              <a:t> </a:t>
            </a:r>
            <a:r>
              <a:rPr lang="de-CH" sz="2000" dirty="0" err="1" smtClean="0"/>
              <a:t>include</a:t>
            </a:r>
            <a:r>
              <a:rPr lang="de-CH" sz="2000" dirty="0" smtClean="0"/>
              <a:t> </a:t>
            </a:r>
            <a:r>
              <a:rPr lang="hu-HU" sz="2000" i="1" dirty="0" smtClean="0"/>
              <a:t>institutional capacity</a:t>
            </a:r>
            <a:r>
              <a:rPr lang="de-CH" sz="2000" i="1" dirty="0" smtClean="0"/>
              <a:t> </a:t>
            </a:r>
            <a:r>
              <a:rPr lang="de-CH" sz="2000" i="1" dirty="0" err="1" smtClean="0"/>
              <a:t>building</a:t>
            </a:r>
            <a:r>
              <a:rPr lang="hu-HU" sz="2000" dirty="0" smtClean="0"/>
              <a:t> of National and Rayon Public Health Centres, </a:t>
            </a:r>
            <a:r>
              <a:rPr lang="de-CH" sz="2000" dirty="0" err="1" smtClean="0"/>
              <a:t>and</a:t>
            </a:r>
            <a:r>
              <a:rPr lang="de-CH" sz="2000" dirty="0" smtClean="0"/>
              <a:t> </a:t>
            </a:r>
            <a:r>
              <a:rPr lang="hu-HU" sz="2000" i="1" dirty="0" smtClean="0"/>
              <a:t>public health programmes</a:t>
            </a:r>
            <a:r>
              <a:rPr lang="hu-HU" sz="2000" dirty="0" smtClean="0"/>
              <a:t> (e.g. disease prevention through immunization, or alcohol/tobacco control)</a:t>
            </a:r>
          </a:p>
        </p:txBody>
      </p:sp>
    </p:spTree>
    <p:extLst>
      <p:ext uri="{BB962C8B-B14F-4D97-AF65-F5344CB8AC3E}">
        <p14:creationId xmlns:p14="http://schemas.microsoft.com/office/powerpoint/2010/main" val="404537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Project Planning – Background</a:t>
            </a:r>
            <a:r>
              <a:rPr lang="de-CH" sz="3200" b="1" dirty="0" smtClean="0">
                <a:solidFill>
                  <a:srgbClr val="FF0000"/>
                </a:solidFill>
              </a:rPr>
              <a:t> (2)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371600"/>
            <a:ext cx="8229600" cy="4927600"/>
          </a:xfrm>
          <a:prstGeom prst="rect">
            <a:avLst/>
          </a:prstGeo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 smtClean="0"/>
              <a:t>Health Promotion</a:t>
            </a:r>
            <a:r>
              <a:rPr lang="hu-HU" sz="2000" dirty="0" smtClean="0"/>
              <a:t> – </a:t>
            </a:r>
            <a:r>
              <a:rPr lang="de-CH" sz="2000" dirty="0" smtClean="0"/>
              <a:t>traditional </a:t>
            </a:r>
            <a:r>
              <a:rPr lang="de-CH" sz="2000" dirty="0" err="1" smtClean="0"/>
              <a:t>approaches</a:t>
            </a:r>
            <a:r>
              <a:rPr lang="de-CH" sz="2000" dirty="0" smtClean="0"/>
              <a:t> </a:t>
            </a:r>
            <a:r>
              <a:rPr lang="de-CH" sz="2000" dirty="0" err="1" smtClean="0"/>
              <a:t>used</a:t>
            </a:r>
            <a:r>
              <a:rPr lang="de-CH" sz="2000" dirty="0" smtClean="0"/>
              <a:t> </a:t>
            </a:r>
            <a:r>
              <a:rPr lang="de-CH" sz="2000" dirty="0" err="1" smtClean="0"/>
              <a:t>to</a:t>
            </a:r>
            <a:r>
              <a:rPr lang="de-CH" sz="2000" dirty="0" smtClean="0"/>
              <a:t> </a:t>
            </a:r>
            <a:r>
              <a:rPr lang="de-CH" sz="2000" dirty="0" err="1" smtClean="0"/>
              <a:t>date</a:t>
            </a:r>
            <a:r>
              <a:rPr lang="de-CH" sz="2000" dirty="0" smtClean="0"/>
              <a:t> </a:t>
            </a:r>
            <a:r>
              <a:rPr lang="de-CH" sz="2000" dirty="0" err="1" smtClean="0"/>
              <a:t>by</a:t>
            </a:r>
            <a:r>
              <a:rPr lang="de-CH" sz="2000" dirty="0" smtClean="0"/>
              <a:t> </a:t>
            </a:r>
            <a:r>
              <a:rPr lang="de-CH" sz="2000" dirty="0" err="1" smtClean="0"/>
              <a:t>the</a:t>
            </a:r>
            <a:r>
              <a:rPr lang="de-CH" sz="2000" dirty="0" smtClean="0"/>
              <a:t> </a:t>
            </a:r>
            <a:r>
              <a:rPr lang="hu-HU" sz="2000" i="1" dirty="0" smtClean="0"/>
              <a:t>national programme</a:t>
            </a:r>
            <a:r>
              <a:rPr lang="hu-HU" sz="2000" dirty="0" smtClean="0"/>
              <a:t>, </a:t>
            </a:r>
            <a:r>
              <a:rPr lang="de-CH" sz="2000" dirty="0" err="1" smtClean="0"/>
              <a:t>however</a:t>
            </a:r>
            <a:r>
              <a:rPr lang="de-CH" sz="2000" dirty="0" smtClean="0"/>
              <a:t> </a:t>
            </a:r>
            <a:r>
              <a:rPr lang="hu-HU" sz="2000" i="1" dirty="0" smtClean="0"/>
              <a:t>specific activities</a:t>
            </a:r>
            <a:r>
              <a:rPr lang="hu-HU" sz="2000" dirty="0" smtClean="0"/>
              <a:t> and </a:t>
            </a:r>
            <a:r>
              <a:rPr lang="hu-HU" sz="2000" i="1" dirty="0" smtClean="0"/>
              <a:t>action plans</a:t>
            </a:r>
            <a:r>
              <a:rPr lang="de-CH" sz="2000" i="1" dirty="0" smtClean="0"/>
              <a:t> </a:t>
            </a:r>
            <a:r>
              <a:rPr lang="de-CH" sz="2000" dirty="0" smtClean="0"/>
              <a:t>at </a:t>
            </a:r>
            <a:r>
              <a:rPr lang="hu-HU" sz="2000" dirty="0" smtClean="0"/>
              <a:t>r</a:t>
            </a:r>
            <a:r>
              <a:rPr lang="de-CH" sz="2000" dirty="0" smtClean="0"/>
              <a:t>a</a:t>
            </a:r>
            <a:r>
              <a:rPr lang="hu-HU" sz="2000" dirty="0" smtClean="0"/>
              <a:t>y</a:t>
            </a:r>
            <a:r>
              <a:rPr lang="de-CH" sz="2000" dirty="0" smtClean="0"/>
              <a:t>on </a:t>
            </a:r>
            <a:r>
              <a:rPr lang="de-CH" sz="2000" dirty="0" err="1" smtClean="0"/>
              <a:t>level</a:t>
            </a:r>
            <a:r>
              <a:rPr lang="de-CH" sz="2000" dirty="0" smtClean="0"/>
              <a:t> </a:t>
            </a:r>
            <a:r>
              <a:rPr lang="de-CH" sz="2000" dirty="0" err="1" smtClean="0"/>
              <a:t>demonstrate</a:t>
            </a:r>
            <a:r>
              <a:rPr lang="de-CH" sz="2000" dirty="0" smtClean="0"/>
              <a:t> </a:t>
            </a:r>
            <a:r>
              <a:rPr lang="de-CH" sz="2000" dirty="0" err="1" smtClean="0"/>
              <a:t>some</a:t>
            </a:r>
            <a:r>
              <a:rPr lang="de-CH" sz="2000" dirty="0" smtClean="0"/>
              <a:t> </a:t>
            </a:r>
            <a:r>
              <a:rPr lang="de-CH" sz="2000" dirty="0" err="1" smtClean="0"/>
              <a:t>experi</a:t>
            </a:r>
            <a:r>
              <a:rPr lang="hu-HU" sz="2000" dirty="0" smtClean="0"/>
              <a:t>e</a:t>
            </a:r>
            <a:r>
              <a:rPr lang="de-CH" sz="2000" dirty="0" err="1" smtClean="0"/>
              <a:t>nce</a:t>
            </a:r>
            <a:r>
              <a:rPr lang="de-CH" sz="2000" dirty="0" smtClean="0"/>
              <a:t> </a:t>
            </a:r>
            <a:r>
              <a:rPr lang="de-CH" sz="2000" dirty="0" smtClean="0"/>
              <a:t>in diverse </a:t>
            </a:r>
            <a:r>
              <a:rPr lang="de-CH" sz="2000" dirty="0" err="1" smtClean="0"/>
              <a:t>approaches</a:t>
            </a:r>
            <a:endParaRPr lang="hu-H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 smtClean="0"/>
              <a:t>Health Education</a:t>
            </a:r>
            <a:r>
              <a:rPr lang="hu-HU" sz="2000" dirty="0" smtClean="0"/>
              <a:t> – </a:t>
            </a:r>
            <a:r>
              <a:rPr lang="hu-HU" sz="2000" i="1" dirty="0" smtClean="0"/>
              <a:t>training of staff</a:t>
            </a:r>
            <a:r>
              <a:rPr lang="hu-HU" sz="2000" dirty="0" smtClean="0"/>
              <a:t> of Public Health Centres as well as </a:t>
            </a:r>
            <a:r>
              <a:rPr lang="hu-HU" sz="2000" i="1" dirty="0" smtClean="0"/>
              <a:t>education materials</a:t>
            </a:r>
            <a:r>
              <a:rPr lang="hu-HU" sz="2000" dirty="0" smtClean="0"/>
              <a:t> and awareness raising for the public</a:t>
            </a:r>
            <a:r>
              <a:rPr lang="de-CH" sz="2000" dirty="0" smtClean="0"/>
              <a:t> </a:t>
            </a:r>
            <a:r>
              <a:rPr lang="de-CH" sz="2000" dirty="0" err="1" smtClean="0"/>
              <a:t>is</a:t>
            </a:r>
            <a:r>
              <a:rPr lang="de-CH" sz="2000" dirty="0" smtClean="0"/>
              <a:t> </a:t>
            </a:r>
            <a:r>
              <a:rPr lang="de-CH" sz="2000" dirty="0" err="1" smtClean="0"/>
              <a:t>needed</a:t>
            </a:r>
            <a:endParaRPr lang="hu-H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 smtClean="0"/>
              <a:t>Health Communication</a:t>
            </a:r>
            <a:r>
              <a:rPr lang="hu-HU" sz="2000" dirty="0" smtClean="0"/>
              <a:t> – through </a:t>
            </a:r>
            <a:r>
              <a:rPr lang="hu-HU" sz="2000" i="1" dirty="0" smtClean="0"/>
              <a:t>MoH</a:t>
            </a:r>
            <a:r>
              <a:rPr lang="hu-HU" sz="2000" dirty="0" smtClean="0"/>
              <a:t> and health institutions, </a:t>
            </a:r>
            <a:r>
              <a:rPr lang="hu-HU" sz="2000" i="1" dirty="0" smtClean="0"/>
              <a:t>other</a:t>
            </a:r>
            <a:r>
              <a:rPr lang="hu-HU" sz="2000" dirty="0" smtClean="0"/>
              <a:t> ministries and institutions, local authorities, NGOs, and social networks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CH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 smtClean="0"/>
              <a:t>Public Health Research</a:t>
            </a:r>
            <a:r>
              <a:rPr lang="hu-HU" sz="2000" dirty="0" smtClean="0"/>
              <a:t> – </a:t>
            </a:r>
            <a:r>
              <a:rPr lang="hu-HU" sz="2000" i="1" dirty="0" smtClean="0"/>
              <a:t>data collection and analysis</a:t>
            </a:r>
            <a:r>
              <a:rPr lang="hu-HU" sz="2000" dirty="0" smtClean="0"/>
              <a:t>, needs assessment, programme monitoring and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000" dirty="0" smtClean="0"/>
          </a:p>
          <a:p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val="29380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Project Priority Areas</a:t>
            </a:r>
            <a:r>
              <a:rPr lang="de-CH" sz="3200" b="1" dirty="0" smtClean="0">
                <a:solidFill>
                  <a:srgbClr val="FF0000"/>
                </a:solidFill>
              </a:rPr>
              <a:t> (1)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371600"/>
            <a:ext cx="8229600" cy="4927600"/>
          </a:xfrm>
          <a:prstGeom prst="rect">
            <a:avLst/>
          </a:prstGeo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hu-HU" sz="2000" b="1" dirty="0" err="1" smtClean="0"/>
              <a:t>Clinical</a:t>
            </a:r>
            <a:r>
              <a:rPr lang="hu-HU" sz="2000" b="1" dirty="0" smtClean="0"/>
              <a:t> </a:t>
            </a:r>
            <a:r>
              <a:rPr lang="hu-HU" sz="2000" b="1" dirty="0" err="1" smtClean="0"/>
              <a:t>Protocols</a:t>
            </a:r>
            <a:r>
              <a:rPr lang="hu-HU" sz="2000" b="1" dirty="0" smtClean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hu-HU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Review </a:t>
            </a:r>
            <a:r>
              <a:rPr lang="en-US" sz="2000" i="1" dirty="0" smtClean="0"/>
              <a:t>existing </a:t>
            </a:r>
            <a:r>
              <a:rPr lang="en-US" sz="2000" i="1" dirty="0"/>
              <a:t>materials</a:t>
            </a:r>
            <a:r>
              <a:rPr lang="en-US" sz="2000" dirty="0"/>
              <a:t> and guidelines for </a:t>
            </a:r>
            <a:r>
              <a:rPr lang="en-US" sz="2000" dirty="0" smtClean="0"/>
              <a:t>Family </a:t>
            </a:r>
            <a:r>
              <a:rPr lang="en-US" sz="2000" dirty="0"/>
              <a:t>Physicians and nurses </a:t>
            </a:r>
            <a:r>
              <a:rPr lang="en-US" sz="2000" dirty="0" smtClean="0"/>
              <a:t>on </a:t>
            </a:r>
            <a:r>
              <a:rPr lang="en-US" sz="2000" dirty="0"/>
              <a:t>NCDs </a:t>
            </a:r>
            <a:r>
              <a:rPr lang="en-US" sz="2000" dirty="0" smtClean="0"/>
              <a:t>to </a:t>
            </a:r>
            <a:r>
              <a:rPr lang="en-US" sz="2000" dirty="0" smtClean="0"/>
              <a:t>provide </a:t>
            </a:r>
            <a:r>
              <a:rPr lang="en-US" sz="2000" i="1" dirty="0"/>
              <a:t>for patient education</a:t>
            </a:r>
            <a:r>
              <a:rPr lang="en-US" sz="2000" dirty="0"/>
              <a:t> and case </a:t>
            </a:r>
            <a:r>
              <a:rPr lang="en-US" sz="2000" dirty="0" smtClean="0"/>
              <a:t>management (in </a:t>
            </a:r>
            <a:r>
              <a:rPr lang="en-US" sz="2000" dirty="0" err="1" smtClean="0"/>
              <a:t>coll</a:t>
            </a:r>
            <a:r>
              <a:rPr lang="hu-HU" sz="2000" dirty="0" smtClean="0"/>
              <a:t>a</a:t>
            </a:r>
            <a:r>
              <a:rPr lang="en-US" sz="2000" dirty="0" err="1" smtClean="0"/>
              <a:t>boration</a:t>
            </a:r>
            <a:r>
              <a:rPr lang="en-US" sz="2000" dirty="0" smtClean="0"/>
              <a:t> </a:t>
            </a:r>
            <a:r>
              <a:rPr lang="en-US" sz="2000" dirty="0" smtClean="0"/>
              <a:t>with </a:t>
            </a:r>
            <a:r>
              <a:rPr lang="en-US" sz="2000" dirty="0" smtClean="0"/>
              <a:t>WHO/P</a:t>
            </a:r>
            <a:r>
              <a:rPr lang="hu-HU" sz="2000" dirty="0" smtClean="0"/>
              <a:t>EN</a:t>
            </a:r>
            <a:r>
              <a:rPr lang="en-US" sz="2000" dirty="0" smtClean="0"/>
              <a:t> </a:t>
            </a:r>
            <a:r>
              <a:rPr lang="en-US" sz="2000" dirty="0" smtClean="0"/>
              <a:t>protocols)</a:t>
            </a:r>
            <a:endParaRPr lang="hu-HU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CH" sz="2000" i="1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i="1" dirty="0" smtClean="0"/>
              <a:t>D</a:t>
            </a:r>
            <a:r>
              <a:rPr lang="en-GB" sz="2000" i="1" dirty="0" err="1" smtClean="0"/>
              <a:t>evelop</a:t>
            </a:r>
            <a:r>
              <a:rPr lang="en-GB" sz="2000" i="1" dirty="0" smtClean="0"/>
              <a:t> materials </a:t>
            </a:r>
            <a:r>
              <a:rPr lang="en-GB" sz="2000" i="1" dirty="0"/>
              <a:t>for patient information</a:t>
            </a:r>
            <a:r>
              <a:rPr lang="en-GB" sz="2000" dirty="0"/>
              <a:t> regarding NCDs </a:t>
            </a:r>
            <a:r>
              <a:rPr lang="hu-HU" sz="2000" dirty="0" smtClean="0"/>
              <a:t>m</a:t>
            </a:r>
            <a:r>
              <a:rPr lang="en-GB" sz="2000" dirty="0" err="1" smtClean="0"/>
              <a:t>anagement</a:t>
            </a:r>
            <a:r>
              <a:rPr lang="en-GB" sz="2000" dirty="0" smtClean="0"/>
              <a:t> to </a:t>
            </a:r>
            <a:r>
              <a:rPr lang="en-GB" sz="2000" dirty="0"/>
              <a:t>complement PEN  </a:t>
            </a:r>
            <a:r>
              <a:rPr lang="en-GB" sz="2000" dirty="0" smtClean="0"/>
              <a:t>protocols</a:t>
            </a:r>
            <a:endParaRPr lang="hu-HU" sz="2000" dirty="0" smtClean="0"/>
          </a:p>
          <a:p>
            <a:pPr marL="457200" indent="-457200">
              <a:buFont typeface="+mj-lt"/>
              <a:buAutoNum type="arabicPeriod"/>
            </a:pPr>
            <a:endParaRPr lang="de-CH" sz="2000" b="1" dirty="0" smtClean="0"/>
          </a:p>
          <a:p>
            <a:pPr marL="457200" indent="-457200">
              <a:buFont typeface="+mj-lt"/>
              <a:buAutoNum type="arabicPeriod"/>
            </a:pPr>
            <a:r>
              <a:rPr lang="hu-HU" sz="2000" b="1" dirty="0" smtClean="0"/>
              <a:t>Community Nursing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hu-HU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dirty="0" smtClean="0"/>
              <a:t>F</a:t>
            </a:r>
            <a:r>
              <a:rPr lang="en-GB" sz="2000" dirty="0" err="1" smtClean="0"/>
              <a:t>acilitate</a:t>
            </a:r>
            <a:r>
              <a:rPr lang="en-GB" sz="2000" dirty="0" smtClean="0"/>
              <a:t>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en-GB" sz="2000" dirty="0" smtClean="0"/>
              <a:t>development </a:t>
            </a:r>
            <a:r>
              <a:rPr lang="en-GB" sz="2000" dirty="0"/>
              <a:t>of </a:t>
            </a:r>
            <a:r>
              <a:rPr lang="hu-HU" sz="2000" i="1" dirty="0" err="1" smtClean="0"/>
              <a:t>concept</a:t>
            </a:r>
            <a:r>
              <a:rPr lang="hu-HU" sz="2000" dirty="0" smtClean="0"/>
              <a:t> of </a:t>
            </a:r>
            <a:r>
              <a:rPr lang="en-GB" sz="2000" dirty="0" smtClean="0"/>
              <a:t>C</a:t>
            </a:r>
            <a:r>
              <a:rPr lang="hu-HU" sz="2000" dirty="0" err="1" smtClean="0"/>
              <a:t>ommunity</a:t>
            </a:r>
            <a:r>
              <a:rPr lang="hu-HU" sz="2000" dirty="0" smtClean="0"/>
              <a:t> </a:t>
            </a:r>
            <a:r>
              <a:rPr lang="en-GB" sz="2000" dirty="0" smtClean="0"/>
              <a:t>N</a:t>
            </a:r>
            <a:r>
              <a:rPr lang="hu-HU" sz="2000" dirty="0" err="1" smtClean="0"/>
              <a:t>ursing</a:t>
            </a:r>
            <a:r>
              <a:rPr lang="en-GB" sz="2000" dirty="0" smtClean="0"/>
              <a:t>, </a:t>
            </a:r>
            <a:r>
              <a:rPr lang="en-GB" sz="2000" dirty="0"/>
              <a:t>professional </a:t>
            </a:r>
            <a:r>
              <a:rPr lang="en-GB" sz="2000" i="1" dirty="0"/>
              <a:t>profile</a:t>
            </a:r>
            <a:r>
              <a:rPr lang="en-GB" sz="2000" dirty="0"/>
              <a:t> and </a:t>
            </a:r>
            <a:r>
              <a:rPr lang="hu-HU" sz="2000" i="1" dirty="0" err="1" smtClean="0"/>
              <a:t>qualification</a:t>
            </a:r>
            <a:r>
              <a:rPr lang="hu-HU" sz="2000" i="1" dirty="0" smtClean="0"/>
              <a:t> </a:t>
            </a:r>
            <a:r>
              <a:rPr lang="en-GB" sz="2000" i="1" dirty="0" smtClean="0"/>
              <a:t>standard</a:t>
            </a:r>
            <a:r>
              <a:rPr lang="hu-HU" sz="2000" i="1" dirty="0" smtClean="0"/>
              <a:t>s</a:t>
            </a:r>
            <a:r>
              <a:rPr lang="hu-HU" sz="2000" dirty="0" smtClean="0"/>
              <a:t>, </a:t>
            </a:r>
            <a:r>
              <a:rPr lang="en-GB" sz="2000" dirty="0" smtClean="0"/>
              <a:t>and review </a:t>
            </a:r>
            <a:r>
              <a:rPr lang="en-GB" sz="2000" dirty="0"/>
              <a:t>existing </a:t>
            </a:r>
            <a:r>
              <a:rPr lang="en-GB" sz="2000" i="1" dirty="0"/>
              <a:t>curriculum </a:t>
            </a:r>
            <a:endParaRPr lang="hu-HU" sz="2000" i="1" dirty="0" smtClean="0"/>
          </a:p>
        </p:txBody>
      </p:sp>
    </p:spTree>
    <p:extLst>
      <p:ext uri="{BB962C8B-B14F-4D97-AF65-F5344CB8AC3E}">
        <p14:creationId xmlns:p14="http://schemas.microsoft.com/office/powerpoint/2010/main" val="406557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Project Priority Areas</a:t>
            </a:r>
            <a:r>
              <a:rPr lang="de-CH" sz="3200" b="1" dirty="0" smtClean="0">
                <a:solidFill>
                  <a:srgbClr val="FF0000"/>
                </a:solidFill>
              </a:rPr>
              <a:t> (2)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371600"/>
            <a:ext cx="8229600" cy="4927600"/>
          </a:xfrm>
          <a:prstGeom prst="rect">
            <a:avLst/>
          </a:prstGeom>
        </p:spPr>
        <p:txBody>
          <a:bodyPr/>
          <a:lstStyle/>
          <a:p>
            <a:r>
              <a:rPr lang="de-CH" sz="2000" b="1" dirty="0" smtClean="0"/>
              <a:t>3. </a:t>
            </a:r>
            <a:r>
              <a:rPr lang="hu-HU" sz="2000" b="1" dirty="0" smtClean="0"/>
              <a:t>Building Capacities of Pu</a:t>
            </a:r>
            <a:r>
              <a:rPr lang="de-CH" sz="2000" b="1" dirty="0" smtClean="0"/>
              <a:t>b</a:t>
            </a:r>
            <a:r>
              <a:rPr lang="hu-HU" sz="2000" b="1" dirty="0" smtClean="0"/>
              <a:t>lic Health Centres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hu-HU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dirty="0" err="1" smtClean="0"/>
              <a:t>Support</a:t>
            </a:r>
            <a:r>
              <a:rPr lang="hu-HU" sz="2000" dirty="0" smtClean="0"/>
              <a:t> </a:t>
            </a:r>
            <a:r>
              <a:rPr lang="hu-HU" sz="2000" i="1" dirty="0" smtClean="0"/>
              <a:t>capacity building</a:t>
            </a:r>
            <a:r>
              <a:rPr lang="hu-HU" sz="2000" dirty="0" smtClean="0"/>
              <a:t> of Public </a:t>
            </a:r>
            <a:r>
              <a:rPr lang="hu-HU" sz="2000" dirty="0"/>
              <a:t>Health </a:t>
            </a:r>
            <a:r>
              <a:rPr lang="hu-HU" sz="2000" dirty="0" smtClean="0"/>
              <a:t>Centres on </a:t>
            </a:r>
            <a:r>
              <a:rPr lang="hu-HU" sz="2000" dirty="0"/>
              <a:t>health </a:t>
            </a:r>
            <a:r>
              <a:rPr lang="hu-HU" sz="2000" dirty="0" smtClean="0"/>
              <a:t>promotion through staff training and institutional development</a:t>
            </a:r>
            <a:endParaRPr lang="de-CH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CH" sz="20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CH" sz="2000" dirty="0" err="1" smtClean="0"/>
              <a:t>Strengthen</a:t>
            </a:r>
            <a:r>
              <a:rPr lang="de-CH" sz="2000" dirty="0" smtClean="0"/>
              <a:t> Public </a:t>
            </a:r>
            <a:r>
              <a:rPr lang="de-CH" sz="2000" dirty="0" err="1"/>
              <a:t>H</a:t>
            </a:r>
            <a:r>
              <a:rPr lang="de-CH" sz="2000" dirty="0" err="1" smtClean="0"/>
              <a:t>ealth</a:t>
            </a:r>
            <a:r>
              <a:rPr lang="de-CH" sz="2000" dirty="0" smtClean="0"/>
              <a:t> </a:t>
            </a:r>
            <a:r>
              <a:rPr lang="de-CH" sz="2000" dirty="0"/>
              <a:t>T</a:t>
            </a:r>
            <a:r>
              <a:rPr lang="de-CH" sz="2000" dirty="0" smtClean="0"/>
              <a:t>ask Forces at </a:t>
            </a:r>
            <a:r>
              <a:rPr lang="de-CH" sz="2000" dirty="0" err="1" smtClean="0"/>
              <a:t>ra</a:t>
            </a:r>
            <a:r>
              <a:rPr lang="hu-HU" sz="2000" dirty="0" err="1" smtClean="0"/>
              <a:t>yo</a:t>
            </a:r>
            <a:r>
              <a:rPr lang="de-CH" sz="2000" dirty="0" smtClean="0"/>
              <a:t>n </a:t>
            </a:r>
            <a:r>
              <a:rPr lang="de-CH" sz="2000" dirty="0" err="1" smtClean="0"/>
              <a:t>level</a:t>
            </a:r>
            <a:r>
              <a:rPr lang="de-CH" sz="2000" dirty="0" smtClean="0"/>
              <a:t> </a:t>
            </a:r>
            <a:r>
              <a:rPr lang="de-CH" sz="2000" dirty="0" err="1" smtClean="0"/>
              <a:t>to</a:t>
            </a:r>
            <a:r>
              <a:rPr lang="de-CH" sz="2000" dirty="0" smtClean="0"/>
              <a:t> </a:t>
            </a:r>
            <a:r>
              <a:rPr lang="de-CH" sz="2000" dirty="0" err="1" smtClean="0"/>
              <a:t>coordinate</a:t>
            </a:r>
            <a:r>
              <a:rPr lang="de-CH" sz="2000" dirty="0" smtClean="0"/>
              <a:t> </a:t>
            </a:r>
            <a:r>
              <a:rPr lang="de-CH" sz="2000" dirty="0" err="1" smtClean="0"/>
              <a:t>health</a:t>
            </a:r>
            <a:r>
              <a:rPr lang="de-CH" sz="2000" dirty="0" smtClean="0"/>
              <a:t> </a:t>
            </a:r>
            <a:r>
              <a:rPr lang="de-CH" sz="2000" dirty="0" err="1" smtClean="0"/>
              <a:t>promotion</a:t>
            </a:r>
            <a:r>
              <a:rPr lang="de-CH" sz="2000" dirty="0" smtClean="0"/>
              <a:t> </a:t>
            </a:r>
            <a:r>
              <a:rPr lang="de-CH" sz="2000" dirty="0" err="1" smtClean="0"/>
              <a:t>activities</a:t>
            </a:r>
            <a:r>
              <a:rPr lang="de-CH" sz="2000" dirty="0" smtClean="0"/>
              <a:t> </a:t>
            </a:r>
            <a:r>
              <a:rPr lang="de-CH" sz="2000" dirty="0" err="1" smtClean="0"/>
              <a:t>across</a:t>
            </a:r>
            <a:r>
              <a:rPr lang="de-CH" sz="2000" dirty="0" smtClean="0"/>
              <a:t> </a:t>
            </a:r>
            <a:r>
              <a:rPr lang="de-CH" sz="2000" dirty="0" err="1" smtClean="0"/>
              <a:t>sectors</a:t>
            </a:r>
            <a:r>
              <a:rPr lang="de-CH" sz="2000" dirty="0" smtClean="0"/>
              <a:t> </a:t>
            </a:r>
            <a:r>
              <a:rPr lang="de-CH" sz="2000" dirty="0" err="1" smtClean="0"/>
              <a:t>with</a:t>
            </a:r>
            <a:r>
              <a:rPr lang="de-CH" sz="2000" dirty="0" smtClean="0"/>
              <a:t> diverse </a:t>
            </a:r>
            <a:r>
              <a:rPr lang="de-CH" sz="2000" dirty="0" err="1" smtClean="0"/>
              <a:t>stakehol</a:t>
            </a:r>
            <a:r>
              <a:rPr lang="hu-HU" sz="2000" dirty="0" smtClean="0"/>
              <a:t>d</a:t>
            </a:r>
            <a:r>
              <a:rPr lang="de-CH" sz="2000" dirty="0" err="1" smtClean="0"/>
              <a:t>ers</a:t>
            </a:r>
            <a:endParaRPr lang="hu-HU" sz="2000" dirty="0"/>
          </a:p>
          <a:p>
            <a:endParaRPr lang="de-CH" sz="2000" b="1" dirty="0" smtClean="0"/>
          </a:p>
          <a:p>
            <a:r>
              <a:rPr lang="de-CH" sz="2000" b="1" dirty="0" smtClean="0"/>
              <a:t>4. </a:t>
            </a:r>
            <a:r>
              <a:rPr lang="hu-HU" sz="2000" b="1" dirty="0" smtClean="0"/>
              <a:t>Health Promotion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hu-HU" sz="2000" i="1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000" i="1" dirty="0" err="1" smtClean="0"/>
              <a:t>Analyse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health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promotion</a:t>
            </a:r>
            <a:r>
              <a:rPr lang="hu-HU" sz="2000" dirty="0" smtClean="0"/>
              <a:t>, </a:t>
            </a:r>
            <a:r>
              <a:rPr lang="hu-HU" sz="2000" i="1" dirty="0" err="1" smtClean="0"/>
              <a:t>identify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health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problems</a:t>
            </a:r>
            <a:r>
              <a:rPr lang="hu-HU" sz="2000" dirty="0" smtClean="0"/>
              <a:t>, </a:t>
            </a:r>
            <a:r>
              <a:rPr lang="hu-HU" sz="2000" i="1" dirty="0" err="1" smtClean="0"/>
              <a:t>assess</a:t>
            </a:r>
            <a:r>
              <a:rPr lang="hu-HU" sz="2000" dirty="0" smtClean="0"/>
              <a:t> </a:t>
            </a:r>
            <a:r>
              <a:rPr lang="hu-HU" sz="2000" i="1" dirty="0" err="1" smtClean="0"/>
              <a:t>training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needs</a:t>
            </a:r>
            <a:r>
              <a:rPr lang="hu-HU" sz="2000" dirty="0" smtClean="0"/>
              <a:t>, </a:t>
            </a:r>
            <a:r>
              <a:rPr lang="hu-HU" sz="2000" i="1" dirty="0" err="1" smtClean="0"/>
              <a:t>raise</a:t>
            </a:r>
            <a:r>
              <a:rPr lang="hu-HU" sz="2000" i="1" dirty="0" smtClean="0"/>
              <a:t> </a:t>
            </a:r>
            <a:r>
              <a:rPr lang="hu-HU" sz="2000" i="1" dirty="0" err="1" smtClean="0"/>
              <a:t>awareness</a:t>
            </a:r>
            <a:r>
              <a:rPr lang="hu-HU" sz="2000" dirty="0" smtClean="0"/>
              <a:t>, etc</a:t>
            </a:r>
            <a:r>
              <a:rPr lang="hu-HU" sz="2000" dirty="0"/>
              <a:t>.</a:t>
            </a:r>
            <a:r>
              <a:rPr lang="hu-HU" sz="2000" dirty="0" smtClean="0"/>
              <a:t> (</a:t>
            </a:r>
            <a:r>
              <a:rPr lang="hu-HU" sz="2000" dirty="0" err="1" smtClean="0"/>
              <a:t>health</a:t>
            </a:r>
            <a:r>
              <a:rPr lang="hu-HU" sz="2000" dirty="0" smtClean="0"/>
              <a:t> </a:t>
            </a:r>
            <a:r>
              <a:rPr lang="hu-HU" sz="2000" dirty="0" err="1"/>
              <a:t>profiles</a:t>
            </a:r>
            <a:r>
              <a:rPr lang="hu-HU" sz="2000" dirty="0"/>
              <a:t>, </a:t>
            </a:r>
            <a:r>
              <a:rPr lang="hu-HU" sz="2000" dirty="0" err="1"/>
              <a:t>district</a:t>
            </a:r>
            <a:r>
              <a:rPr lang="hu-HU" sz="2000" dirty="0"/>
              <a:t> </a:t>
            </a:r>
            <a:r>
              <a:rPr lang="hu-HU" sz="2000" dirty="0" err="1"/>
              <a:t>health</a:t>
            </a:r>
            <a:r>
              <a:rPr lang="hu-HU" sz="2000" dirty="0"/>
              <a:t> </a:t>
            </a:r>
            <a:r>
              <a:rPr lang="hu-HU" sz="2000" dirty="0" err="1"/>
              <a:t>teams</a:t>
            </a:r>
            <a:r>
              <a:rPr lang="hu-HU" sz="2000" dirty="0"/>
              <a:t>, </a:t>
            </a:r>
            <a:r>
              <a:rPr lang="hu-HU" sz="2000" dirty="0" err="1"/>
              <a:t>district</a:t>
            </a:r>
            <a:r>
              <a:rPr lang="hu-HU" sz="2000" dirty="0"/>
              <a:t> </a:t>
            </a:r>
            <a:r>
              <a:rPr lang="hu-HU" sz="2000" dirty="0" err="1"/>
              <a:t>public</a:t>
            </a:r>
            <a:r>
              <a:rPr lang="hu-HU" sz="2000" dirty="0"/>
              <a:t> </a:t>
            </a:r>
            <a:r>
              <a:rPr lang="hu-HU" sz="2000" dirty="0" err="1"/>
              <a:t>health</a:t>
            </a:r>
            <a:r>
              <a:rPr lang="hu-HU" sz="2000" dirty="0"/>
              <a:t> </a:t>
            </a:r>
            <a:r>
              <a:rPr lang="hu-HU" sz="2000" dirty="0" err="1"/>
              <a:t>councils</a:t>
            </a:r>
            <a:r>
              <a:rPr lang="hu-HU" sz="2000" dirty="0"/>
              <a:t>)  </a:t>
            </a:r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val="145704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de-CH" sz="3200" b="1" dirty="0" smtClean="0">
                <a:solidFill>
                  <a:srgbClr val="FF0000"/>
                </a:solidFill>
              </a:rPr>
              <a:t>Project Outcomes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052735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219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Project </a:t>
            </a:r>
            <a:r>
              <a:rPr lang="hu-HU" sz="3200" b="1" dirty="0" err="1" smtClean="0">
                <a:solidFill>
                  <a:srgbClr val="FF0000"/>
                </a:solidFill>
              </a:rPr>
              <a:t>Progress</a:t>
            </a:r>
            <a:r>
              <a:rPr lang="hu-HU" sz="3200" b="1" dirty="0" smtClean="0">
                <a:solidFill>
                  <a:srgbClr val="FF0000"/>
                </a:solidFill>
              </a:rPr>
              <a:t> </a:t>
            </a:r>
            <a:r>
              <a:rPr lang="hu-HU" sz="3200" b="1" dirty="0" err="1" smtClean="0">
                <a:solidFill>
                  <a:srgbClr val="FF0000"/>
                </a:solidFill>
              </a:rPr>
              <a:t>to</a:t>
            </a:r>
            <a:r>
              <a:rPr lang="hu-HU" sz="3200" b="1" dirty="0" smtClean="0">
                <a:solidFill>
                  <a:srgbClr val="FF0000"/>
                </a:solidFill>
              </a:rPr>
              <a:t> </a:t>
            </a:r>
            <a:r>
              <a:rPr lang="hu-HU" sz="3200" b="1" dirty="0" err="1" smtClean="0">
                <a:solidFill>
                  <a:srgbClr val="FF0000"/>
                </a:solidFill>
              </a:rPr>
              <a:t>Date</a:t>
            </a:r>
            <a:r>
              <a:rPr lang="hu-HU" sz="3200" b="1" dirty="0" smtClean="0">
                <a:solidFill>
                  <a:srgbClr val="FF0000"/>
                </a:solidFill>
              </a:rPr>
              <a:t> – </a:t>
            </a:r>
            <a:r>
              <a:rPr lang="hu-HU" sz="3200" b="1" dirty="0" err="1" smtClean="0">
                <a:solidFill>
                  <a:srgbClr val="FF0000"/>
                </a:solidFill>
              </a:rPr>
              <a:t>Inception</a:t>
            </a:r>
            <a:r>
              <a:rPr lang="hu-HU" sz="3200" b="1" dirty="0" smtClean="0">
                <a:solidFill>
                  <a:srgbClr val="FF0000"/>
                </a:solidFill>
              </a:rPr>
              <a:t> </a:t>
            </a:r>
            <a:r>
              <a:rPr lang="hu-HU" sz="3200" b="1" dirty="0" err="1" smtClean="0">
                <a:solidFill>
                  <a:srgbClr val="FF0000"/>
                </a:solidFill>
              </a:rPr>
              <a:t>Phase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320800"/>
            <a:ext cx="8229600" cy="5080000"/>
          </a:xfrm>
          <a:prstGeom prst="rect">
            <a:avLst/>
          </a:prstGeom>
        </p:spPr>
        <p:txBody>
          <a:bodyPr/>
          <a:lstStyle/>
          <a:p>
            <a:r>
              <a:rPr lang="de-CH" sz="2000" b="1" dirty="0" err="1" smtClean="0"/>
              <a:t>Document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review</a:t>
            </a:r>
            <a:endParaRPr lang="hu-HU" sz="2000" b="1" dirty="0"/>
          </a:p>
          <a:p>
            <a:r>
              <a:rPr lang="hu-HU" sz="2000" dirty="0" smtClean="0"/>
              <a:t>	</a:t>
            </a:r>
            <a:r>
              <a:rPr lang="de-CH" sz="2000" dirty="0" err="1" smtClean="0"/>
              <a:t>Health</a:t>
            </a:r>
            <a:r>
              <a:rPr lang="de-CH" sz="2000" dirty="0" smtClean="0"/>
              <a:t> </a:t>
            </a:r>
            <a:r>
              <a:rPr lang="de-CH" sz="2000" dirty="0"/>
              <a:t>Care </a:t>
            </a:r>
            <a:r>
              <a:rPr lang="de-CH" sz="2000" dirty="0" smtClean="0"/>
              <a:t>Laws, </a:t>
            </a:r>
            <a:r>
              <a:rPr lang="de-CH" sz="2000" dirty="0" err="1" smtClean="0"/>
              <a:t>Regulations</a:t>
            </a:r>
            <a:r>
              <a:rPr lang="de-CH" sz="2000" dirty="0" smtClean="0"/>
              <a:t>, </a:t>
            </a:r>
            <a:r>
              <a:rPr lang="de-CH" sz="2000" dirty="0" err="1" smtClean="0"/>
              <a:t>Strategies</a:t>
            </a:r>
            <a:r>
              <a:rPr lang="de-CH" sz="2000" dirty="0"/>
              <a:t>, </a:t>
            </a:r>
            <a:r>
              <a:rPr lang="de-CH" sz="2000" dirty="0" err="1"/>
              <a:t>Policies</a:t>
            </a:r>
            <a:r>
              <a:rPr lang="de-CH" sz="2000" dirty="0"/>
              <a:t> </a:t>
            </a:r>
            <a:r>
              <a:rPr lang="de-CH" sz="2000" dirty="0" err="1"/>
              <a:t>and</a:t>
            </a:r>
            <a:r>
              <a:rPr lang="de-CH" sz="2000" dirty="0"/>
              <a:t> </a:t>
            </a:r>
            <a:r>
              <a:rPr lang="de-CH" sz="2000" dirty="0" smtClean="0"/>
              <a:t>Plans</a:t>
            </a:r>
            <a:endParaRPr lang="hu-HU" sz="2000" dirty="0" smtClean="0"/>
          </a:p>
          <a:p>
            <a:r>
              <a:rPr lang="hu-HU" sz="2000" dirty="0"/>
              <a:t>	</a:t>
            </a:r>
            <a:r>
              <a:rPr lang="de-CH" sz="2000" dirty="0" smtClean="0"/>
              <a:t>Reports</a:t>
            </a:r>
            <a:r>
              <a:rPr lang="de-CH" sz="2000" dirty="0"/>
              <a:t>, </a:t>
            </a:r>
            <a:r>
              <a:rPr lang="de-CH" sz="2000" dirty="0" err="1" smtClean="0"/>
              <a:t>studies</a:t>
            </a:r>
            <a:r>
              <a:rPr lang="hu-HU" sz="2000" dirty="0" smtClean="0"/>
              <a:t>,</a:t>
            </a:r>
            <a:r>
              <a:rPr lang="de-CH" sz="2000" dirty="0" smtClean="0"/>
              <a:t> </a:t>
            </a:r>
            <a:r>
              <a:rPr lang="de-CH" sz="2000" dirty="0" err="1" smtClean="0"/>
              <a:t>etc</a:t>
            </a:r>
            <a:r>
              <a:rPr lang="hu-HU" sz="2000" dirty="0" smtClean="0"/>
              <a:t>.</a:t>
            </a:r>
            <a:r>
              <a:rPr lang="de-CH" sz="2000" dirty="0" smtClean="0"/>
              <a:t> </a:t>
            </a:r>
            <a:r>
              <a:rPr lang="de-CH" sz="2000" dirty="0" err="1"/>
              <a:t>from</a:t>
            </a:r>
            <a:r>
              <a:rPr lang="de-CH" sz="2000" dirty="0"/>
              <a:t> </a:t>
            </a:r>
            <a:r>
              <a:rPr lang="de-CH" sz="2000" dirty="0" err="1"/>
              <a:t>donor</a:t>
            </a:r>
            <a:r>
              <a:rPr lang="de-CH" sz="2000" dirty="0"/>
              <a:t> </a:t>
            </a:r>
            <a:r>
              <a:rPr lang="de-CH" sz="2000" dirty="0" err="1"/>
              <a:t>agencies</a:t>
            </a:r>
            <a:r>
              <a:rPr lang="de-CH" sz="2000" dirty="0"/>
              <a:t>/</a:t>
            </a:r>
            <a:r>
              <a:rPr lang="de-CH" sz="2000" dirty="0" err="1"/>
              <a:t>development</a:t>
            </a:r>
            <a:r>
              <a:rPr lang="de-CH" sz="2000" dirty="0"/>
              <a:t> </a:t>
            </a:r>
            <a:r>
              <a:rPr lang="de-CH" sz="2000" dirty="0" err="1" smtClean="0"/>
              <a:t>partners</a:t>
            </a:r>
            <a:endParaRPr lang="hu-HU" sz="2000" dirty="0" smtClean="0"/>
          </a:p>
          <a:p>
            <a:r>
              <a:rPr lang="hu-HU" sz="2000" dirty="0"/>
              <a:t>	</a:t>
            </a:r>
            <a:r>
              <a:rPr lang="de-CH" sz="2000" dirty="0" smtClean="0"/>
              <a:t>Development </a:t>
            </a:r>
            <a:r>
              <a:rPr lang="de-CH" sz="2000" dirty="0" err="1"/>
              <a:t>partner</a:t>
            </a:r>
            <a:r>
              <a:rPr lang="de-CH" sz="2000" dirty="0"/>
              <a:t> </a:t>
            </a:r>
            <a:r>
              <a:rPr lang="de-CH" sz="2000" dirty="0" err="1"/>
              <a:t>plans</a:t>
            </a:r>
            <a:r>
              <a:rPr lang="de-CH" sz="2000" dirty="0"/>
              <a:t> </a:t>
            </a:r>
            <a:r>
              <a:rPr lang="de-CH" sz="2000" dirty="0" err="1"/>
              <a:t>and</a:t>
            </a:r>
            <a:r>
              <a:rPr lang="de-CH" sz="2000" dirty="0"/>
              <a:t> </a:t>
            </a:r>
            <a:r>
              <a:rPr lang="de-CH" sz="2000" dirty="0" err="1"/>
              <a:t>project</a:t>
            </a:r>
            <a:r>
              <a:rPr lang="de-CH" sz="2000" dirty="0"/>
              <a:t> </a:t>
            </a:r>
            <a:r>
              <a:rPr lang="de-CH" sz="2000" dirty="0" err="1" smtClean="0"/>
              <a:t>documents</a:t>
            </a:r>
            <a:endParaRPr lang="hu-HU" sz="2000" dirty="0" smtClean="0"/>
          </a:p>
          <a:p>
            <a:r>
              <a:rPr lang="hu-HU" sz="2000" dirty="0"/>
              <a:t>	</a:t>
            </a:r>
            <a:r>
              <a:rPr lang="de-CH" sz="2000" dirty="0" smtClean="0"/>
              <a:t>Relevant </a:t>
            </a:r>
            <a:r>
              <a:rPr lang="de-CH" sz="2000" dirty="0"/>
              <a:t>international </a:t>
            </a:r>
            <a:r>
              <a:rPr lang="de-CH" sz="2000" dirty="0" err="1" smtClean="0"/>
              <a:t>literature</a:t>
            </a:r>
            <a:endParaRPr lang="hu-HU" sz="2000" dirty="0" smtClean="0"/>
          </a:p>
          <a:p>
            <a:r>
              <a:rPr lang="hu-HU" sz="2000" dirty="0"/>
              <a:t>	</a:t>
            </a:r>
            <a:r>
              <a:rPr lang="de-CH" sz="2000" dirty="0" smtClean="0"/>
              <a:t>Gap </a:t>
            </a:r>
            <a:r>
              <a:rPr lang="de-CH" sz="2000" dirty="0"/>
              <a:t>Analysis</a:t>
            </a:r>
            <a:endParaRPr lang="hu-HU" sz="2000" dirty="0" smtClean="0"/>
          </a:p>
          <a:p>
            <a:endParaRPr lang="de-CH" sz="1000" b="1" dirty="0" smtClean="0"/>
          </a:p>
          <a:p>
            <a:r>
              <a:rPr lang="de-CH" sz="2000" b="1" dirty="0" err="1" smtClean="0"/>
              <a:t>Stakeholder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analysis</a:t>
            </a:r>
            <a:endParaRPr lang="hu-HU" sz="2000" b="1" dirty="0"/>
          </a:p>
          <a:p>
            <a:r>
              <a:rPr lang="hu-HU" sz="2000" dirty="0"/>
              <a:t>	</a:t>
            </a:r>
            <a:r>
              <a:rPr lang="de-CH" sz="2000" dirty="0" err="1" smtClean="0"/>
              <a:t>Governmental</a:t>
            </a:r>
            <a:r>
              <a:rPr lang="de-CH" sz="2000" dirty="0" smtClean="0"/>
              <a:t> </a:t>
            </a:r>
            <a:r>
              <a:rPr lang="de-CH" sz="2000" dirty="0" err="1" smtClean="0"/>
              <a:t>institutions</a:t>
            </a:r>
            <a:r>
              <a:rPr lang="hu-HU" sz="2000" dirty="0" smtClean="0"/>
              <a:t>, </a:t>
            </a:r>
            <a:r>
              <a:rPr lang="de-CH" sz="2000" dirty="0" err="1" smtClean="0"/>
              <a:t>development</a:t>
            </a:r>
            <a:r>
              <a:rPr lang="de-CH" sz="2000" dirty="0" smtClean="0"/>
              <a:t> </a:t>
            </a:r>
            <a:r>
              <a:rPr lang="de-CH" sz="2000" dirty="0" err="1"/>
              <a:t>partners</a:t>
            </a:r>
            <a:r>
              <a:rPr lang="de-CH" sz="2000" dirty="0"/>
              <a:t>, </a:t>
            </a:r>
            <a:r>
              <a:rPr lang="de-CH" sz="2000" dirty="0" smtClean="0"/>
              <a:t>NGOs/CBOs </a:t>
            </a:r>
            <a:endParaRPr lang="hu-HU" sz="2000" dirty="0" smtClean="0"/>
          </a:p>
          <a:p>
            <a:r>
              <a:rPr lang="hu-HU" sz="2000" dirty="0"/>
              <a:t>	</a:t>
            </a:r>
            <a:r>
              <a:rPr lang="de-CH" sz="2000" dirty="0" err="1" smtClean="0"/>
              <a:t>Local</a:t>
            </a:r>
            <a:r>
              <a:rPr lang="de-CH" sz="2000" dirty="0" smtClean="0"/>
              <a:t> </a:t>
            </a:r>
            <a:r>
              <a:rPr lang="de-CH" sz="2000" dirty="0" err="1"/>
              <a:t>authorities</a:t>
            </a:r>
            <a:r>
              <a:rPr lang="de-CH" sz="2000" dirty="0"/>
              <a:t>, </a:t>
            </a:r>
            <a:r>
              <a:rPr lang="de-CH" sz="2000" dirty="0" err="1"/>
              <a:t>raion</a:t>
            </a:r>
            <a:r>
              <a:rPr lang="de-CH" sz="2000" dirty="0"/>
              <a:t> </a:t>
            </a:r>
            <a:r>
              <a:rPr lang="de-CH" sz="2000" dirty="0" err="1"/>
              <a:t>administration</a:t>
            </a:r>
            <a:r>
              <a:rPr lang="de-CH" sz="2000" dirty="0"/>
              <a:t> </a:t>
            </a:r>
            <a:endParaRPr lang="hu-HU" sz="2000" dirty="0" smtClean="0"/>
          </a:p>
          <a:p>
            <a:endParaRPr lang="de-CH" sz="1000" b="1" dirty="0" smtClean="0"/>
          </a:p>
          <a:p>
            <a:r>
              <a:rPr lang="de-CH" sz="2000" b="1" dirty="0" smtClean="0"/>
              <a:t>Studies </a:t>
            </a:r>
            <a:endParaRPr lang="en-US" sz="2000" b="1" dirty="0"/>
          </a:p>
          <a:p>
            <a:pPr lvl="2"/>
            <a:r>
              <a:rPr lang="en-US" sz="2000" dirty="0" smtClean="0"/>
              <a:t>Policy </a:t>
            </a:r>
            <a:r>
              <a:rPr lang="en-US" sz="2000" dirty="0"/>
              <a:t>and regulatory </a:t>
            </a:r>
            <a:r>
              <a:rPr lang="en-US" sz="2000" dirty="0" smtClean="0"/>
              <a:t>environment</a:t>
            </a:r>
            <a:endParaRPr lang="en-US" sz="2000" dirty="0"/>
          </a:p>
          <a:p>
            <a:pPr lvl="0"/>
            <a:r>
              <a:rPr lang="hu-HU" sz="2000" dirty="0" smtClean="0"/>
              <a:t>	</a:t>
            </a:r>
            <a:r>
              <a:rPr lang="de-CH" sz="2000" dirty="0" smtClean="0"/>
              <a:t>Community </a:t>
            </a:r>
            <a:r>
              <a:rPr lang="de-CH" sz="2000" dirty="0" err="1"/>
              <a:t>interventions</a:t>
            </a:r>
            <a:r>
              <a:rPr lang="de-CH" sz="2000" dirty="0"/>
              <a:t>, </a:t>
            </a:r>
            <a:r>
              <a:rPr lang="de-CH" sz="2000" dirty="0" err="1"/>
              <a:t>social</a:t>
            </a:r>
            <a:r>
              <a:rPr lang="de-CH" sz="2000" dirty="0"/>
              <a:t> </a:t>
            </a:r>
            <a:r>
              <a:rPr lang="de-CH" sz="2000" dirty="0" err="1" smtClean="0"/>
              <a:t>care</a:t>
            </a:r>
            <a:r>
              <a:rPr lang="de-CH" sz="2000" dirty="0" smtClean="0"/>
              <a:t> </a:t>
            </a:r>
            <a:endParaRPr lang="en-US" sz="2000" dirty="0"/>
          </a:p>
          <a:p>
            <a:pPr lvl="0"/>
            <a:r>
              <a:rPr lang="de-CH" sz="2000" dirty="0"/>
              <a:t> </a:t>
            </a:r>
            <a:r>
              <a:rPr lang="hu-HU" sz="2000" dirty="0" smtClean="0"/>
              <a:t>	</a:t>
            </a:r>
            <a:r>
              <a:rPr lang="de-CH" sz="2000" dirty="0" smtClean="0"/>
              <a:t>P</a:t>
            </a:r>
            <a:r>
              <a:rPr lang="hu-HU" sz="2000" dirty="0" err="1" smtClean="0"/>
              <a:t>rimary</a:t>
            </a:r>
            <a:r>
              <a:rPr lang="hu-HU" sz="2000" dirty="0" smtClean="0"/>
              <a:t> </a:t>
            </a:r>
            <a:r>
              <a:rPr lang="de-CH" sz="2000" dirty="0" smtClean="0"/>
              <a:t>H</a:t>
            </a:r>
            <a:r>
              <a:rPr lang="hu-HU" sz="2000" dirty="0" err="1" smtClean="0"/>
              <a:t>ealth</a:t>
            </a:r>
            <a:r>
              <a:rPr lang="hu-HU" sz="2000" dirty="0" smtClean="0"/>
              <a:t> </a:t>
            </a:r>
            <a:r>
              <a:rPr lang="de-CH" sz="2000" dirty="0" smtClean="0"/>
              <a:t>C</a:t>
            </a:r>
            <a:r>
              <a:rPr lang="hu-HU" sz="2000" dirty="0" smtClean="0"/>
              <a:t>are</a:t>
            </a:r>
            <a:endParaRPr lang="de-CH" sz="2000" dirty="0" smtClean="0"/>
          </a:p>
          <a:p>
            <a:pPr lvl="0"/>
            <a:endParaRPr lang="de-CH" sz="1000" dirty="0"/>
          </a:p>
          <a:p>
            <a:pPr lvl="0"/>
            <a:r>
              <a:rPr lang="de-CH" sz="2000" b="1" dirty="0" err="1"/>
              <a:t>Stakeholder</a:t>
            </a:r>
            <a:r>
              <a:rPr lang="de-CH" sz="2000" b="1" dirty="0"/>
              <a:t> </a:t>
            </a:r>
            <a:r>
              <a:rPr lang="de-CH" sz="2000" b="1" dirty="0" err="1"/>
              <a:t>workshop</a:t>
            </a:r>
            <a:r>
              <a:rPr lang="hu-HU" sz="2000" b="1" dirty="0"/>
              <a:t> </a:t>
            </a:r>
          </a:p>
          <a:p>
            <a:pPr lvl="1"/>
            <a:r>
              <a:rPr lang="hu-HU" sz="2000" dirty="0"/>
              <a:t>	Chisinau, 20 January 2016</a:t>
            </a:r>
            <a:endParaRPr lang="en-US" sz="2000" dirty="0"/>
          </a:p>
          <a:p>
            <a:pPr lvl="0"/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val="68099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3200" b="1" dirty="0" smtClean="0">
                <a:solidFill>
                  <a:srgbClr val="FF0000"/>
                </a:solidFill>
              </a:rPr>
              <a:t>Project </a:t>
            </a:r>
            <a:r>
              <a:rPr lang="hu-HU" sz="3200" b="1" dirty="0" err="1" smtClean="0">
                <a:solidFill>
                  <a:srgbClr val="FF0000"/>
                </a:solidFill>
              </a:rPr>
              <a:t>Progress</a:t>
            </a:r>
            <a:r>
              <a:rPr lang="hu-HU" sz="3200" b="1" dirty="0" smtClean="0">
                <a:solidFill>
                  <a:srgbClr val="FF0000"/>
                </a:solidFill>
              </a:rPr>
              <a:t> </a:t>
            </a:r>
            <a:r>
              <a:rPr lang="hu-HU" sz="3200" b="1" dirty="0" err="1" smtClean="0">
                <a:solidFill>
                  <a:srgbClr val="FF0000"/>
                </a:solidFill>
              </a:rPr>
              <a:t>to</a:t>
            </a:r>
            <a:r>
              <a:rPr lang="hu-HU" sz="3200" b="1" dirty="0" smtClean="0">
                <a:solidFill>
                  <a:srgbClr val="FF0000"/>
                </a:solidFill>
              </a:rPr>
              <a:t> </a:t>
            </a:r>
            <a:r>
              <a:rPr lang="hu-HU" sz="3200" b="1" dirty="0" err="1" smtClean="0">
                <a:solidFill>
                  <a:srgbClr val="FF0000"/>
                </a:solidFill>
              </a:rPr>
              <a:t>Date</a:t>
            </a:r>
            <a:r>
              <a:rPr lang="hu-HU" sz="3200" b="1" dirty="0" smtClean="0">
                <a:solidFill>
                  <a:srgbClr val="FF0000"/>
                </a:solidFill>
              </a:rPr>
              <a:t> – </a:t>
            </a:r>
            <a:r>
              <a:rPr lang="hu-HU" sz="3200" b="1" dirty="0" err="1" smtClean="0">
                <a:solidFill>
                  <a:srgbClr val="FF0000"/>
                </a:solidFill>
              </a:rPr>
              <a:t>Implementation</a:t>
            </a:r>
            <a:r>
              <a:rPr lang="hu-HU" sz="3200" b="1" dirty="0" smtClean="0">
                <a:solidFill>
                  <a:srgbClr val="FF0000"/>
                </a:solidFill>
              </a:rPr>
              <a:t> </a:t>
            </a:r>
            <a:r>
              <a:rPr lang="hu-HU" sz="3200" b="1" dirty="0" err="1" smtClean="0">
                <a:solidFill>
                  <a:srgbClr val="FF0000"/>
                </a:solidFill>
              </a:rPr>
              <a:t>Phase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371600"/>
            <a:ext cx="8229600" cy="492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z="2000" b="1" dirty="0" smtClean="0"/>
              <a:t>Project Management</a:t>
            </a:r>
          </a:p>
          <a:p>
            <a:pPr lvl="0"/>
            <a:r>
              <a:rPr lang="hu-HU" sz="2000" dirty="0"/>
              <a:t>	</a:t>
            </a:r>
            <a:r>
              <a:rPr lang="en-GB" sz="2000" dirty="0" smtClean="0"/>
              <a:t>Recruitment of International Staff</a:t>
            </a:r>
            <a:r>
              <a:rPr lang="hu-HU" sz="2000" dirty="0" smtClean="0"/>
              <a:t> – Team </a:t>
            </a:r>
            <a:r>
              <a:rPr lang="hu-HU" sz="2000" dirty="0" err="1" smtClean="0"/>
              <a:t>Leader</a:t>
            </a:r>
            <a:endParaRPr lang="hu-HU" sz="2000" b="1" dirty="0"/>
          </a:p>
          <a:p>
            <a:pPr lvl="0"/>
            <a:r>
              <a:rPr lang="hu-HU" sz="2000" dirty="0" smtClean="0"/>
              <a:t>	</a:t>
            </a:r>
            <a:r>
              <a:rPr lang="en-GB" sz="2000" dirty="0" smtClean="0"/>
              <a:t>Establish </a:t>
            </a:r>
            <a:r>
              <a:rPr lang="en-GB" sz="2000" dirty="0"/>
              <a:t>organizational base for local </a:t>
            </a:r>
            <a:r>
              <a:rPr lang="en-GB" sz="2000" dirty="0" smtClean="0"/>
              <a:t>operations</a:t>
            </a:r>
            <a:r>
              <a:rPr lang="hu-HU" sz="2000" dirty="0" smtClean="0"/>
              <a:t> – CRED Moldova</a:t>
            </a:r>
            <a:endParaRPr lang="hu-HU" sz="2000" b="1" dirty="0"/>
          </a:p>
          <a:p>
            <a:pPr lvl="0"/>
            <a:r>
              <a:rPr lang="hu-HU" sz="2000" dirty="0" smtClean="0"/>
              <a:t>	</a:t>
            </a:r>
            <a:r>
              <a:rPr lang="en-GB" sz="2000" dirty="0" smtClean="0"/>
              <a:t>Establish </a:t>
            </a:r>
            <a:r>
              <a:rPr lang="en-GB" sz="2000" dirty="0"/>
              <a:t>a Project </a:t>
            </a:r>
            <a:r>
              <a:rPr lang="en-GB" sz="2000" dirty="0" smtClean="0"/>
              <a:t>Office</a:t>
            </a:r>
            <a:r>
              <a:rPr lang="hu-HU" sz="2000" dirty="0" smtClean="0"/>
              <a:t> - PFU</a:t>
            </a:r>
            <a:endParaRPr lang="hu-HU" sz="2000" b="1" dirty="0"/>
          </a:p>
          <a:p>
            <a:r>
              <a:rPr lang="hu-HU" sz="2000" dirty="0" smtClean="0"/>
              <a:t>	</a:t>
            </a:r>
            <a:r>
              <a:rPr lang="en-GB" sz="2000" dirty="0" smtClean="0"/>
              <a:t>Recruit </a:t>
            </a:r>
            <a:r>
              <a:rPr lang="en-GB" sz="2000" dirty="0"/>
              <a:t>Local Support Staff and </a:t>
            </a:r>
            <a:r>
              <a:rPr lang="en-GB" sz="2000" dirty="0" smtClean="0"/>
              <a:t>Experts</a:t>
            </a:r>
            <a:endParaRPr lang="hu-HU" sz="2000" dirty="0" smtClean="0"/>
          </a:p>
          <a:p>
            <a:r>
              <a:rPr lang="hu-HU" sz="2000" dirty="0" smtClean="0"/>
              <a:t>	Project Partner </a:t>
            </a:r>
            <a:r>
              <a:rPr lang="de-CH" sz="2000" dirty="0" err="1" smtClean="0"/>
              <a:t>and</a:t>
            </a:r>
            <a:r>
              <a:rPr lang="de-CH" sz="2000" dirty="0" smtClean="0"/>
              <a:t> </a:t>
            </a:r>
            <a:r>
              <a:rPr lang="de-CH" sz="2000" dirty="0" err="1" smtClean="0"/>
              <a:t>stakeholder</a:t>
            </a:r>
            <a:r>
              <a:rPr lang="de-CH" sz="2000" dirty="0" smtClean="0"/>
              <a:t> </a:t>
            </a:r>
            <a:r>
              <a:rPr lang="hu-HU" sz="2000" dirty="0" smtClean="0"/>
              <a:t>Meetings</a:t>
            </a:r>
          </a:p>
          <a:p>
            <a:r>
              <a:rPr lang="hu-HU" sz="2000" dirty="0" smtClean="0"/>
              <a:t>	</a:t>
            </a:r>
            <a:endParaRPr lang="de-CH" sz="2000" dirty="0" smtClean="0"/>
          </a:p>
          <a:p>
            <a:r>
              <a:rPr lang="hu-HU" sz="2000" b="1" dirty="0" smtClean="0"/>
              <a:t>Governance</a:t>
            </a:r>
          </a:p>
          <a:p>
            <a:r>
              <a:rPr lang="hu-HU" sz="2000" dirty="0"/>
              <a:t>	</a:t>
            </a:r>
            <a:r>
              <a:rPr lang="hu-HU" sz="2000" dirty="0" smtClean="0"/>
              <a:t>Memorandum of </a:t>
            </a:r>
            <a:r>
              <a:rPr lang="hu-HU" sz="2000" dirty="0" err="1" smtClean="0"/>
              <a:t>Understanding</a:t>
            </a:r>
            <a:r>
              <a:rPr lang="hu-HU" sz="2000" dirty="0" smtClean="0"/>
              <a:t> </a:t>
            </a:r>
            <a:r>
              <a:rPr lang="hu-HU" sz="2000" dirty="0" err="1" smtClean="0"/>
              <a:t>between</a:t>
            </a:r>
            <a:r>
              <a:rPr lang="hu-HU" sz="2000" dirty="0" smtClean="0"/>
              <a:t> SDC and MoH </a:t>
            </a:r>
            <a:r>
              <a:rPr lang="hu-HU" sz="2000" dirty="0" err="1" smtClean="0"/>
              <a:t>signed</a:t>
            </a:r>
            <a:r>
              <a:rPr lang="hu-HU" sz="2000" dirty="0" smtClean="0"/>
              <a:t> </a:t>
            </a:r>
            <a:r>
              <a:rPr lang="hu-HU" sz="2000" dirty="0" err="1" smtClean="0"/>
              <a:t>on</a:t>
            </a:r>
            <a:r>
              <a:rPr lang="hu-HU" sz="2000" dirty="0" smtClean="0"/>
              <a:t> 		16 </a:t>
            </a:r>
            <a:r>
              <a:rPr lang="hu-HU" sz="2000" dirty="0" err="1" smtClean="0"/>
              <a:t>January</a:t>
            </a:r>
            <a:r>
              <a:rPr lang="hu-HU" sz="2000" dirty="0" smtClean="0"/>
              <a:t> 2017</a:t>
            </a:r>
          </a:p>
          <a:p>
            <a:r>
              <a:rPr lang="hu-HU" sz="2000" b="1" dirty="0" smtClean="0"/>
              <a:t>Pilot </a:t>
            </a:r>
            <a:r>
              <a:rPr lang="hu-HU" sz="2000" b="1" dirty="0" err="1" smtClean="0"/>
              <a:t>Rayons</a:t>
            </a:r>
            <a:endParaRPr lang="hu-HU" sz="2000" b="1" dirty="0" smtClean="0"/>
          </a:p>
          <a:p>
            <a:r>
              <a:rPr lang="hu-HU" sz="2000" dirty="0"/>
              <a:t>	</a:t>
            </a:r>
            <a:r>
              <a:rPr lang="hu-HU" sz="2000" dirty="0" err="1" smtClean="0"/>
              <a:t>Selection</a:t>
            </a:r>
            <a:r>
              <a:rPr lang="hu-HU" sz="2000" dirty="0" smtClean="0"/>
              <a:t> of 4 Pilot </a:t>
            </a:r>
            <a:r>
              <a:rPr lang="hu-HU" sz="2000" dirty="0" err="1" smtClean="0"/>
              <a:t>Rayons</a:t>
            </a:r>
            <a:r>
              <a:rPr lang="hu-HU" sz="2000" dirty="0" smtClean="0"/>
              <a:t> – 15 December 2016</a:t>
            </a:r>
          </a:p>
          <a:p>
            <a:r>
              <a:rPr lang="hu-HU" sz="2000" dirty="0"/>
              <a:t>	</a:t>
            </a:r>
            <a:r>
              <a:rPr lang="hu-HU" sz="2000" dirty="0" err="1" smtClean="0"/>
              <a:t>Selection</a:t>
            </a:r>
            <a:r>
              <a:rPr lang="hu-HU" sz="2000" dirty="0" smtClean="0"/>
              <a:t> of 6 Pilot </a:t>
            </a:r>
            <a:r>
              <a:rPr lang="hu-HU" sz="2000" dirty="0" err="1" smtClean="0"/>
              <a:t>Rayons</a:t>
            </a:r>
            <a:r>
              <a:rPr lang="hu-HU" sz="2000" dirty="0" smtClean="0"/>
              <a:t> – 28 </a:t>
            </a:r>
            <a:r>
              <a:rPr lang="hu-HU" sz="2000" dirty="0" err="1" smtClean="0"/>
              <a:t>February</a:t>
            </a:r>
            <a:r>
              <a:rPr lang="hu-HU" sz="2000" dirty="0" smtClean="0"/>
              <a:t> 2017</a:t>
            </a:r>
          </a:p>
          <a:p>
            <a:r>
              <a:rPr lang="hu-HU" sz="2000" dirty="0"/>
              <a:t>	</a:t>
            </a:r>
            <a:r>
              <a:rPr lang="hu-HU" sz="2000" dirty="0" smtClean="0"/>
              <a:t>1st Pilot </a:t>
            </a:r>
            <a:r>
              <a:rPr lang="hu-HU" sz="2000" dirty="0" err="1"/>
              <a:t>Rayon</a:t>
            </a:r>
            <a:r>
              <a:rPr lang="hu-HU" sz="2000" dirty="0"/>
              <a:t> </a:t>
            </a:r>
            <a:r>
              <a:rPr lang="hu-HU" sz="2000" dirty="0" err="1"/>
              <a:t>Workshop</a:t>
            </a:r>
            <a:r>
              <a:rPr lang="hu-HU" sz="2000" dirty="0"/>
              <a:t> </a:t>
            </a:r>
            <a:r>
              <a:rPr lang="hu-HU" sz="2000" dirty="0" smtClean="0"/>
              <a:t>– 11 </a:t>
            </a:r>
            <a:r>
              <a:rPr lang="hu-HU" sz="2000" dirty="0" err="1" smtClean="0"/>
              <a:t>April</a:t>
            </a:r>
            <a:r>
              <a:rPr lang="hu-HU" sz="2000" dirty="0" smtClean="0"/>
              <a:t> 2017 </a:t>
            </a:r>
            <a:r>
              <a:rPr lang="hu-HU" sz="2000" dirty="0"/>
              <a:t>	</a:t>
            </a:r>
            <a:endParaRPr lang="en-US" sz="2000" dirty="0"/>
          </a:p>
          <a:p>
            <a:r>
              <a:rPr lang="hu-HU" sz="2000" b="1" dirty="0" err="1" smtClean="0"/>
              <a:t>Planning</a:t>
            </a:r>
            <a:endParaRPr lang="hu-HU" sz="2000" b="1" dirty="0" smtClean="0"/>
          </a:p>
          <a:p>
            <a:r>
              <a:rPr lang="hu-HU" sz="2000" dirty="0"/>
              <a:t>	</a:t>
            </a:r>
            <a:r>
              <a:rPr lang="hu-HU" sz="2000" dirty="0" smtClean="0"/>
              <a:t>Annual Plan of </a:t>
            </a:r>
            <a:r>
              <a:rPr lang="hu-HU" sz="2000" dirty="0" smtClean="0"/>
              <a:t>Action,</a:t>
            </a:r>
            <a:r>
              <a:rPr lang="de-CH" sz="2000" dirty="0" smtClean="0"/>
              <a:t> </a:t>
            </a:r>
            <a:r>
              <a:rPr lang="de-CH" sz="2000" dirty="0" err="1" smtClean="0"/>
              <a:t>and</a:t>
            </a:r>
            <a:r>
              <a:rPr lang="de-CH" sz="2000" dirty="0" smtClean="0"/>
              <a:t> </a:t>
            </a:r>
            <a:r>
              <a:rPr lang="de-CH" sz="2000" dirty="0" smtClean="0"/>
              <a:t>M</a:t>
            </a:r>
            <a:r>
              <a:rPr lang="hu-HU" sz="2000" dirty="0" err="1" smtClean="0"/>
              <a:t>onitoring</a:t>
            </a:r>
            <a:r>
              <a:rPr lang="hu-HU" sz="2000" dirty="0" smtClean="0"/>
              <a:t> and </a:t>
            </a:r>
            <a:r>
              <a:rPr lang="de-CH" sz="2000" dirty="0" smtClean="0"/>
              <a:t>E</a:t>
            </a:r>
            <a:r>
              <a:rPr lang="hu-HU" sz="2000" dirty="0" err="1" smtClean="0"/>
              <a:t>valuation</a:t>
            </a:r>
            <a:r>
              <a:rPr lang="de-CH" sz="2000" dirty="0" smtClean="0"/>
              <a:t> P</a:t>
            </a:r>
            <a:r>
              <a:rPr lang="hu-HU" sz="2000" dirty="0" smtClean="0"/>
              <a:t>l</a:t>
            </a:r>
            <a:r>
              <a:rPr lang="de-CH" sz="2000" dirty="0" smtClean="0"/>
              <a:t>an</a:t>
            </a:r>
            <a:r>
              <a:rPr lang="hu-HU" sz="2000" dirty="0" smtClean="0"/>
              <a:t> </a:t>
            </a:r>
            <a:r>
              <a:rPr lang="hu-HU" sz="2000" dirty="0" smtClean="0"/>
              <a:t>for 2017</a:t>
            </a:r>
          </a:p>
        </p:txBody>
      </p:sp>
    </p:spTree>
    <p:extLst>
      <p:ext uri="{BB962C8B-B14F-4D97-AF65-F5344CB8AC3E}">
        <p14:creationId xmlns:p14="http://schemas.microsoft.com/office/powerpoint/2010/main" val="416907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06904698"/>
              </p:ext>
            </p:extLst>
          </p:nvPr>
        </p:nvGraphicFramePr>
        <p:xfrm>
          <a:off x="457200" y="1295400"/>
          <a:ext cx="4572000" cy="51053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286000"/>
              </a:tblGrid>
              <a:tr h="5638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2000" b="0" u="sng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From 1st year</a:t>
                      </a:r>
                      <a:endParaRPr lang="en-US" sz="2000" b="0" u="sng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o-RO" sz="2000" b="0" u="sng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From 2nd year</a:t>
                      </a:r>
                      <a:endParaRPr lang="en-US" sz="2000" b="0" u="sng" dirty="0">
                        <a:solidFill>
                          <a:schemeClr val="tx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513288">
                <a:tc gridSpan="2">
                  <a:txBody>
                    <a:bodyPr/>
                    <a:lstStyle/>
                    <a:p>
                      <a:r>
                        <a:rPr kumimoji="0" lang="ro-RO" sz="2000" b="1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Northern Region </a:t>
                      </a:r>
                      <a:r>
                        <a:rPr kumimoji="0" lang="en-GB" sz="2000" b="1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(N)</a:t>
                      </a:r>
                      <a:endParaRPr lang="en-US" sz="20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13288">
                <a:tc>
                  <a:txBody>
                    <a:bodyPr/>
                    <a:lstStyle/>
                    <a:p>
                      <a:r>
                        <a:rPr kumimoji="0" lang="en-US" sz="2000" b="0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1. </a:t>
                      </a:r>
                      <a:r>
                        <a:rPr kumimoji="0" lang="hu-HU" sz="2000" b="0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Falesti</a:t>
                      </a:r>
                      <a:endParaRPr lang="en-US" sz="2000" b="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5. </a:t>
                      </a:r>
                      <a:r>
                        <a:rPr lang="en-GB" sz="2000" b="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Briceni</a:t>
                      </a:r>
                      <a:endParaRPr lang="en-US" sz="2000" b="0" dirty="0" smtClean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13288">
                <a:tc>
                  <a:txBody>
                    <a:bodyPr/>
                    <a:lstStyle/>
                    <a:p>
                      <a:endParaRPr lang="en-US" sz="2000" b="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0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6. </a:t>
                      </a:r>
                      <a:r>
                        <a:rPr lang="en-GB" sz="2000" b="0" dirty="0" err="1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Edinet</a:t>
                      </a:r>
                      <a:endParaRPr lang="en-US" sz="2000" b="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513288">
                <a:tc gridSpan="2">
                  <a:txBody>
                    <a:bodyPr/>
                    <a:lstStyle/>
                    <a:p>
                      <a:r>
                        <a:rPr kumimoji="0" lang="ro-RO" sz="2000" b="1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Central Region </a:t>
                      </a:r>
                      <a:r>
                        <a:rPr kumimoji="0" lang="en-GB" sz="2000" b="1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(C)</a:t>
                      </a:r>
                      <a:endParaRPr lang="en-US" sz="20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49290">
                <a:tc>
                  <a:txBody>
                    <a:bodyPr/>
                    <a:lstStyle/>
                    <a:p>
                      <a:r>
                        <a:rPr kumimoji="0" lang="en-US" sz="2000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2. </a:t>
                      </a:r>
                      <a:r>
                        <a:rPr kumimoji="0" lang="hu-HU" sz="2000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Ungheni</a:t>
                      </a:r>
                      <a:endParaRPr lang="en-US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7</a:t>
                      </a:r>
                      <a:r>
                        <a:rPr lang="en-GB" sz="2000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. </a:t>
                      </a:r>
                      <a:r>
                        <a:rPr lang="en-GB" sz="2000" dirty="0" err="1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Orhei</a:t>
                      </a:r>
                      <a:endParaRPr lang="en-US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513288">
                <a:tc>
                  <a:txBody>
                    <a:bodyPr/>
                    <a:lstStyle/>
                    <a:p>
                      <a:endParaRPr lang="en-US" sz="200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8. </a:t>
                      </a:r>
                      <a:r>
                        <a:rPr lang="en-GB" sz="2000" dirty="0" err="1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Criuleni</a:t>
                      </a:r>
                      <a:endParaRPr lang="en-US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513288">
                <a:tc gridSpan="2">
                  <a:txBody>
                    <a:bodyPr/>
                    <a:lstStyle/>
                    <a:p>
                      <a:r>
                        <a:rPr kumimoji="0" lang="ro-RO" sz="2000" b="1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Southern Region </a:t>
                      </a:r>
                      <a:r>
                        <a:rPr kumimoji="0" lang="en-GB" sz="2000" b="1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(S</a:t>
                      </a:r>
                      <a:r>
                        <a:rPr kumimoji="0" lang="en-GB" sz="2000" b="1" kern="1200" dirty="0" smtClean="0">
                          <a:solidFill>
                            <a:schemeClr val="dk1"/>
                          </a:solidFill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)</a:t>
                      </a:r>
                      <a:endParaRPr lang="en-US" sz="2000" b="1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5625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40385" algn="l"/>
                          <a:tab pos="457200" algn="l"/>
                        </a:tabLst>
                      </a:pPr>
                      <a:r>
                        <a:rPr lang="en-GB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3. </a:t>
                      </a:r>
                      <a:r>
                        <a:rPr lang="en-GB" sz="2000" dirty="0" err="1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Cahul</a:t>
                      </a:r>
                      <a:endParaRPr lang="en-US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9.  </a:t>
                      </a:r>
                      <a:r>
                        <a:rPr lang="ro-RO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Taraclia</a:t>
                      </a:r>
                      <a:endParaRPr lang="en-US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456257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40385" algn="l"/>
                          <a:tab pos="457200" algn="l"/>
                        </a:tabLst>
                      </a:pPr>
                      <a:r>
                        <a:rPr lang="en-GB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4. Stefan </a:t>
                      </a:r>
                      <a:r>
                        <a:rPr lang="en-GB" sz="2000" dirty="0" err="1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Voda</a:t>
                      </a:r>
                      <a:endParaRPr lang="en-US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10. </a:t>
                      </a:r>
                      <a:r>
                        <a:rPr lang="ro-RO" sz="2000" dirty="0" smtClean="0">
                          <a:latin typeface="Arial Unicode MS" pitchFamily="34" charset="-128"/>
                          <a:ea typeface="Arial Unicode MS" pitchFamily="34" charset="-128"/>
                          <a:cs typeface="Arial Unicode MS" pitchFamily="34" charset="-128"/>
                        </a:rPr>
                        <a:t>Vulcanesti</a:t>
                      </a:r>
                      <a:endParaRPr lang="en-US" sz="2000" dirty="0">
                        <a:latin typeface="Arial Unicode MS" pitchFamily="34" charset="-128"/>
                        <a:ea typeface="Arial Unicode MS" pitchFamily="34" charset="-128"/>
                        <a:cs typeface="Arial Unicode MS" pitchFamily="34" charset="-128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2" name="Content Placeholder 11" descr="Imagini pentru mapa administrativa rep moldova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524000"/>
            <a:ext cx="3864828" cy="4495800"/>
          </a:xfrm>
          <a:prstGeom prst="rect">
            <a:avLst/>
          </a:prstGeom>
          <a:noFill/>
        </p:spPr>
      </p:pic>
      <p:sp>
        <p:nvSpPr>
          <p:cNvPr id="7" name="Title 6"/>
          <p:cNvSpPr txBox="1">
            <a:spLocks/>
          </p:cNvSpPr>
          <p:nvPr/>
        </p:nvSpPr>
        <p:spPr>
          <a:xfrm>
            <a:off x="152400" y="76200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200" b="1" dirty="0" smtClean="0">
                <a:solidFill>
                  <a:srgbClr val="FF0000"/>
                </a:solidFill>
              </a:rPr>
              <a:t>Pilot </a:t>
            </a:r>
            <a:r>
              <a:rPr lang="hu-HU" sz="3200" b="1" dirty="0" err="1" smtClean="0">
                <a:solidFill>
                  <a:srgbClr val="FF0000"/>
                </a:solidFill>
              </a:rPr>
              <a:t>Rayons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6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3200" b="1" dirty="0" err="1" smtClean="0">
                <a:solidFill>
                  <a:srgbClr val="FF0000"/>
                </a:solidFill>
              </a:rPr>
              <a:t>Next</a:t>
            </a:r>
            <a:r>
              <a:rPr lang="hu-HU" sz="3200" b="1" dirty="0" smtClean="0">
                <a:solidFill>
                  <a:srgbClr val="FF0000"/>
                </a:solidFill>
              </a:rPr>
              <a:t> </a:t>
            </a:r>
            <a:r>
              <a:rPr lang="hu-HU" sz="3200" b="1" dirty="0" err="1" smtClean="0">
                <a:solidFill>
                  <a:srgbClr val="FF0000"/>
                </a:solidFill>
              </a:rPr>
              <a:t>Steps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371600"/>
            <a:ext cx="8229600" cy="49276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000" dirty="0" smtClean="0"/>
              <a:t>F</a:t>
            </a:r>
            <a:r>
              <a:rPr lang="en-US" sz="2000" dirty="0" err="1" smtClean="0"/>
              <a:t>acilitate</a:t>
            </a:r>
            <a:r>
              <a:rPr lang="en-US" sz="2000" dirty="0" smtClean="0"/>
              <a:t> </a:t>
            </a:r>
            <a:r>
              <a:rPr lang="en-US" sz="2000" dirty="0"/>
              <a:t>the analysis and </a:t>
            </a:r>
            <a:r>
              <a:rPr lang="en-US" sz="2000" i="1" dirty="0"/>
              <a:t>use of health profiles at </a:t>
            </a:r>
            <a:r>
              <a:rPr lang="en-US" sz="2000" i="1" dirty="0" err="1" smtClean="0"/>
              <a:t>ra</a:t>
            </a:r>
            <a:r>
              <a:rPr lang="hu-HU" sz="2000" i="1" dirty="0" smtClean="0"/>
              <a:t>y</a:t>
            </a:r>
            <a:r>
              <a:rPr lang="en-US" sz="2000" i="1" dirty="0" smtClean="0"/>
              <a:t>on </a:t>
            </a:r>
            <a:r>
              <a:rPr lang="en-US" sz="2000" i="1" dirty="0"/>
              <a:t>level</a:t>
            </a:r>
            <a:r>
              <a:rPr lang="en-US" sz="2000" dirty="0"/>
              <a:t> to </a:t>
            </a:r>
            <a:r>
              <a:rPr lang="en-US" sz="2000" i="1" dirty="0"/>
              <a:t>identify</a:t>
            </a:r>
            <a:r>
              <a:rPr lang="en-US" sz="2000" dirty="0"/>
              <a:t> subpopulations with </a:t>
            </a:r>
            <a:r>
              <a:rPr lang="en-US" sz="2000" i="1" dirty="0"/>
              <a:t>specific health risks</a:t>
            </a:r>
            <a:r>
              <a:rPr lang="en-US" sz="2000" dirty="0"/>
              <a:t> and </a:t>
            </a:r>
            <a:r>
              <a:rPr lang="en-US" sz="2000" dirty="0" smtClean="0"/>
              <a:t>needs</a:t>
            </a:r>
            <a:endParaRPr lang="hu-HU" sz="20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hu-HU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000" i="1" dirty="0" smtClean="0"/>
              <a:t>D</a:t>
            </a:r>
            <a:r>
              <a:rPr lang="en-US" sz="2000" i="1" dirty="0" err="1" smtClean="0"/>
              <a:t>evelop</a:t>
            </a:r>
            <a:r>
              <a:rPr lang="en-US" sz="2000" i="1" dirty="0" smtClean="0"/>
              <a:t> </a:t>
            </a:r>
            <a:r>
              <a:rPr lang="en-US" sz="2000" i="1" dirty="0"/>
              <a:t>a health action plan</a:t>
            </a:r>
            <a:r>
              <a:rPr lang="en-US" sz="2000" dirty="0"/>
              <a:t> to meet the needs of these priority </a:t>
            </a:r>
            <a:r>
              <a:rPr lang="en-US" sz="2000" dirty="0" smtClean="0"/>
              <a:t>subpopulations</a:t>
            </a:r>
            <a:endParaRPr lang="hu-HU" sz="20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hu-HU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000" i="1" dirty="0" smtClean="0"/>
              <a:t>S</a:t>
            </a:r>
            <a:r>
              <a:rPr lang="en-US" sz="2000" i="1" dirty="0" err="1" smtClean="0"/>
              <a:t>trengthen</a:t>
            </a:r>
            <a:r>
              <a:rPr lang="en-US" sz="2000" i="1" dirty="0" smtClean="0"/>
              <a:t> </a:t>
            </a:r>
            <a:r>
              <a:rPr lang="en-US" sz="2000" i="1" dirty="0"/>
              <a:t>local </a:t>
            </a:r>
            <a:r>
              <a:rPr lang="en-US" sz="2000" i="1" dirty="0" smtClean="0"/>
              <a:t>capacities</a:t>
            </a:r>
            <a:r>
              <a:rPr lang="hu-HU" sz="2000" i="1" dirty="0" smtClean="0"/>
              <a:t> and </a:t>
            </a:r>
            <a:r>
              <a:rPr lang="hu-HU" sz="2000" i="1" dirty="0" err="1" smtClean="0"/>
              <a:t>capacity</a:t>
            </a:r>
            <a:r>
              <a:rPr lang="hu-HU" sz="2000" i="1" dirty="0" smtClean="0"/>
              <a:t> of Public Health </a:t>
            </a:r>
            <a:r>
              <a:rPr lang="hu-HU" sz="2000" i="1" dirty="0" err="1" smtClean="0"/>
              <a:t>Centres</a:t>
            </a:r>
            <a:r>
              <a:rPr lang="en-US" sz="2000" dirty="0" smtClean="0"/>
              <a:t> </a:t>
            </a:r>
            <a:r>
              <a:rPr lang="en-US" sz="2000" dirty="0"/>
              <a:t>to design and conduct targeted </a:t>
            </a:r>
            <a:r>
              <a:rPr lang="en-US" sz="2000" i="1" dirty="0"/>
              <a:t>health </a:t>
            </a:r>
            <a:r>
              <a:rPr lang="en-US" sz="2000" i="1" dirty="0" smtClean="0"/>
              <a:t>promotion</a:t>
            </a:r>
            <a:r>
              <a:rPr lang="hu-HU" sz="2000" i="1" dirty="0" smtClean="0"/>
              <a:t>,</a:t>
            </a:r>
            <a:r>
              <a:rPr lang="hu-HU" sz="2000" dirty="0" smtClean="0"/>
              <a:t> and</a:t>
            </a:r>
            <a:r>
              <a:rPr lang="en-US" sz="2000" i="1" dirty="0" smtClean="0"/>
              <a:t> </a:t>
            </a:r>
            <a:r>
              <a:rPr lang="en-US" sz="2000" dirty="0" smtClean="0"/>
              <a:t>to </a:t>
            </a:r>
            <a:r>
              <a:rPr lang="en-US" sz="2000" dirty="0"/>
              <a:t>coordinate health promotion actions </a:t>
            </a:r>
            <a:r>
              <a:rPr lang="en-US" sz="2000" dirty="0" smtClean="0"/>
              <a:t>locally</a:t>
            </a:r>
            <a:endParaRPr lang="hu-HU" sz="20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hu-HU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000" i="1" dirty="0" smtClean="0"/>
              <a:t>D</a:t>
            </a:r>
            <a:r>
              <a:rPr lang="en-US" sz="2000" i="1" dirty="0" err="1" smtClean="0"/>
              <a:t>evelop</a:t>
            </a:r>
            <a:r>
              <a:rPr lang="en-US" sz="2000" i="1" dirty="0" smtClean="0"/>
              <a:t> </a:t>
            </a:r>
            <a:r>
              <a:rPr lang="en-US" sz="2000" i="1" dirty="0"/>
              <a:t>local partnership</a:t>
            </a:r>
            <a:r>
              <a:rPr lang="en-US" sz="2000" dirty="0"/>
              <a:t> amongst </a:t>
            </a:r>
            <a:r>
              <a:rPr lang="en-US" sz="2000" i="1" dirty="0" err="1"/>
              <a:t>multisectoral</a:t>
            </a:r>
            <a:r>
              <a:rPr lang="en-US" sz="2000" i="1" dirty="0"/>
              <a:t> partners</a:t>
            </a:r>
            <a:r>
              <a:rPr lang="en-US" sz="2000" dirty="0"/>
              <a:t> at </a:t>
            </a:r>
            <a:r>
              <a:rPr lang="en-US" sz="2000" dirty="0" err="1" smtClean="0"/>
              <a:t>ra</a:t>
            </a:r>
            <a:r>
              <a:rPr lang="hu-HU" sz="2000" dirty="0" err="1" smtClean="0"/>
              <a:t>yon</a:t>
            </a:r>
            <a:r>
              <a:rPr lang="en-US" sz="2000" dirty="0" smtClean="0"/>
              <a:t> </a:t>
            </a:r>
            <a:r>
              <a:rPr lang="en-US" sz="2000" dirty="0"/>
              <a:t>level to collectively address priority health issues in the </a:t>
            </a:r>
            <a:r>
              <a:rPr lang="en-US" sz="2000" dirty="0" smtClean="0"/>
              <a:t>communities </a:t>
            </a:r>
            <a:r>
              <a:rPr lang="en-US" sz="2000" dirty="0"/>
              <a:t>related to NCDs</a:t>
            </a:r>
            <a:endParaRPr lang="hu-HU" sz="2000" dirty="0" smtClean="0"/>
          </a:p>
        </p:txBody>
      </p:sp>
      <p:sp>
        <p:nvSpPr>
          <p:cNvPr id="4" name="Téglalap 3"/>
          <p:cNvSpPr/>
          <p:nvPr/>
        </p:nvSpPr>
        <p:spPr>
          <a:xfrm>
            <a:off x="609600" y="1524000"/>
            <a:ext cx="8229600" cy="492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z="2000" dirty="0" smtClean="0"/>
              <a:t>      </a:t>
            </a:r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val="200879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Autofit/>
          </a:bodyPr>
          <a:lstStyle/>
          <a:p>
            <a:r>
              <a:rPr lang="hu-HU" sz="3200" b="1" dirty="0" err="1" smtClean="0">
                <a:solidFill>
                  <a:srgbClr val="FF0000"/>
                </a:solidFill>
              </a:rPr>
              <a:t>Challenges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57200" y="1371600"/>
            <a:ext cx="8229600" cy="4927600"/>
          </a:xfrm>
          <a:prstGeom prst="rect">
            <a:avLst/>
          </a:prstGeo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000" i="1" dirty="0" smtClean="0"/>
              <a:t>R</a:t>
            </a:r>
            <a:r>
              <a:rPr lang="en-US" sz="2000" i="1" dirty="0" err="1" smtClean="0"/>
              <a:t>eform</a:t>
            </a:r>
            <a:r>
              <a:rPr lang="en-US" sz="2000" i="1" dirty="0" smtClean="0"/>
              <a:t> </a:t>
            </a:r>
            <a:r>
              <a:rPr lang="en-US" sz="2000" i="1" dirty="0"/>
              <a:t>of </a:t>
            </a:r>
            <a:r>
              <a:rPr lang="en-US" sz="2000" dirty="0"/>
              <a:t>the</a:t>
            </a:r>
            <a:r>
              <a:rPr lang="en-US" sz="2000" i="1" dirty="0"/>
              <a:t> </a:t>
            </a:r>
            <a:r>
              <a:rPr lang="en-US" sz="2000" i="1" dirty="0" smtClean="0"/>
              <a:t>P</a:t>
            </a:r>
            <a:r>
              <a:rPr lang="hu-HU" sz="2000" i="1" dirty="0" err="1" smtClean="0"/>
              <a:t>rimary</a:t>
            </a:r>
            <a:r>
              <a:rPr lang="hu-HU" sz="2000" i="1" dirty="0" smtClean="0"/>
              <a:t> </a:t>
            </a:r>
            <a:r>
              <a:rPr lang="en-US" sz="2000" i="1" dirty="0" smtClean="0"/>
              <a:t>H</a:t>
            </a:r>
            <a:r>
              <a:rPr lang="hu-HU" sz="2000" i="1" dirty="0" err="1" smtClean="0"/>
              <a:t>ealth</a:t>
            </a:r>
            <a:r>
              <a:rPr lang="hu-HU" sz="2000" i="1" dirty="0" smtClean="0"/>
              <a:t> </a:t>
            </a:r>
            <a:r>
              <a:rPr lang="en-US" sz="2000" i="1" dirty="0" smtClean="0"/>
              <a:t>C</a:t>
            </a:r>
            <a:r>
              <a:rPr lang="hu-HU" sz="2000" i="1" dirty="0" err="1" smtClean="0"/>
              <a:t>are</a:t>
            </a:r>
            <a:r>
              <a:rPr lang="hu-HU" sz="2000" i="1" dirty="0" smtClean="0"/>
              <a:t> </a:t>
            </a:r>
            <a:r>
              <a:rPr lang="hu-HU" sz="2000" dirty="0" smtClean="0"/>
              <a:t>and </a:t>
            </a:r>
            <a:r>
              <a:rPr lang="hu-HU" sz="2000" dirty="0" err="1" smtClean="0"/>
              <a:t>the</a:t>
            </a:r>
            <a:r>
              <a:rPr lang="hu-HU" sz="2000" dirty="0" smtClean="0"/>
              <a:t> </a:t>
            </a:r>
            <a:r>
              <a:rPr lang="hu-HU" sz="2000" i="1" dirty="0" smtClean="0"/>
              <a:t>Public Health</a:t>
            </a:r>
            <a:r>
              <a:rPr lang="en-US" sz="2000" i="1" dirty="0" smtClean="0"/>
              <a:t> system</a:t>
            </a:r>
            <a:endParaRPr lang="hu-HU" sz="20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hu-HU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000" dirty="0" smtClean="0"/>
              <a:t>C</a:t>
            </a:r>
            <a:r>
              <a:rPr lang="en-US" sz="2000" dirty="0" err="1" smtClean="0"/>
              <a:t>ompeting</a:t>
            </a:r>
            <a:r>
              <a:rPr lang="en-US" sz="2000" dirty="0" smtClean="0"/>
              <a:t> </a:t>
            </a:r>
            <a:r>
              <a:rPr lang="en-US" sz="2000" i="1" dirty="0"/>
              <a:t>notions of </a:t>
            </a:r>
            <a:r>
              <a:rPr lang="en-US" sz="2000" i="1" dirty="0" smtClean="0"/>
              <a:t>nursing</a:t>
            </a:r>
            <a:endParaRPr lang="hu-HU" sz="20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hu-HU" sz="20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hu-HU" sz="2000" i="1" dirty="0" smtClean="0"/>
              <a:t>L</a:t>
            </a:r>
            <a:r>
              <a:rPr lang="en-US" sz="2000" i="1" dirty="0" err="1" smtClean="0"/>
              <a:t>ack</a:t>
            </a:r>
            <a:r>
              <a:rPr lang="en-US" sz="2000" i="1" dirty="0" smtClean="0"/>
              <a:t> </a:t>
            </a:r>
            <a:r>
              <a:rPr lang="en-US" sz="2000" i="1" dirty="0"/>
              <a:t>of familiarity with</a:t>
            </a:r>
            <a:r>
              <a:rPr lang="en-US" sz="2000" dirty="0"/>
              <a:t> the most recent evidence on </a:t>
            </a:r>
            <a:r>
              <a:rPr lang="en-US" sz="2000" i="1" dirty="0"/>
              <a:t>effective </a:t>
            </a:r>
            <a:r>
              <a:rPr lang="en-US" sz="2000" i="1" dirty="0" smtClean="0"/>
              <a:t>health </a:t>
            </a:r>
            <a:r>
              <a:rPr lang="en-US" sz="2000" i="1" dirty="0"/>
              <a:t>promotion</a:t>
            </a:r>
            <a:r>
              <a:rPr lang="en-US" sz="2000" dirty="0"/>
              <a:t>, and changing financing modalities that could affect the motivation of </a:t>
            </a:r>
            <a:r>
              <a:rPr lang="en-US" sz="2000" dirty="0" smtClean="0"/>
              <a:t>providers</a:t>
            </a:r>
            <a:endParaRPr lang="hu-HU" sz="2000" dirty="0" smtClean="0"/>
          </a:p>
        </p:txBody>
      </p:sp>
      <p:sp>
        <p:nvSpPr>
          <p:cNvPr id="4" name="Téglalap 3"/>
          <p:cNvSpPr/>
          <p:nvPr/>
        </p:nvSpPr>
        <p:spPr>
          <a:xfrm>
            <a:off x="609600" y="1524000"/>
            <a:ext cx="8229600" cy="4927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z="2000" dirty="0" smtClean="0"/>
              <a:t>      </a:t>
            </a:r>
            <a:endParaRPr lang="hu-HU" sz="2000" dirty="0" smtClean="0"/>
          </a:p>
        </p:txBody>
      </p:sp>
    </p:spTree>
    <p:extLst>
      <p:ext uri="{BB962C8B-B14F-4D97-AF65-F5344CB8AC3E}">
        <p14:creationId xmlns:p14="http://schemas.microsoft.com/office/powerpoint/2010/main" val="324493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/>
          </a:bodyPr>
          <a:lstStyle/>
          <a:p>
            <a:r>
              <a:rPr lang="hu-HU" sz="3200" i="1" dirty="0" err="1" smtClean="0"/>
              <a:t>Thank</a:t>
            </a:r>
            <a:r>
              <a:rPr lang="hu-HU" sz="3200" i="1" dirty="0" smtClean="0"/>
              <a:t> </a:t>
            </a:r>
            <a:r>
              <a:rPr lang="hu-HU" sz="3200" i="1" dirty="0" err="1" smtClean="0"/>
              <a:t>you</a:t>
            </a:r>
            <a:r>
              <a:rPr lang="hu-HU" sz="3200" i="1" dirty="0" smtClean="0"/>
              <a:t> </a:t>
            </a:r>
            <a:r>
              <a:rPr lang="hu-HU" sz="3200" i="1" dirty="0" err="1" smtClean="0"/>
              <a:t>for</a:t>
            </a:r>
            <a:r>
              <a:rPr lang="hu-HU" sz="3200" i="1" dirty="0" smtClean="0"/>
              <a:t> </a:t>
            </a:r>
            <a:r>
              <a:rPr lang="hu-HU" sz="3200" i="1" dirty="0" err="1" smtClean="0"/>
              <a:t>your</a:t>
            </a:r>
            <a:r>
              <a:rPr lang="hu-HU" sz="3200" i="1" dirty="0" smtClean="0"/>
              <a:t> </a:t>
            </a:r>
            <a:r>
              <a:rPr lang="hu-HU" sz="3200" i="1" dirty="0" err="1" smtClean="0"/>
              <a:t>kind</a:t>
            </a:r>
            <a:r>
              <a:rPr lang="hu-HU" sz="3200" i="1" dirty="0" smtClean="0"/>
              <a:t> </a:t>
            </a:r>
            <a:r>
              <a:rPr lang="hu-HU" sz="3200" i="1" dirty="0" err="1" smtClean="0"/>
              <a:t>attention</a:t>
            </a:r>
            <a:r>
              <a:rPr lang="hu-HU" sz="3200" i="1" dirty="0" smtClean="0"/>
              <a:t>!</a:t>
            </a:r>
            <a:endParaRPr lang="hu-HU" sz="3200" i="1" dirty="0"/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185" y="3363912"/>
            <a:ext cx="4319629" cy="1066800"/>
          </a:xfrm>
          <a:prstGeom prst="rect">
            <a:avLst/>
          </a:prstGeom>
        </p:spPr>
      </p:pic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1599" y="4800599"/>
            <a:ext cx="6400800" cy="1066800"/>
          </a:xfrm>
        </p:spPr>
        <p:txBody>
          <a:bodyPr>
            <a:normAutofit fontScale="47500" lnSpcReduction="20000"/>
          </a:bodyPr>
          <a:lstStyle/>
          <a:p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</a:rPr>
              <a:t>str. Maria </a:t>
            </a:r>
            <a:r>
              <a:rPr lang="ro-RO" dirty="0" err="1">
                <a:solidFill>
                  <a:schemeClr val="tx1"/>
                </a:solidFill>
                <a:latin typeface="Cambria" panose="02040503050406030204" pitchFamily="18" charset="0"/>
              </a:rPr>
              <a:t>Cibotari</a:t>
            </a:r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</a:rPr>
              <a:t> 6, MD-2012, </a:t>
            </a:r>
          </a:p>
          <a:p>
            <a:r>
              <a:rPr lang="ro-RO" dirty="0">
                <a:solidFill>
                  <a:schemeClr val="tx1"/>
                </a:solidFill>
                <a:latin typeface="Cambria" panose="02040503050406030204" pitchFamily="18" charset="0"/>
              </a:rPr>
              <a:t>Chișinău, Republica Moldova</a:t>
            </a:r>
          </a:p>
          <a:p>
            <a:r>
              <a:rPr lang="ro-RO" u="sng" dirty="0">
                <a:solidFill>
                  <a:schemeClr val="tx1"/>
                </a:solidFill>
                <a:hlinkClick r:id="rId3"/>
              </a:rPr>
              <a:t>info@viatasan.md</a:t>
            </a:r>
          </a:p>
          <a:p>
            <a:r>
              <a:rPr lang="ro-RO" u="sng" dirty="0">
                <a:solidFill>
                  <a:schemeClr val="tx1"/>
                </a:solidFill>
                <a:hlinkClick r:id="rId3"/>
              </a:rPr>
              <a:t>http://www.viatasan.md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2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wissTP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1005</Words>
  <Application>Microsoft Office PowerPoint</Application>
  <PresentationFormat>Diavetítés a képernyőre (4:3 oldalarány)</PresentationFormat>
  <Paragraphs>169</Paragraphs>
  <Slides>17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17</vt:i4>
      </vt:variant>
    </vt:vector>
  </HeadingPairs>
  <TitlesOfParts>
    <vt:vector size="23" baseType="lpstr">
      <vt:lpstr>Arial Unicode MS</vt:lpstr>
      <vt:lpstr>Arial</vt:lpstr>
      <vt:lpstr>Calibri</vt:lpstr>
      <vt:lpstr>Cambria</vt:lpstr>
      <vt:lpstr>Office Theme</vt:lpstr>
      <vt:lpstr>blank</vt:lpstr>
      <vt:lpstr>PowerPoint bemutató</vt:lpstr>
      <vt:lpstr>Healthy Life Project - Reducing the Burden of Non-Communicable Diseases</vt:lpstr>
      <vt:lpstr>Overall objective</vt:lpstr>
      <vt:lpstr>Main partners</vt:lpstr>
      <vt:lpstr>Focus: Health Promotion</vt:lpstr>
      <vt:lpstr>Principles</vt:lpstr>
      <vt:lpstr>Project Planning – Background (1)</vt:lpstr>
      <vt:lpstr>Project Planning – Background (2)</vt:lpstr>
      <vt:lpstr>Project Priority Areas (1)</vt:lpstr>
      <vt:lpstr>Project Priority Areas (2)</vt:lpstr>
      <vt:lpstr>Project Outcomes</vt:lpstr>
      <vt:lpstr>Project Progress to Date – Inception Phase</vt:lpstr>
      <vt:lpstr>Project Progress to Date – Implementation Phase</vt:lpstr>
      <vt:lpstr>PowerPoint bemutató</vt:lpstr>
      <vt:lpstr>Next Steps</vt:lpstr>
      <vt:lpstr>Challenges</vt:lpstr>
      <vt:lpstr>Thank you for your kind attention!</vt:lpstr>
    </vt:vector>
  </TitlesOfParts>
  <Company>SwissTPH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Accessible Quality Healthcare</dc:title>
  <dc:creator>Debra Stevenson</dc:creator>
  <cp:lastModifiedBy>kovacs lajos</cp:lastModifiedBy>
  <cp:revision>162</cp:revision>
  <cp:lastPrinted>2017-04-13T09:06:03Z</cp:lastPrinted>
  <dcterms:created xsi:type="dcterms:W3CDTF">2015-07-01T08:28:49Z</dcterms:created>
  <dcterms:modified xsi:type="dcterms:W3CDTF">2017-04-13T09:11:31Z</dcterms:modified>
</cp:coreProperties>
</file>