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1"/>
  </p:notesMasterIdLst>
  <p:handoutMasterIdLst>
    <p:handoutMasterId r:id="rId22"/>
  </p:handoutMasterIdLst>
  <p:sldIdLst>
    <p:sldId id="379" r:id="rId3"/>
    <p:sldId id="257" r:id="rId4"/>
    <p:sldId id="367" r:id="rId5"/>
    <p:sldId id="339" r:id="rId6"/>
    <p:sldId id="342" r:id="rId7"/>
    <p:sldId id="380" r:id="rId8"/>
    <p:sldId id="38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4" r:id="rId19"/>
    <p:sldId id="395" r:id="rId20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06" autoAdjust="0"/>
    <p:restoredTop sz="94660"/>
  </p:normalViewPr>
  <p:slideViewPr>
    <p:cSldViewPr>
      <p:cViewPr varScale="1">
        <p:scale>
          <a:sx n="76" d="100"/>
          <a:sy n="76" d="100"/>
        </p:scale>
        <p:origin x="160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2BAEB9-878B-4391-9FB8-4780277A5D9E}" type="doc">
      <dgm:prSet loTypeId="urn:microsoft.com/office/officeart/2005/8/layout/h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570101E-2387-47AF-886F-0EAD047DAACB}">
      <dgm:prSet phldrT="[Text]"/>
      <dgm:spPr/>
      <dgm:t>
        <a:bodyPr/>
        <a:lstStyle/>
        <a:p>
          <a:r>
            <a:rPr lang="ro-RO" b="1" dirty="0"/>
            <a:t>Rezultatul</a:t>
          </a:r>
          <a:r>
            <a:rPr lang="de-CH" b="1" dirty="0"/>
            <a:t> 1</a:t>
          </a:r>
          <a:endParaRPr lang="en-US" b="1" dirty="0"/>
        </a:p>
      </dgm:t>
    </dgm:pt>
    <dgm:pt modelId="{A3F28462-B447-4178-B709-DA58FBCF666D}" type="parTrans" cxnId="{76E8C2B1-5309-4991-A6B1-2B4EA6C9891D}">
      <dgm:prSet/>
      <dgm:spPr/>
      <dgm:t>
        <a:bodyPr/>
        <a:lstStyle/>
        <a:p>
          <a:endParaRPr lang="en-US"/>
        </a:p>
      </dgm:t>
    </dgm:pt>
    <dgm:pt modelId="{FCB32C19-9C75-468C-8E99-C56C48E6B7DE}" type="sibTrans" cxnId="{76E8C2B1-5309-4991-A6B1-2B4EA6C9891D}">
      <dgm:prSet/>
      <dgm:spPr/>
      <dgm:t>
        <a:bodyPr/>
        <a:lstStyle/>
        <a:p>
          <a:endParaRPr lang="en-US"/>
        </a:p>
      </dgm:t>
    </dgm:pt>
    <dgm:pt modelId="{95569458-CF74-4269-8C5F-C5556F1A0E42}">
      <dgm:prSet phldrT="[Text]"/>
      <dgm:spPr/>
      <dgm:t>
        <a:bodyPr/>
        <a:lstStyle/>
        <a:p>
          <a:r>
            <a:rPr lang="ro-RO" dirty="0"/>
            <a:t>Autoritățile naționale în sănătate creează un mediu de politici favorabil pentru managementul descentralizat și integrat</a:t>
          </a:r>
          <a:endParaRPr lang="en-US" dirty="0"/>
        </a:p>
      </dgm:t>
    </dgm:pt>
    <dgm:pt modelId="{C88EA600-9F5E-40B1-88B7-B5BAEE297EB2}" type="parTrans" cxnId="{EEC35335-4011-4D42-8762-FBF2AF63779B}">
      <dgm:prSet/>
      <dgm:spPr/>
      <dgm:t>
        <a:bodyPr/>
        <a:lstStyle/>
        <a:p>
          <a:endParaRPr lang="en-US"/>
        </a:p>
      </dgm:t>
    </dgm:pt>
    <dgm:pt modelId="{09106A58-B449-4000-8B3C-338BC4A7BC09}" type="sibTrans" cxnId="{EEC35335-4011-4D42-8762-FBF2AF63779B}">
      <dgm:prSet/>
      <dgm:spPr/>
      <dgm:t>
        <a:bodyPr/>
        <a:lstStyle/>
        <a:p>
          <a:endParaRPr lang="en-US"/>
        </a:p>
      </dgm:t>
    </dgm:pt>
    <dgm:pt modelId="{43A13B57-BC62-4E66-BD75-07A72A2E95F0}">
      <dgm:prSet phldrT="[Text]"/>
      <dgm:spPr/>
      <dgm:t>
        <a:bodyPr/>
        <a:lstStyle/>
        <a:p>
          <a:r>
            <a:rPr lang="ro-RO" b="1" dirty="0"/>
            <a:t>Rezultatul</a:t>
          </a:r>
          <a:r>
            <a:rPr lang="de-CH" b="1" dirty="0"/>
            <a:t> 2</a:t>
          </a:r>
          <a:endParaRPr lang="en-US" b="1" dirty="0"/>
        </a:p>
      </dgm:t>
    </dgm:pt>
    <dgm:pt modelId="{A9B6B763-B36A-4689-A15A-3798B6AB7C30}" type="parTrans" cxnId="{056623F6-860B-4AE0-A5E2-571FC4729E30}">
      <dgm:prSet/>
      <dgm:spPr/>
      <dgm:t>
        <a:bodyPr/>
        <a:lstStyle/>
        <a:p>
          <a:endParaRPr lang="en-US"/>
        </a:p>
      </dgm:t>
    </dgm:pt>
    <dgm:pt modelId="{43164BDC-80A7-46D0-8594-71BCA114DE25}" type="sibTrans" cxnId="{056623F6-860B-4AE0-A5E2-571FC4729E30}">
      <dgm:prSet/>
      <dgm:spPr/>
      <dgm:t>
        <a:bodyPr/>
        <a:lstStyle/>
        <a:p>
          <a:endParaRPr lang="en-US"/>
        </a:p>
      </dgm:t>
    </dgm:pt>
    <dgm:pt modelId="{11B64BA9-F693-4DF1-A555-D21F7F1A55FD}">
      <dgm:prSet phldrT="[Text]"/>
      <dgm:spPr/>
      <dgm:t>
        <a:bodyPr/>
        <a:lstStyle/>
        <a:p>
          <a:r>
            <a:rPr lang="ro-RO" noProof="0" dirty="0"/>
            <a:t>Populația din raioanele țintă are acces la și utilizează îngrijirile integrate de calitate, inclusiv serviciile extinse pentru BNT</a:t>
          </a:r>
        </a:p>
      </dgm:t>
    </dgm:pt>
    <dgm:pt modelId="{7B4F2DD8-CFBE-4143-B507-99CEEC80E103}" type="parTrans" cxnId="{A8E8CC62-EF29-45A4-AD5A-D0B0D1901A2A}">
      <dgm:prSet/>
      <dgm:spPr/>
      <dgm:t>
        <a:bodyPr/>
        <a:lstStyle/>
        <a:p>
          <a:endParaRPr lang="en-US"/>
        </a:p>
      </dgm:t>
    </dgm:pt>
    <dgm:pt modelId="{C91525C7-3E6A-4BEB-81FF-D26307C06167}" type="sibTrans" cxnId="{A8E8CC62-EF29-45A4-AD5A-D0B0D1901A2A}">
      <dgm:prSet/>
      <dgm:spPr/>
      <dgm:t>
        <a:bodyPr/>
        <a:lstStyle/>
        <a:p>
          <a:endParaRPr lang="en-US"/>
        </a:p>
      </dgm:t>
    </dgm:pt>
    <dgm:pt modelId="{15DAC220-590E-4DA1-9F7B-3795D3724E4D}">
      <dgm:prSet phldrT="[Text]"/>
      <dgm:spPr/>
      <dgm:t>
        <a:bodyPr/>
        <a:lstStyle/>
        <a:p>
          <a:r>
            <a:rPr lang="ro-RO" b="1" dirty="0"/>
            <a:t>Rezultatul </a:t>
          </a:r>
          <a:r>
            <a:rPr lang="de-CH" b="1" dirty="0"/>
            <a:t>3</a:t>
          </a:r>
          <a:endParaRPr lang="en-US" b="1" dirty="0"/>
        </a:p>
      </dgm:t>
    </dgm:pt>
    <dgm:pt modelId="{73AA80AC-1A00-4811-B327-94D5621C4ACB}" type="parTrans" cxnId="{C6504643-E151-44C7-9C38-77A71F9CBB6F}">
      <dgm:prSet/>
      <dgm:spPr/>
      <dgm:t>
        <a:bodyPr/>
        <a:lstStyle/>
        <a:p>
          <a:endParaRPr lang="en-US"/>
        </a:p>
      </dgm:t>
    </dgm:pt>
    <dgm:pt modelId="{B736CA89-8526-4336-A236-A7A2AB988BDA}" type="sibTrans" cxnId="{C6504643-E151-44C7-9C38-77A71F9CBB6F}">
      <dgm:prSet/>
      <dgm:spPr/>
      <dgm:t>
        <a:bodyPr/>
        <a:lstStyle/>
        <a:p>
          <a:endParaRPr lang="en-US"/>
        </a:p>
      </dgm:t>
    </dgm:pt>
    <dgm:pt modelId="{E2BECBEA-9132-47AE-A32E-0DFA7E8C7808}">
      <dgm:prSet phldrT="[Text]"/>
      <dgm:spPr/>
      <dgm:t>
        <a:bodyPr/>
        <a:lstStyle/>
        <a:p>
          <a:r>
            <a:rPr lang="ro-RO" dirty="0"/>
            <a:t>Populația din raioanele țintă și-a îmbunătățit comportamentul axat pe sănătate și a redus comportamentul cu riscul pentru BNT</a:t>
          </a:r>
          <a:endParaRPr lang="en-US" dirty="0"/>
        </a:p>
      </dgm:t>
    </dgm:pt>
    <dgm:pt modelId="{3439A886-3080-4DA2-95AA-2FDA06FC7E25}" type="parTrans" cxnId="{14C09341-14D9-4EF5-8AB3-5553BFA9D317}">
      <dgm:prSet/>
      <dgm:spPr/>
      <dgm:t>
        <a:bodyPr/>
        <a:lstStyle/>
        <a:p>
          <a:endParaRPr lang="en-US"/>
        </a:p>
      </dgm:t>
    </dgm:pt>
    <dgm:pt modelId="{0C04D893-EFD2-475F-BD80-CEE84638B724}" type="sibTrans" cxnId="{14C09341-14D9-4EF5-8AB3-5553BFA9D317}">
      <dgm:prSet/>
      <dgm:spPr/>
      <dgm:t>
        <a:bodyPr/>
        <a:lstStyle/>
        <a:p>
          <a:endParaRPr lang="en-US"/>
        </a:p>
      </dgm:t>
    </dgm:pt>
    <dgm:pt modelId="{A0CD4E46-7F61-4E41-B6B4-0EFE702ABE89}" type="pres">
      <dgm:prSet presAssocID="{EB2BAEB9-878B-4391-9FB8-4780277A5D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7C20661A-AC1F-4829-B0D0-13D4817F944D}" type="pres">
      <dgm:prSet presAssocID="{A570101E-2387-47AF-886F-0EAD047DAACB}" presName="composite" presStyleCnt="0"/>
      <dgm:spPr/>
    </dgm:pt>
    <dgm:pt modelId="{C3001832-8D4A-47FB-AE48-768560973D39}" type="pres">
      <dgm:prSet presAssocID="{A570101E-2387-47AF-886F-0EAD047DAAC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997AC58-5C49-47AF-925C-6C907F14F13D}" type="pres">
      <dgm:prSet presAssocID="{A570101E-2387-47AF-886F-0EAD047DAAC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77C07AB-A98D-4A00-932B-1E1DF8453CC5}" type="pres">
      <dgm:prSet presAssocID="{FCB32C19-9C75-468C-8E99-C56C48E6B7DE}" presName="space" presStyleCnt="0"/>
      <dgm:spPr/>
    </dgm:pt>
    <dgm:pt modelId="{4BE1B920-4320-4AE2-AADC-F4A74A96E600}" type="pres">
      <dgm:prSet presAssocID="{43A13B57-BC62-4E66-BD75-07A72A2E95F0}" presName="composite" presStyleCnt="0"/>
      <dgm:spPr/>
    </dgm:pt>
    <dgm:pt modelId="{D0E5931B-DE03-4DA2-8EFE-D5C549139BFF}" type="pres">
      <dgm:prSet presAssocID="{43A13B57-BC62-4E66-BD75-07A72A2E95F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899F79B-A92B-4825-8C5A-1405516F84AC}" type="pres">
      <dgm:prSet presAssocID="{43A13B57-BC62-4E66-BD75-07A72A2E95F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29F5502-E7A1-48BB-B2AD-330E6105D42F}" type="pres">
      <dgm:prSet presAssocID="{43164BDC-80A7-46D0-8594-71BCA114DE25}" presName="space" presStyleCnt="0"/>
      <dgm:spPr/>
    </dgm:pt>
    <dgm:pt modelId="{1A349D89-B0AA-485F-9F73-9451EC620ECB}" type="pres">
      <dgm:prSet presAssocID="{15DAC220-590E-4DA1-9F7B-3795D3724E4D}" presName="composite" presStyleCnt="0"/>
      <dgm:spPr/>
    </dgm:pt>
    <dgm:pt modelId="{9D53A07E-0AED-49F0-AFE7-06C8194907A5}" type="pres">
      <dgm:prSet presAssocID="{15DAC220-590E-4DA1-9F7B-3795D3724E4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39C42533-6DF8-4895-B9CF-BF746825BB42}" type="pres">
      <dgm:prSet presAssocID="{15DAC220-590E-4DA1-9F7B-3795D3724E4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1C888B57-45D3-4A60-B22A-41BEDC033AB5}" type="presOf" srcId="{43A13B57-BC62-4E66-BD75-07A72A2E95F0}" destId="{D0E5931B-DE03-4DA2-8EFE-D5C549139BFF}" srcOrd="0" destOrd="0" presId="urn:microsoft.com/office/officeart/2005/8/layout/hList1"/>
    <dgm:cxn modelId="{A8E8CC62-EF29-45A4-AD5A-D0B0D1901A2A}" srcId="{43A13B57-BC62-4E66-BD75-07A72A2E95F0}" destId="{11B64BA9-F693-4DF1-A555-D21F7F1A55FD}" srcOrd="0" destOrd="0" parTransId="{7B4F2DD8-CFBE-4143-B507-99CEEC80E103}" sibTransId="{C91525C7-3E6A-4BEB-81FF-D26307C06167}"/>
    <dgm:cxn modelId="{BD64BE27-EA36-42E0-A57C-089F8318706D}" type="presOf" srcId="{A570101E-2387-47AF-886F-0EAD047DAACB}" destId="{C3001832-8D4A-47FB-AE48-768560973D39}" srcOrd="0" destOrd="0" presId="urn:microsoft.com/office/officeart/2005/8/layout/hList1"/>
    <dgm:cxn modelId="{B3D6DB23-3AD2-41C2-AFCE-DDA6FA0E1884}" type="presOf" srcId="{11B64BA9-F693-4DF1-A555-D21F7F1A55FD}" destId="{C899F79B-A92B-4825-8C5A-1405516F84AC}" srcOrd="0" destOrd="0" presId="urn:microsoft.com/office/officeart/2005/8/layout/hList1"/>
    <dgm:cxn modelId="{EEC35335-4011-4D42-8762-FBF2AF63779B}" srcId="{A570101E-2387-47AF-886F-0EAD047DAACB}" destId="{95569458-CF74-4269-8C5F-C5556F1A0E42}" srcOrd="0" destOrd="0" parTransId="{C88EA600-9F5E-40B1-88B7-B5BAEE297EB2}" sibTransId="{09106A58-B449-4000-8B3C-338BC4A7BC09}"/>
    <dgm:cxn modelId="{947FD379-F38B-4237-B305-E35E7805474D}" type="presOf" srcId="{95569458-CF74-4269-8C5F-C5556F1A0E42}" destId="{0997AC58-5C49-47AF-925C-6C907F14F13D}" srcOrd="0" destOrd="0" presId="urn:microsoft.com/office/officeart/2005/8/layout/hList1"/>
    <dgm:cxn modelId="{FC98787E-D69E-4824-AF93-4880904B3EDD}" type="presOf" srcId="{EB2BAEB9-878B-4391-9FB8-4780277A5D9E}" destId="{A0CD4E46-7F61-4E41-B6B4-0EFE702ABE89}" srcOrd="0" destOrd="0" presId="urn:microsoft.com/office/officeart/2005/8/layout/hList1"/>
    <dgm:cxn modelId="{056623F6-860B-4AE0-A5E2-571FC4729E30}" srcId="{EB2BAEB9-878B-4391-9FB8-4780277A5D9E}" destId="{43A13B57-BC62-4E66-BD75-07A72A2E95F0}" srcOrd="1" destOrd="0" parTransId="{A9B6B763-B36A-4689-A15A-3798B6AB7C30}" sibTransId="{43164BDC-80A7-46D0-8594-71BCA114DE25}"/>
    <dgm:cxn modelId="{76E8C2B1-5309-4991-A6B1-2B4EA6C9891D}" srcId="{EB2BAEB9-878B-4391-9FB8-4780277A5D9E}" destId="{A570101E-2387-47AF-886F-0EAD047DAACB}" srcOrd="0" destOrd="0" parTransId="{A3F28462-B447-4178-B709-DA58FBCF666D}" sibTransId="{FCB32C19-9C75-468C-8E99-C56C48E6B7DE}"/>
    <dgm:cxn modelId="{154FE62C-4463-4F94-A0BF-EBBE8E26E463}" type="presOf" srcId="{15DAC220-590E-4DA1-9F7B-3795D3724E4D}" destId="{9D53A07E-0AED-49F0-AFE7-06C8194907A5}" srcOrd="0" destOrd="0" presId="urn:microsoft.com/office/officeart/2005/8/layout/hList1"/>
    <dgm:cxn modelId="{14C09341-14D9-4EF5-8AB3-5553BFA9D317}" srcId="{15DAC220-590E-4DA1-9F7B-3795D3724E4D}" destId="{E2BECBEA-9132-47AE-A32E-0DFA7E8C7808}" srcOrd="0" destOrd="0" parTransId="{3439A886-3080-4DA2-95AA-2FDA06FC7E25}" sibTransId="{0C04D893-EFD2-475F-BD80-CEE84638B724}"/>
    <dgm:cxn modelId="{C6504643-E151-44C7-9C38-77A71F9CBB6F}" srcId="{EB2BAEB9-878B-4391-9FB8-4780277A5D9E}" destId="{15DAC220-590E-4DA1-9F7B-3795D3724E4D}" srcOrd="2" destOrd="0" parTransId="{73AA80AC-1A00-4811-B327-94D5621C4ACB}" sibTransId="{B736CA89-8526-4336-A236-A7A2AB988BDA}"/>
    <dgm:cxn modelId="{759783A3-D4D6-434E-B653-00BFE21FFAF8}" type="presOf" srcId="{E2BECBEA-9132-47AE-A32E-0DFA7E8C7808}" destId="{39C42533-6DF8-4895-B9CF-BF746825BB42}" srcOrd="0" destOrd="0" presId="urn:microsoft.com/office/officeart/2005/8/layout/hList1"/>
    <dgm:cxn modelId="{72F9ACC7-ED32-439D-83D5-FC5410D8C664}" type="presParOf" srcId="{A0CD4E46-7F61-4E41-B6B4-0EFE702ABE89}" destId="{7C20661A-AC1F-4829-B0D0-13D4817F944D}" srcOrd="0" destOrd="0" presId="urn:microsoft.com/office/officeart/2005/8/layout/hList1"/>
    <dgm:cxn modelId="{CB41995D-EC32-45AA-90CC-91710500AAE2}" type="presParOf" srcId="{7C20661A-AC1F-4829-B0D0-13D4817F944D}" destId="{C3001832-8D4A-47FB-AE48-768560973D39}" srcOrd="0" destOrd="0" presId="urn:microsoft.com/office/officeart/2005/8/layout/hList1"/>
    <dgm:cxn modelId="{7DB5BD96-8848-4E75-8033-60222D49F473}" type="presParOf" srcId="{7C20661A-AC1F-4829-B0D0-13D4817F944D}" destId="{0997AC58-5C49-47AF-925C-6C907F14F13D}" srcOrd="1" destOrd="0" presId="urn:microsoft.com/office/officeart/2005/8/layout/hList1"/>
    <dgm:cxn modelId="{A60F5E4B-A2E1-4EC2-83A0-12959D20E64B}" type="presParOf" srcId="{A0CD4E46-7F61-4E41-B6B4-0EFE702ABE89}" destId="{577C07AB-A98D-4A00-932B-1E1DF8453CC5}" srcOrd="1" destOrd="0" presId="urn:microsoft.com/office/officeart/2005/8/layout/hList1"/>
    <dgm:cxn modelId="{F712D13E-6519-4103-AD72-6A74144B29FC}" type="presParOf" srcId="{A0CD4E46-7F61-4E41-B6B4-0EFE702ABE89}" destId="{4BE1B920-4320-4AE2-AADC-F4A74A96E600}" srcOrd="2" destOrd="0" presId="urn:microsoft.com/office/officeart/2005/8/layout/hList1"/>
    <dgm:cxn modelId="{0D99BCAF-F451-45E7-8C3F-C3ADEC5D4BDD}" type="presParOf" srcId="{4BE1B920-4320-4AE2-AADC-F4A74A96E600}" destId="{D0E5931B-DE03-4DA2-8EFE-D5C549139BFF}" srcOrd="0" destOrd="0" presId="urn:microsoft.com/office/officeart/2005/8/layout/hList1"/>
    <dgm:cxn modelId="{C1A3E671-E942-4623-8D51-B0D20460E0B2}" type="presParOf" srcId="{4BE1B920-4320-4AE2-AADC-F4A74A96E600}" destId="{C899F79B-A92B-4825-8C5A-1405516F84AC}" srcOrd="1" destOrd="0" presId="urn:microsoft.com/office/officeart/2005/8/layout/hList1"/>
    <dgm:cxn modelId="{9506C0AF-AC55-4D1D-8AEB-F5943538240B}" type="presParOf" srcId="{A0CD4E46-7F61-4E41-B6B4-0EFE702ABE89}" destId="{629F5502-E7A1-48BB-B2AD-330E6105D42F}" srcOrd="3" destOrd="0" presId="urn:microsoft.com/office/officeart/2005/8/layout/hList1"/>
    <dgm:cxn modelId="{28068E4E-739B-482E-B9E7-B936E47DBA6C}" type="presParOf" srcId="{A0CD4E46-7F61-4E41-B6B4-0EFE702ABE89}" destId="{1A349D89-B0AA-485F-9F73-9451EC620ECB}" srcOrd="4" destOrd="0" presId="urn:microsoft.com/office/officeart/2005/8/layout/hList1"/>
    <dgm:cxn modelId="{F90D07C2-97CF-4BE5-B208-73163AF74095}" type="presParOf" srcId="{1A349D89-B0AA-485F-9F73-9451EC620ECB}" destId="{9D53A07E-0AED-49F0-AFE7-06C8194907A5}" srcOrd="0" destOrd="0" presId="urn:microsoft.com/office/officeart/2005/8/layout/hList1"/>
    <dgm:cxn modelId="{DFBD123E-2801-4F40-91AB-EBE9BABBDE05}" type="presParOf" srcId="{1A349D89-B0AA-485F-9F73-9451EC620ECB}" destId="{39C42533-6DF8-4895-B9CF-BF746825BB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01832-8D4A-47FB-AE48-768560973D39}">
      <dsp:nvSpPr>
        <dsp:cNvPr id="0" name=""/>
        <dsp:cNvSpPr/>
      </dsp:nvSpPr>
      <dsp:spPr>
        <a:xfrm>
          <a:off x="2571" y="406236"/>
          <a:ext cx="2507456" cy="633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b="1" kern="1200" dirty="0"/>
            <a:t>Rezultatul</a:t>
          </a:r>
          <a:r>
            <a:rPr lang="de-CH" sz="2200" b="1" kern="1200" dirty="0"/>
            <a:t> 1</a:t>
          </a:r>
          <a:endParaRPr lang="en-US" sz="2200" b="1" kern="1200" dirty="0"/>
        </a:p>
      </dsp:txBody>
      <dsp:txXfrm>
        <a:off x="2571" y="406236"/>
        <a:ext cx="2507456" cy="633600"/>
      </dsp:txXfrm>
    </dsp:sp>
    <dsp:sp modelId="{0997AC58-5C49-47AF-925C-6C907F14F13D}">
      <dsp:nvSpPr>
        <dsp:cNvPr id="0" name=""/>
        <dsp:cNvSpPr/>
      </dsp:nvSpPr>
      <dsp:spPr>
        <a:xfrm>
          <a:off x="2571" y="1039836"/>
          <a:ext cx="2507456" cy="307989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200" kern="1200" dirty="0"/>
            <a:t>Autoritățile naționale în sănătate creează un mediu de politici favorabil pentru managementul descentralizat și integrat</a:t>
          </a:r>
          <a:endParaRPr lang="en-US" sz="2200" kern="1200" dirty="0"/>
        </a:p>
      </dsp:txBody>
      <dsp:txXfrm>
        <a:off x="2571" y="1039836"/>
        <a:ext cx="2507456" cy="3079890"/>
      </dsp:txXfrm>
    </dsp:sp>
    <dsp:sp modelId="{D0E5931B-DE03-4DA2-8EFE-D5C549139BFF}">
      <dsp:nvSpPr>
        <dsp:cNvPr id="0" name=""/>
        <dsp:cNvSpPr/>
      </dsp:nvSpPr>
      <dsp:spPr>
        <a:xfrm>
          <a:off x="2861071" y="406236"/>
          <a:ext cx="2507456" cy="633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b="1" kern="1200" dirty="0"/>
            <a:t>Rezultatul</a:t>
          </a:r>
          <a:r>
            <a:rPr lang="de-CH" sz="2200" b="1" kern="1200" dirty="0"/>
            <a:t> 2</a:t>
          </a:r>
          <a:endParaRPr lang="en-US" sz="2200" b="1" kern="1200" dirty="0"/>
        </a:p>
      </dsp:txBody>
      <dsp:txXfrm>
        <a:off x="2861071" y="406236"/>
        <a:ext cx="2507456" cy="633600"/>
      </dsp:txXfrm>
    </dsp:sp>
    <dsp:sp modelId="{C899F79B-A92B-4825-8C5A-1405516F84AC}">
      <dsp:nvSpPr>
        <dsp:cNvPr id="0" name=""/>
        <dsp:cNvSpPr/>
      </dsp:nvSpPr>
      <dsp:spPr>
        <a:xfrm>
          <a:off x="2861071" y="1039836"/>
          <a:ext cx="2507456" cy="307989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200" kern="1200" noProof="0" dirty="0"/>
            <a:t>Populația din raioanele țintă are acces la și utilizează îngrijirile integrate de calitate, inclusiv serviciile extinse pentru BNT</a:t>
          </a:r>
        </a:p>
      </dsp:txBody>
      <dsp:txXfrm>
        <a:off x="2861071" y="1039836"/>
        <a:ext cx="2507456" cy="3079890"/>
      </dsp:txXfrm>
    </dsp:sp>
    <dsp:sp modelId="{9D53A07E-0AED-49F0-AFE7-06C8194907A5}">
      <dsp:nvSpPr>
        <dsp:cNvPr id="0" name=""/>
        <dsp:cNvSpPr/>
      </dsp:nvSpPr>
      <dsp:spPr>
        <a:xfrm>
          <a:off x="5719571" y="406236"/>
          <a:ext cx="2507456" cy="6336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b="1" kern="1200" dirty="0"/>
            <a:t>Rezultatul </a:t>
          </a:r>
          <a:r>
            <a:rPr lang="de-CH" sz="2200" b="1" kern="1200" dirty="0"/>
            <a:t>3</a:t>
          </a:r>
          <a:endParaRPr lang="en-US" sz="2200" b="1" kern="1200" dirty="0"/>
        </a:p>
      </dsp:txBody>
      <dsp:txXfrm>
        <a:off x="5719571" y="406236"/>
        <a:ext cx="2507456" cy="633600"/>
      </dsp:txXfrm>
    </dsp:sp>
    <dsp:sp modelId="{39C42533-6DF8-4895-B9CF-BF746825BB42}">
      <dsp:nvSpPr>
        <dsp:cNvPr id="0" name=""/>
        <dsp:cNvSpPr/>
      </dsp:nvSpPr>
      <dsp:spPr>
        <a:xfrm>
          <a:off x="5719571" y="1039836"/>
          <a:ext cx="2507456" cy="307989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200" kern="1200" dirty="0"/>
            <a:t>Populația din raioanele țintă și-a îmbunătățit comportamentul axat pe sănătate și a redus comportamentul cu riscul pentru BNT</a:t>
          </a:r>
          <a:endParaRPr lang="en-US" sz="2200" kern="1200" dirty="0"/>
        </a:p>
      </dsp:txBody>
      <dsp:txXfrm>
        <a:off x="5719571" y="1039836"/>
        <a:ext cx="2507456" cy="3079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D89E4-232B-4659-AD16-DF20A5531484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99EAB-452D-40F2-9B51-987939717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45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BD8F7-85B5-4548-BDE6-09BC45FA68CF}" type="datetimeFigureOut">
              <a:rPr lang="hu-HU" smtClean="0"/>
              <a:t>2017.04.12.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62B3-04D2-4BDE-B1B9-EBBDAF3FFB0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125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CFB9B-7345-42FB-9512-8B6482A58F0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62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3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6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3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1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56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6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3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2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52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158D-6F97-4EA9-9976-EB0682A47B42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23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4ED0-C597-408B-9020-54DF3268A50C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33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90B-2862-4D45-A1D5-25D0D54B0F27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52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180BC-2045-4C13-9003-479476915FD6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78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39A0-9AF8-4783-80DC-F7261A7F0D62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806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F1C1-7E54-405B-8897-E4F52B9F14B1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748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E62B-7F75-440F-836C-13C964BF7E05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480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6A60-F0E6-4C93-A660-47C99631EF8B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25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22BB-162B-4C38-8B98-D0FD1CFF45DC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545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4F9D-84C7-4953-AC95-8348AEFAA41E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31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01122-82A3-4DF0-87F6-B688EB231F98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73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18F55-E41E-4CC1-830C-A496F48D3E50}" type="datetimeFigureOut">
              <a:rPr lang="en-US" smtClean="0"/>
              <a:t>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0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D13BA-C00D-42D7-B99D-CA2AEB53846C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12.04.2017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7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viatasan.md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200400"/>
            <a:ext cx="8382000" cy="990600"/>
          </a:xfrm>
        </p:spPr>
        <p:txBody>
          <a:bodyPr>
            <a:noAutofit/>
          </a:bodyPr>
          <a:lstStyle/>
          <a:p>
            <a:r>
              <a:rPr lang="ro-RO" b="1" dirty="0">
                <a:solidFill>
                  <a:schemeClr val="tx1"/>
                </a:solidFill>
              </a:rPr>
              <a:t>Proiectul Viață Sănătoasă: </a:t>
            </a:r>
          </a:p>
          <a:p>
            <a:r>
              <a:rPr lang="ro-RO" sz="2400" b="1" dirty="0">
                <a:solidFill>
                  <a:schemeClr val="tx1"/>
                </a:solidFill>
              </a:rPr>
              <a:t>Reducerea poverii bolilor netransmisibile</a:t>
            </a:r>
            <a:endParaRPr lang="hu-HU" sz="2400" b="1" dirty="0">
              <a:solidFill>
                <a:schemeClr val="tx1"/>
              </a:solidFill>
            </a:endParaRPr>
          </a:p>
          <a:p>
            <a:endParaRPr lang="hu-HU" sz="2400" b="1" dirty="0" smtClean="0">
              <a:solidFill>
                <a:schemeClr val="tx1"/>
              </a:solidFill>
            </a:endParaRPr>
          </a:p>
          <a:p>
            <a:r>
              <a:rPr lang="hu-HU" sz="2000" b="1" dirty="0" smtClean="0">
                <a:solidFill>
                  <a:schemeClr val="tx1"/>
                </a:solidFill>
              </a:rPr>
              <a:t>Dr</a:t>
            </a:r>
            <a:r>
              <a:rPr lang="hu-HU" sz="2000" b="1" dirty="0">
                <a:solidFill>
                  <a:schemeClr val="tx1"/>
                </a:solidFill>
              </a:rPr>
              <a:t>. Lajos Kovacs,</a:t>
            </a:r>
          </a:p>
          <a:p>
            <a:r>
              <a:rPr lang="hu-HU" sz="2000" b="1" dirty="0">
                <a:solidFill>
                  <a:schemeClr val="tx1"/>
                </a:solidFill>
              </a:rPr>
              <a:t>Lider de echipă</a:t>
            </a:r>
          </a:p>
          <a:p>
            <a:endParaRPr lang="hu-HU" sz="1800" b="1" dirty="0">
              <a:solidFill>
                <a:schemeClr val="tx1"/>
              </a:solidFill>
              <a:ea typeface="+mj-ea"/>
              <a:cs typeface="+mj-cs"/>
            </a:endParaRPr>
          </a:p>
          <a:p>
            <a:r>
              <a:rPr lang="ro-RO" sz="1800" dirty="0">
                <a:solidFill>
                  <a:schemeClr val="tx1"/>
                </a:solidFill>
              </a:rPr>
              <a:t>Ședința Consiliului Sectorial de </a:t>
            </a:r>
            <a:r>
              <a:rPr lang="ro-RO" sz="1800" dirty="0" smtClean="0">
                <a:solidFill>
                  <a:schemeClr val="tx1"/>
                </a:solidFill>
              </a:rPr>
              <a:t>Sănătate în </a:t>
            </a:r>
            <a:r>
              <a:rPr lang="ro-RO" sz="1800" dirty="0">
                <a:solidFill>
                  <a:schemeClr val="tx1"/>
                </a:solidFill>
              </a:rPr>
              <a:t>domeniul Asistenței Externe</a:t>
            </a:r>
          </a:p>
          <a:p>
            <a:r>
              <a:rPr lang="ro-RO" sz="1800" dirty="0" smtClean="0">
                <a:solidFill>
                  <a:schemeClr val="tx1"/>
                </a:solidFill>
              </a:rPr>
              <a:t>13 </a:t>
            </a:r>
            <a:r>
              <a:rPr lang="ro-RO" sz="1800" dirty="0">
                <a:solidFill>
                  <a:schemeClr val="tx1"/>
                </a:solidFill>
              </a:rPr>
              <a:t>aprilie </a:t>
            </a:r>
            <a:r>
              <a:rPr lang="ro-RO" sz="1800" dirty="0" smtClean="0">
                <a:solidFill>
                  <a:schemeClr val="tx1"/>
                </a:solidFill>
              </a:rPr>
              <a:t>2017, Ministerul Sănătății, Chișinău</a:t>
            </a:r>
            <a:r>
              <a:rPr lang="ro-RO" sz="1800" dirty="0">
                <a:solidFill>
                  <a:schemeClr val="tx1"/>
                </a:solidFill>
              </a:rPr>
              <a:t>, Republica Moldova 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Picture 4" descr="K:\_EArch\81_Business Management\817 Communication, public relation\3. Logos, instructions\3.1. Logos of SCO Moldova\SDC-Rom_CMYK_hoch_p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94" y="366222"/>
            <a:ext cx="1334193" cy="781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75" y="208629"/>
            <a:ext cx="4508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2933700" y="778575"/>
            <a:ext cx="327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900" b="1" dirty="0">
                <a:latin typeface="Cambria" panose="02040503050406030204" pitchFamily="18" charset="0"/>
              </a:rPr>
              <a:t>MINISTERUL</a:t>
            </a:r>
            <a:r>
              <a:rPr lang="it-IT" sz="900" dirty="0">
                <a:latin typeface="Cambria" panose="02040503050406030204" pitchFamily="18" charset="0"/>
              </a:rPr>
              <a:t> </a:t>
            </a:r>
            <a:r>
              <a:rPr lang="it-IT" sz="900" b="1" dirty="0">
                <a:latin typeface="Cambria" panose="02040503050406030204" pitchFamily="18" charset="0"/>
              </a:rPr>
              <a:t>S</a:t>
            </a:r>
            <a:r>
              <a:rPr lang="ro-RO" sz="900" b="1" dirty="0">
                <a:latin typeface="Cambria" panose="02040503050406030204" pitchFamily="18" charset="0"/>
              </a:rPr>
              <a:t>Ă</a:t>
            </a:r>
            <a:r>
              <a:rPr lang="it-IT" sz="900" b="1" dirty="0">
                <a:latin typeface="Cambria" panose="02040503050406030204" pitchFamily="18" charset="0"/>
              </a:rPr>
              <a:t>NĂTĂŢII </a:t>
            </a:r>
            <a:endParaRPr lang="ro-RO" sz="900" b="1" dirty="0">
              <a:latin typeface="Cambria" panose="02040503050406030204" pitchFamily="18" charset="0"/>
            </a:endParaRPr>
          </a:p>
          <a:p>
            <a:pPr algn="ctr"/>
            <a:r>
              <a:rPr lang="it-IT" sz="900" b="1" dirty="0">
                <a:latin typeface="Cambria" panose="02040503050406030204" pitchFamily="18" charset="0"/>
              </a:rPr>
              <a:t>AL REPUBLICII MOLDOVA</a:t>
            </a:r>
            <a:endParaRPr lang="en-US" sz="900" dirty="0">
              <a:latin typeface="Cambria" panose="02040503050406030204" pitchFamily="18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88" y="309707"/>
            <a:ext cx="1447800" cy="838200"/>
          </a:xfrm>
          <a:prstGeom prst="rect">
            <a:avLst/>
          </a:prstGeom>
        </p:spPr>
      </p:pic>
      <p:pic>
        <p:nvPicPr>
          <p:cNvPr id="11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10" y="1562100"/>
            <a:ext cx="4319629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78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71500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o-RO" sz="1800" b="1" dirty="0"/>
              <a:t>Finanțat de 	</a:t>
            </a:r>
            <a:r>
              <a:rPr lang="ro-RO" sz="1800" dirty="0"/>
              <a:t>Agenția Elvețiană pentru Dezvoltare și Cooperare</a:t>
            </a:r>
          </a:p>
          <a:p>
            <a:pPr marL="0" lvl="0" indent="0">
              <a:buNone/>
            </a:pPr>
            <a:r>
              <a:rPr lang="ro-RO" sz="1800" b="1" dirty="0"/>
              <a:t>Implementat de </a:t>
            </a:r>
            <a:r>
              <a:rPr lang="ro-RO" sz="1800" b="0" dirty="0"/>
              <a:t>	</a:t>
            </a:r>
            <a:r>
              <a:rPr lang="ro-RO" sz="1800" dirty="0"/>
              <a:t>Institutul Elvețian Tropical și de Sănătate Publică 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ro-RO" sz="1800" b="1" dirty="0"/>
              <a:t>Durata proiectului</a:t>
            </a:r>
            <a:r>
              <a:rPr lang="ro-RO" sz="1800" b="0" dirty="0"/>
              <a:t>	01.07.2016 – 30.06.2020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ro-RO" sz="1800" b="1" dirty="0"/>
              <a:t>Bugetul proiectului</a:t>
            </a:r>
            <a:r>
              <a:rPr lang="ro-RO" sz="1800" b="0" dirty="0"/>
              <a:t>	4</a:t>
            </a:r>
            <a:r>
              <a:rPr lang="ro-RO" sz="1800" dirty="0"/>
              <a:t>,</a:t>
            </a:r>
            <a:r>
              <a:rPr lang="ro-RO" sz="1800" b="0" dirty="0"/>
              <a:t>5 milioane franci elvețieni (CHF)  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800" b="1" dirty="0"/>
              <a:t>Scopul general</a:t>
            </a:r>
            <a:r>
              <a:rPr lang="ro-RO" sz="1800" dirty="0"/>
              <a:t>	De a contribui la </a:t>
            </a:r>
            <a:r>
              <a:rPr lang="ro-RO" sz="1800" i="1" dirty="0"/>
              <a:t>îmbunătățirea sănătății </a:t>
            </a:r>
            <a:r>
              <a:rPr lang="ro-RO" sz="1800" dirty="0"/>
              <a:t>populației din Republica 			Moldova, în special din zonele rurale, prin intermediul </a:t>
            </a:r>
            <a:r>
              <a:rPr lang="ro-RO" sz="1800" i="1" dirty="0"/>
              <a:t>reducerii poverii 		bolilor netransmisibile (BNT)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ro-RO" sz="1700" b="1" dirty="0"/>
              <a:t>Partenerii principali </a:t>
            </a:r>
            <a:r>
              <a:rPr lang="ro-RO" sz="1700" dirty="0"/>
              <a:t>Ministerul Sănătății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o-RO" sz="1700" dirty="0"/>
              <a:t>		Compania Națională de Asigurări în Medicină (CNAM)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Centrul Național de Sănătate Publică (CNSP) 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Centrul Național de Management în Sănătate (CNMS)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Universitatea de Stat de Medicină și Farmacie (USMF) ”N. </a:t>
            </a:r>
            <a:r>
              <a:rPr lang="ro-RO" sz="1700" dirty="0" err="1"/>
              <a:t>Testemițanu</a:t>
            </a:r>
            <a:r>
              <a:rPr lang="ro-RO" sz="1700" dirty="0"/>
              <a:t>”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Centrul de Excelență în Medicină și Farmacie ”</a:t>
            </a:r>
            <a:r>
              <a:rPr lang="ro-RO" sz="1700" dirty="0" err="1"/>
              <a:t>Raisa</a:t>
            </a:r>
            <a:r>
              <a:rPr lang="ro-RO" sz="1700" dirty="0"/>
              <a:t> </a:t>
            </a:r>
            <a:r>
              <a:rPr lang="ro-RO" sz="1700" dirty="0" err="1"/>
              <a:t>Pacallo</a:t>
            </a:r>
            <a:r>
              <a:rPr lang="ro-RO" sz="1700" dirty="0"/>
              <a:t>”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Colegiile medicale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Centrul Național de Formare Continuă a asistenților medicali și a moașelor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Instituțiile locale de sănătate 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ro-RO" sz="1700" dirty="0"/>
              <a:t>		Raioanele pilot 	</a:t>
            </a:r>
            <a:r>
              <a:rPr lang="hu-HU" sz="1800" dirty="0"/>
              <a:t>	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hu-HU" sz="1800" dirty="0"/>
              <a:t>				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hu-HU" sz="1800" dirty="0"/>
              <a:t>		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hu-HU" sz="1800" dirty="0"/>
              <a:t>		</a:t>
            </a:r>
          </a:p>
          <a:p>
            <a:pPr marL="0" lvl="0" indent="0" rtl="0">
              <a:spcBef>
                <a:spcPts val="600"/>
              </a:spcBef>
              <a:buNone/>
            </a:pPr>
            <a:r>
              <a:rPr lang="hu-HU" sz="1800" dirty="0"/>
              <a:t>		</a:t>
            </a:r>
            <a:endParaRPr lang="en-US" sz="1800" b="0" dirty="0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Proiectul Viață Sănătoasă:</a:t>
            </a:r>
            <a:r>
              <a:rPr lang="hu-HU" sz="2800" b="1" dirty="0">
                <a:solidFill>
                  <a:srgbClr val="0070C0"/>
                </a:solidFill>
              </a:rPr>
              <a:t/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“</a:t>
            </a:r>
            <a:r>
              <a:rPr lang="ro-RO" sz="2800" b="1" dirty="0">
                <a:solidFill>
                  <a:srgbClr val="0070C0"/>
                </a:solidFill>
              </a:rPr>
              <a:t>Reducerea poverii bolilor netransmisibile</a:t>
            </a:r>
            <a:r>
              <a:rPr lang="en-US" sz="2800" b="1" dirty="0">
                <a:solidFill>
                  <a:srgbClr val="0070C0"/>
                </a:solidFill>
              </a:rPr>
              <a:t>”</a:t>
            </a:r>
            <a:endParaRPr lang="hu-H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71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Principiile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2000" dirty="0"/>
              <a:t>Alinierea cu Politica Națională de Sănătate a Republicii Moldova</a:t>
            </a:r>
            <a:endParaRPr lang="de-CH" sz="2000" dirty="0"/>
          </a:p>
          <a:p>
            <a:r>
              <a:rPr lang="ro-RO" sz="2000" dirty="0"/>
              <a:t>Complementaritatea intervențiilor existente</a:t>
            </a:r>
            <a:endParaRPr lang="de-CH" sz="2000" dirty="0"/>
          </a:p>
          <a:p>
            <a:r>
              <a:rPr lang="ro-RO" sz="2000" dirty="0"/>
              <a:t>Transpunerea strategiilor naționale în acțiune la nivel local</a:t>
            </a:r>
          </a:p>
          <a:p>
            <a:r>
              <a:rPr lang="ro-RO" sz="2000" dirty="0"/>
              <a:t>Implementarea prin intermediul instituțiilor și comunităților locale și naționale</a:t>
            </a:r>
          </a:p>
          <a:p>
            <a:r>
              <a:rPr lang="ro-RO" sz="2000" dirty="0"/>
              <a:t>Generarea dovezilor în urma implementării pentru a îmbunătăți strategiile naționale  </a:t>
            </a:r>
            <a:endParaRPr lang="de-CH" sz="2000" dirty="0"/>
          </a:p>
          <a:p>
            <a:pPr marL="0" indent="0">
              <a:buNone/>
            </a:pPr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2770558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</a:rPr>
              <a:t>Rezultatele proiectului</a:t>
            </a:r>
            <a:endParaRPr lang="en-US" sz="28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2396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196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hu-HU" sz="2800" b="1" dirty="0">
                <a:solidFill>
                  <a:srgbClr val="0070C0"/>
                </a:solidFill>
              </a:rPr>
              <a:t>Progresul la zi al proiectului – </a:t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hu-HU" sz="2800" b="1" dirty="0">
                <a:solidFill>
                  <a:srgbClr val="0070C0"/>
                </a:solidFill>
              </a:rPr>
              <a:t>faza de inițiere a proiectului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143000"/>
            <a:ext cx="8229600" cy="5486400"/>
          </a:xfrm>
          <a:prstGeom prst="rect">
            <a:avLst/>
          </a:prstGeom>
        </p:spPr>
        <p:txBody>
          <a:bodyPr/>
          <a:lstStyle/>
          <a:p>
            <a:r>
              <a:rPr lang="ro-RO" sz="1900" b="1" dirty="0"/>
              <a:t>Examinarea documentelor</a:t>
            </a:r>
            <a:endParaRPr lang="hu-HU" sz="1900" b="1" dirty="0"/>
          </a:p>
          <a:p>
            <a:r>
              <a:rPr lang="hu-HU" sz="1900" dirty="0"/>
              <a:t>	</a:t>
            </a:r>
            <a:r>
              <a:rPr lang="ro-RO" sz="1900" dirty="0"/>
              <a:t>Legile și Regulamentele din domeniul ocrotirii sănătății</a:t>
            </a:r>
            <a:endParaRPr lang="en-US" sz="1900" dirty="0"/>
          </a:p>
          <a:p>
            <a:r>
              <a:rPr lang="hu-HU" sz="1900" dirty="0"/>
              <a:t>	</a:t>
            </a:r>
            <a:r>
              <a:rPr lang="ro-RO" sz="1900" dirty="0"/>
              <a:t>Strategiile, politicile și planurile din domeniul sănătății </a:t>
            </a:r>
            <a:endParaRPr lang="en-US" sz="1900" dirty="0"/>
          </a:p>
          <a:p>
            <a:r>
              <a:rPr lang="ro-RO" sz="1900" dirty="0"/>
              <a:t>	Rapoartele, studiile etc. din partea agențiilor donatoare/ partenerilor 	de dezvoltare</a:t>
            </a:r>
            <a:endParaRPr lang="en-US" sz="1900" dirty="0"/>
          </a:p>
          <a:p>
            <a:r>
              <a:rPr lang="hu-HU" sz="1900" dirty="0"/>
              <a:t>	</a:t>
            </a:r>
            <a:r>
              <a:rPr lang="ro-RO" sz="1900" dirty="0"/>
              <a:t>Planurile și documentele de proiect ale partenerilor de dezvoltare  </a:t>
            </a:r>
            <a:endParaRPr lang="en-US" sz="1900" dirty="0"/>
          </a:p>
          <a:p>
            <a:r>
              <a:rPr lang="hu-HU" sz="1900" dirty="0"/>
              <a:t>	</a:t>
            </a:r>
            <a:r>
              <a:rPr lang="ro-RO" sz="1900" dirty="0"/>
              <a:t>Literatura internațională relevantă </a:t>
            </a:r>
            <a:endParaRPr lang="en-US" sz="1900" dirty="0"/>
          </a:p>
          <a:p>
            <a:r>
              <a:rPr lang="hu-HU" sz="1900" dirty="0"/>
              <a:t>	</a:t>
            </a:r>
            <a:r>
              <a:rPr lang="ro-RO" sz="1900" dirty="0"/>
              <a:t>Analiza decalajului </a:t>
            </a:r>
            <a:endParaRPr lang="en-US" sz="1900" dirty="0"/>
          </a:p>
          <a:p>
            <a:r>
              <a:rPr lang="ro-RO" sz="1900" b="1" dirty="0"/>
              <a:t>Analiza factorilor interesați </a:t>
            </a:r>
            <a:endParaRPr lang="hu-HU" sz="1900" b="1" dirty="0"/>
          </a:p>
          <a:p>
            <a:r>
              <a:rPr lang="hu-HU" sz="1900" dirty="0"/>
              <a:t>	Instituțiile guvernamentale, partenerii de dezvoltare, ONG-urile/   	</a:t>
            </a:r>
            <a:r>
              <a:rPr lang="ro-RO" sz="1900" dirty="0"/>
              <a:t>organizațiile comunitare</a:t>
            </a:r>
            <a:r>
              <a:rPr lang="de-CH" sz="1900" dirty="0"/>
              <a:t> </a:t>
            </a:r>
            <a:endParaRPr lang="hu-HU" sz="1900" dirty="0"/>
          </a:p>
          <a:p>
            <a:r>
              <a:rPr lang="hu-HU" sz="1900" dirty="0"/>
              <a:t>	</a:t>
            </a:r>
            <a:r>
              <a:rPr lang="ro-RO" sz="1900" dirty="0"/>
              <a:t>Autoritățile publice locale</a:t>
            </a:r>
            <a:r>
              <a:rPr lang="de-CH" sz="1900" dirty="0"/>
              <a:t>, </a:t>
            </a:r>
            <a:r>
              <a:rPr lang="ro-RO" sz="1900" dirty="0"/>
              <a:t>administrațiile publice raionale</a:t>
            </a:r>
            <a:r>
              <a:rPr lang="de-CH" sz="1900" dirty="0"/>
              <a:t> </a:t>
            </a:r>
            <a:endParaRPr lang="hu-HU" sz="1900" dirty="0"/>
          </a:p>
          <a:p>
            <a:r>
              <a:rPr lang="de-CH" sz="1900" b="1" dirty="0"/>
              <a:t>Studi</a:t>
            </a:r>
            <a:r>
              <a:rPr lang="ro-RO" sz="1900" b="1" dirty="0" err="1"/>
              <a:t>ile</a:t>
            </a:r>
            <a:r>
              <a:rPr lang="ro-RO" sz="1900" b="1" dirty="0"/>
              <a:t> </a:t>
            </a:r>
            <a:endParaRPr lang="en-US" sz="1900" b="1" dirty="0"/>
          </a:p>
          <a:p>
            <a:pPr lvl="2"/>
            <a:r>
              <a:rPr lang="ro-RO" sz="1900" dirty="0"/>
              <a:t>Mediul de politici și de reglementare</a:t>
            </a:r>
            <a:endParaRPr lang="en-US" sz="1900" dirty="0"/>
          </a:p>
          <a:p>
            <a:pPr lvl="0"/>
            <a:r>
              <a:rPr lang="hu-HU" sz="1900" dirty="0"/>
              <a:t>	Intervențiile comunitare, asistența socială</a:t>
            </a:r>
            <a:endParaRPr lang="en-US" sz="1900" dirty="0"/>
          </a:p>
          <a:p>
            <a:pPr lvl="0"/>
            <a:r>
              <a:rPr lang="de-CH" sz="1900" dirty="0"/>
              <a:t> </a:t>
            </a:r>
            <a:r>
              <a:rPr lang="hu-HU" sz="1900" dirty="0"/>
              <a:t>	Asistența Medicală Primară </a:t>
            </a:r>
          </a:p>
          <a:p>
            <a:pPr lvl="0"/>
            <a:r>
              <a:rPr lang="ro-RO" sz="1900" b="1" dirty="0"/>
              <a:t>Atelierul de lucru cu factorii interesați</a:t>
            </a:r>
            <a:endParaRPr lang="hu-HU" sz="1900" b="1" dirty="0">
              <a:solidFill>
                <a:srgbClr val="FF0000"/>
              </a:solidFill>
            </a:endParaRPr>
          </a:p>
          <a:p>
            <a:pPr lvl="1"/>
            <a:r>
              <a:rPr lang="hu-HU" sz="1900" dirty="0"/>
              <a:t>	Chișinău, 20 ianuarie 2016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68099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0668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rgbClr val="0070C0"/>
                </a:solidFill>
              </a:rPr>
              <a:t>Progresul la zi al proiectului –</a:t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hu-HU" sz="2800" b="1" dirty="0">
                <a:solidFill>
                  <a:srgbClr val="0070C0"/>
                </a:solidFill>
              </a:rPr>
              <a:t>faza de implementare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143000"/>
            <a:ext cx="8229600" cy="515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b="1" dirty="0"/>
              <a:t>Managementul proiectului </a:t>
            </a:r>
          </a:p>
          <a:p>
            <a:pPr lvl="0"/>
            <a:r>
              <a:rPr lang="hu-HU" dirty="0"/>
              <a:t>	</a:t>
            </a:r>
            <a:r>
              <a:rPr lang="ro-RO" dirty="0"/>
              <a:t>Mobilizarea personalului internațional – Liderul de echipă </a:t>
            </a:r>
            <a:endParaRPr lang="ro-RO" b="1" dirty="0"/>
          </a:p>
          <a:p>
            <a:pPr lvl="0"/>
            <a:r>
              <a:rPr lang="hu-HU" dirty="0"/>
              <a:t>	Instituirea bazei organizaționale pentru operațiunile locale – CRED 	Moldova </a:t>
            </a:r>
            <a:endParaRPr lang="hu-HU" b="1" dirty="0"/>
          </a:p>
          <a:p>
            <a:pPr lvl="0"/>
            <a:r>
              <a:rPr lang="hu-HU" dirty="0"/>
              <a:t>	Instituirea unității proiectului – Unitatea de Facilitare a proiectului (UFP) </a:t>
            </a:r>
            <a:endParaRPr lang="hu-HU" b="1" dirty="0"/>
          </a:p>
          <a:p>
            <a:r>
              <a:rPr lang="hu-HU" dirty="0"/>
              <a:t>	Recrutarea personalului auxiliar și a specialiștilor naționali </a:t>
            </a:r>
          </a:p>
          <a:p>
            <a:r>
              <a:rPr lang="hu-HU" dirty="0"/>
              <a:t>	Ședințele cu partenerii de proiect </a:t>
            </a:r>
          </a:p>
          <a:p>
            <a:r>
              <a:rPr lang="hu-HU" dirty="0"/>
              <a:t>	Ședințele cu factorii interesați </a:t>
            </a:r>
          </a:p>
          <a:p>
            <a:r>
              <a:rPr lang="hu-HU" b="1" dirty="0"/>
              <a:t>Guvernare </a:t>
            </a:r>
          </a:p>
          <a:p>
            <a:r>
              <a:rPr lang="hu-HU" dirty="0"/>
              <a:t>	Memorandumul de Înțelegere între Ministerul Sănătății al RM și Agenția 	Elvețiană pentru Dezvoltare și Cooperare (SDC), semnat la 16 ianuarie 2017</a:t>
            </a:r>
          </a:p>
          <a:p>
            <a:r>
              <a:rPr lang="hu-HU" b="1" dirty="0"/>
              <a:t>Raioanele pilot</a:t>
            </a:r>
          </a:p>
          <a:p>
            <a:r>
              <a:rPr lang="hu-HU" dirty="0"/>
              <a:t>	Selectarea a 4 raioane pilot </a:t>
            </a:r>
            <a:r>
              <a:rPr lang="ro-RO" dirty="0"/>
              <a:t>– decembrie 2016</a:t>
            </a:r>
            <a:endParaRPr lang="hu-HU" dirty="0"/>
          </a:p>
          <a:p>
            <a:r>
              <a:rPr lang="hu-HU" dirty="0"/>
              <a:t>	Propunerea pentru următoarele 6 raioane pilot – februarie 2017 </a:t>
            </a:r>
          </a:p>
          <a:p>
            <a:r>
              <a:rPr lang="hu-HU" dirty="0"/>
              <a:t>	Atelierul de lucru al reprezentanților raioanelor pilot – aprilie 2017   	</a:t>
            </a:r>
            <a:endParaRPr lang="en-US" dirty="0"/>
          </a:p>
          <a:p>
            <a:r>
              <a:rPr lang="hu-HU" b="1" dirty="0"/>
              <a:t>Planificarea</a:t>
            </a:r>
          </a:p>
          <a:p>
            <a:r>
              <a:rPr lang="hu-HU" dirty="0"/>
              <a:t>	Planul anual de acțiuni pentru 2017</a:t>
            </a:r>
          </a:p>
        </p:txBody>
      </p:sp>
    </p:spTree>
    <p:extLst>
      <p:ext uri="{BB962C8B-B14F-4D97-AF65-F5344CB8AC3E}">
        <p14:creationId xmlns:p14="http://schemas.microsoft.com/office/powerpoint/2010/main" val="416907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rgbClr val="0070C0"/>
                </a:solidFill>
              </a:rPr>
              <a:t>Planul anual de acțiuni pentru 2017 – </a:t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hu-HU" sz="2800" b="1" dirty="0">
                <a:solidFill>
                  <a:srgbClr val="0070C0"/>
                </a:solidFill>
              </a:rPr>
              <a:t>Rezultatul 1 Politici și Coordonare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1430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1  </a:t>
            </a:r>
            <a:r>
              <a:rPr lang="ro-RO" dirty="0"/>
              <a:t>Ghidurile naționale privind îngrijirile în BNT și protocoalele conexe pentru 	    medicii de familie sunt revizuite și actualizate</a:t>
            </a:r>
            <a:endParaRPr lang="hu-HU" dirty="0"/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108906"/>
              </p:ext>
            </p:extLst>
          </p:nvPr>
        </p:nvGraphicFramePr>
        <p:xfrm>
          <a:off x="457200" y="1828800"/>
          <a:ext cx="8229600" cy="5003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5115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b="1" kern="1200" noProof="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1: Facilitarea revizuirii ghidurilor pentru medicii de familie privind BNT și direcționate spre integrarea serviciilor de îngrijire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3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1.1: Colectarea și inventarierea protocoalelor clinice naționale existente privind BNT și a protocoalelor standard pentru medicii de familie</a:t>
                      </a:r>
                      <a:endParaRPr lang="en-US" sz="135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hu-HU" sz="135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35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Inventarierea  protocoalelor existente privind BNT</a:t>
                      </a:r>
                      <a:endParaRPr lang="ro-RO" sz="1350" noProof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GB" sz="1350" dirty="0">
                          <a:effectLst/>
                          <a:latin typeface="+mn-lt"/>
                        </a:rPr>
                        <a:t>1</a:t>
                      </a:r>
                      <a:r>
                        <a:rPr lang="ro-RO" sz="1350" dirty="0">
                          <a:effectLst/>
                          <a:latin typeface="+mn-lt"/>
                        </a:rPr>
                        <a:t>-ul</a:t>
                      </a:r>
                      <a:r>
                        <a:rPr lang="en-GB" sz="1350" dirty="0">
                          <a:effectLst/>
                          <a:latin typeface="+mn-lt"/>
                        </a:rPr>
                        <a:t> – 2</a:t>
                      </a:r>
                      <a:r>
                        <a:rPr lang="ro-RO" sz="1350" dirty="0">
                          <a:effectLst/>
                          <a:latin typeface="+mn-lt"/>
                        </a:rPr>
                        <a:t>-lea</a:t>
                      </a:r>
                      <a:r>
                        <a:rPr lang="en-GB" sz="1350" dirty="0">
                          <a:effectLst/>
                          <a:latin typeface="+mn-lt"/>
                        </a:rPr>
                        <a:t> </a:t>
                      </a:r>
                      <a:r>
                        <a:rPr lang="ro-RO" sz="1350" dirty="0">
                          <a:effectLst/>
                          <a:latin typeface="+mn-lt"/>
                        </a:rPr>
                        <a:t>trimestre </a:t>
                      </a:r>
                      <a:r>
                        <a:rPr lang="en-GB" sz="1350" dirty="0">
                          <a:effectLst/>
                          <a:latin typeface="+mn-lt"/>
                        </a:rPr>
                        <a:t>2017</a:t>
                      </a:r>
                      <a:endParaRPr lang="hu-HU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715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2: Elaborarea planului de implementare și diseminarea protocoalelor revizuite în conformitate cu principiile PEN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3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2.1: Organizarea Atelierului cu grupul de lucru privind protocoalele PEN pentru elaborarea și discutarea modului de implementare a protocoalelor revizuite în conformitate cu principiile PEN</a:t>
                      </a:r>
                      <a:endParaRPr lang="hu-HU" sz="135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350" dirty="0">
                          <a:effectLst/>
                          <a:latin typeface="+mn-lt"/>
                        </a:rPr>
                        <a:t>Atelierul de lucru</a:t>
                      </a:r>
                      <a:endParaRPr lang="hu-HU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35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Planul de implementare aprobat în baza rezultatelor pentru protocoalele PEN actualizate privind hipertensiunea arterială (HTA) și diabetului (DM)</a:t>
                      </a:r>
                      <a:endParaRPr lang="hu-HU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350" noProof="0" dirty="0">
                          <a:effectLst/>
                          <a:latin typeface="+mn-lt"/>
                        </a:rPr>
                        <a:t>Alinierea cu calendarul OMS al studiului protocolului PEN</a:t>
                      </a:r>
                      <a:endParaRPr lang="ro-RO" sz="135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35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2.2: Organizarea a 2 ateliere de lucru privind diseminarea protocoalelor PEN în raioanele pilot; 1 per 2 raioane în baza pachetelor de instruire elaborate</a:t>
                      </a:r>
                      <a:endParaRPr lang="en-US" sz="135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350" dirty="0">
                          <a:effectLst/>
                          <a:latin typeface="+mn-lt"/>
                        </a:rPr>
                        <a:t>Atelierul de lucru</a:t>
                      </a:r>
                      <a:endParaRPr lang="hu-HU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350" dirty="0">
                          <a:effectLst/>
                          <a:latin typeface="+mn-lt"/>
                        </a:rPr>
                        <a:t>Pachetul de instruire</a:t>
                      </a:r>
                      <a:endParaRPr lang="hu-HU" sz="13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350" noProof="0" dirty="0">
                          <a:effectLst/>
                          <a:latin typeface="+mn-lt"/>
                        </a:rPr>
                        <a:t>Alinierea cu calendarul OMS al studiului protocolului PEN</a:t>
                      </a:r>
                      <a:endParaRPr lang="ro-RO" sz="135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327675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26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rgbClr val="0070C0"/>
                </a:solidFill>
              </a:rPr>
              <a:t>Planul anual de acțiuni pentru 2017 – </a:t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hu-HU" sz="2800" b="1" dirty="0">
                <a:solidFill>
                  <a:srgbClr val="0070C0"/>
                </a:solidFill>
              </a:rPr>
              <a:t>Rezultatul 1 Politici și Coordonare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478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</a:t>
            </a:r>
            <a:r>
              <a:rPr lang="en-GB" b="1" dirty="0"/>
              <a:t> 2</a:t>
            </a:r>
            <a:r>
              <a:rPr lang="hu-HU" b="1" dirty="0"/>
              <a:t> </a:t>
            </a:r>
            <a:r>
              <a:rPr lang="ro-RO" dirty="0"/>
              <a:t>Conceptul de asistență medicală este operațional și repartizarea sarcinilor 	   la nivel de AMP este revizuita</a:t>
            </a:r>
            <a:endParaRPr lang="hu-HU" dirty="0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923014"/>
              </p:ext>
            </p:extLst>
          </p:nvPr>
        </p:nvGraphicFramePr>
        <p:xfrm>
          <a:off x="457200" y="2247773"/>
          <a:ext cx="8229600" cy="4171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3695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3: Facilitarea definirii rolului asistenței medicale comunitare și partajarea sarcinilor între echipele la nivel de AMP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027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3.1: Organizarea atelierului de lucru privind asistența medicala comunitară pentru a pune în discuție, de ex. profilurile și standardele profesionale, rolul și responsabilitățile, dezvoltarea curriculumului la nivelul central, etc.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  <a:latin typeface="+mn-lt"/>
                        </a:rPr>
                        <a:t>Atelierul</a:t>
                      </a:r>
                      <a:r>
                        <a:rPr lang="ro-RO" sz="1400" baseline="0" dirty="0">
                          <a:effectLst/>
                          <a:latin typeface="+mn-lt"/>
                        </a:rPr>
                        <a:t> de lucru</a:t>
                      </a:r>
                      <a:endParaRPr lang="hu-H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Analiza situațională</a:t>
                      </a:r>
                      <a:r>
                        <a:rPr lang="hu-HU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/ 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ro-RO" sz="1400" dirty="0"/>
                        <a:t>naliza decalajului a asistenței medicale comunitare în Moldova; Rezultatele acesteia vor fi prezentate în cadrul atelierului de lucru</a:t>
                      </a:r>
                      <a:endParaRPr lang="hu-HU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635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-lea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3</a:t>
                      </a: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-lea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trimestre 2017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3.2: Organizarea unei conferințe privind cele mai bune practici din regiune.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0035" indent="-28003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Confer</a:t>
                      </a:r>
                      <a:r>
                        <a:rPr lang="ro-RO" sz="1400" dirty="0">
                          <a:effectLst/>
                          <a:latin typeface="+mn-lt"/>
                        </a:rPr>
                        <a:t>ința</a:t>
                      </a:r>
                      <a:endParaRPr lang="hu-HU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-280035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Confer</a:t>
                      </a: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ința privind asistența medicala comunitară</a:t>
                      </a:r>
                      <a:endParaRPr lang="hu-H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  <a:latin typeface="+mn-lt"/>
                        </a:rPr>
                        <a:t>Al </a:t>
                      </a:r>
                      <a:r>
                        <a:rPr lang="en-GB" sz="1400" dirty="0">
                          <a:effectLst/>
                          <a:latin typeface="+mn-lt"/>
                        </a:rPr>
                        <a:t>3</a:t>
                      </a:r>
                      <a:r>
                        <a:rPr lang="ro-RO" sz="1400" dirty="0">
                          <a:effectLst/>
                          <a:latin typeface="+mn-lt"/>
                        </a:rPr>
                        <a:t>-lea</a:t>
                      </a:r>
                      <a:r>
                        <a:rPr lang="en-GB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trimestru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</a:t>
                      </a:r>
                      <a:r>
                        <a:rPr lang="en-GB" sz="1400" dirty="0">
                          <a:effectLst/>
                          <a:latin typeface="+mn-lt"/>
                        </a:rPr>
                        <a:t>017</a:t>
                      </a:r>
                      <a:endParaRPr lang="hu-H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3.3: Organizarea atelierului de lucru pentru raioanele pilot în vederea promovării și explicării rolului și funcțiilor asistenței medicale comunitare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  <a:latin typeface="+mn-lt"/>
                        </a:rPr>
                        <a:t>Atelierul</a:t>
                      </a:r>
                      <a:r>
                        <a:rPr lang="ro-RO" sz="1400" baseline="0" dirty="0">
                          <a:effectLst/>
                          <a:latin typeface="+mn-lt"/>
                        </a:rPr>
                        <a:t> de lucru</a:t>
                      </a:r>
                      <a:endParaRPr lang="hu-H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-280035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Atelierul de lucru privind asistența medicala comunitară</a:t>
                      </a:r>
                      <a:endParaRPr lang="hu-H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  <a:latin typeface="+mn-lt"/>
                        </a:rPr>
                        <a:t>Al </a:t>
                      </a:r>
                      <a:r>
                        <a:rPr lang="en-GB" sz="1400" dirty="0">
                          <a:effectLst/>
                          <a:latin typeface="+mn-lt"/>
                        </a:rPr>
                        <a:t>3</a:t>
                      </a:r>
                      <a:r>
                        <a:rPr lang="ro-RO" sz="1400" dirty="0">
                          <a:effectLst/>
                          <a:latin typeface="+mn-lt"/>
                        </a:rPr>
                        <a:t>-lea</a:t>
                      </a:r>
                      <a:r>
                        <a:rPr lang="en-GB" sz="1400" dirty="0">
                          <a:effectLst/>
                          <a:latin typeface="+mn-lt"/>
                        </a:rPr>
                        <a:t> </a:t>
                      </a:r>
                      <a:r>
                        <a:rPr lang="ro-RO" sz="1400" dirty="0">
                          <a:effectLst/>
                          <a:latin typeface="+mn-lt"/>
                        </a:rPr>
                        <a:t>trimestru</a:t>
                      </a:r>
                      <a:r>
                        <a:rPr lang="ro-RO" sz="14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400" dirty="0">
                          <a:effectLst/>
                          <a:latin typeface="+mn-lt"/>
                        </a:rPr>
                        <a:t>2017</a:t>
                      </a:r>
                      <a:endParaRPr lang="hu-H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0" y="306943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4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1 Politici și Coordonare 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478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3:</a:t>
            </a:r>
            <a:r>
              <a:rPr lang="ro-RO" dirty="0"/>
              <a:t>  Capacitățile naționale privind principiile de promovare a sănătății sunt 	     consolidate</a:t>
            </a: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817367"/>
              </p:ext>
            </p:extLst>
          </p:nvPr>
        </p:nvGraphicFramePr>
        <p:xfrm>
          <a:off x="457200" y="2257245"/>
          <a:ext cx="8229600" cy="3323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21465">
                <a:tc gridSpan="4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4: Crearea capacităților Centrului Național de Sănătate Publică (CNSP) în domeniul promovării sănătății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556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4.1: Susținerea Ministerului Sănătății și/sau Centrului Național de Sănătate Publică (CNSP) în organizarea unui atelier de lucru la nivel central privind crearea capacităților Centrului Național de Sănătate Publică (CNSP) în domeniul promovării sănătății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-lea </a:t>
                      </a:r>
                      <a:r>
                        <a:rPr lang="ro-RO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trimestru</a:t>
                      </a:r>
                      <a:r>
                        <a:rPr lang="ro-RO" sz="140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endParaRPr lang="hu-H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871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4.2: Formarea capacităților pentru susținerea centrelor raioanele de sănătate publică în vederea organizării și implementării activităților de promovare a sănătății la nivelul descentralizat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</a:t>
                      </a:r>
                      <a:r>
                        <a:rPr lang="ro-RO" sz="1400" baseline="0" dirty="0">
                          <a:effectLst/>
                        </a:rPr>
                        <a:t>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Rapoartele</a:t>
                      </a:r>
                      <a:endParaRPr lang="ro-RO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3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0" y="2608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48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rgbClr val="0070C0"/>
                </a:solidFill>
              </a:rPr>
              <a:t>Planul anual de acțiuni pentru 2017 – </a:t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hu-HU" sz="2800" b="1" dirty="0">
                <a:solidFill>
                  <a:srgbClr val="0070C0"/>
                </a:solidFill>
              </a:rPr>
              <a:t>Rezultatul 2 Serviciile de calitate la nivelul de AMP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219200"/>
            <a:ext cx="8534400" cy="5156200"/>
          </a:xfrm>
          <a:prstGeom prst="rect">
            <a:avLst/>
          </a:prstGeom>
        </p:spPr>
        <p:txBody>
          <a:bodyPr/>
          <a:lstStyle/>
          <a:p>
            <a:r>
              <a:rPr lang="ro-RO" sz="1600" b="1" dirty="0"/>
              <a:t>Produsul 4: </a:t>
            </a:r>
            <a:r>
              <a:rPr lang="ro-RO" sz="1600" dirty="0"/>
              <a:t>Capacitățile sunt consolidate în baza Ghidurilor actualizate privind AMP și 		    	medicina de familie (de ex., protocoalele de tratament, prevenirea secundară, referirea, 	protocoalele PEN)</a:t>
            </a: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612642"/>
              </p:ext>
            </p:extLst>
          </p:nvPr>
        </p:nvGraphicFramePr>
        <p:xfrm>
          <a:off x="457200" y="2133600"/>
          <a:ext cx="8153400" cy="4661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2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79474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5: Crearea capacităților a AMP și a echipelor din medicina de familie privind ghidurile și protocoalele de tratament, prevenirea secundară și terțiară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0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5.1: Organizarea atelierelor de lucru la nivelul raional privind diseminarea și punerea în aplicare a protocoalelor clinice naționale și a standardelor pentru medicii de familie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Standardele profesionale pentru medicii de  familie</a:t>
                      </a:r>
                      <a:r>
                        <a:rPr lang="en-GB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63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5.2: Susținerea Companiei Naționale de Asigurări în Medicină (CNAM) în elaborarea conceptului de finanțare a măsurilor de profilaxie a sănătății 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Concept</a:t>
                      </a:r>
                      <a:r>
                        <a:rPr lang="ro-RO" sz="1200" dirty="0">
                          <a:effectLst/>
                        </a:rPr>
                        <a:t>ul de finanțare a măsurilor de profilaxie a sănătății </a:t>
                      </a:r>
                      <a:endParaRPr lang="hu-H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baseline="30000" dirty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– 3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trimestre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71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5.3: Organizarea unei ședințe la nivelul central privind prevenirea secundară și terțiară pentru echipele de AMP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Ședința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Rapoartele</a:t>
                      </a:r>
                      <a:endParaRPr lang="ro-RO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3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506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5.4: Organizarea unei ședințe cu privire la înțelegerea comună privind relevanța protocoalelor PEN și revizuirea protocoalelor existente în ceea ce privește calitatea serviciilor de asistență medicală primară la nivelul raional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Ședința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Rapoartele</a:t>
                      </a:r>
                      <a:endParaRPr lang="ro-RO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  <a:latin typeface="+mn-lt"/>
                        </a:rPr>
                        <a:t>Alinierea cu calendarul OMS al studiului protocolului PEN</a:t>
                      </a:r>
                      <a:endParaRPr lang="ro-RO" sz="14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90675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644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2 Serviciile de calitate la nivelul de AMP 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219200"/>
            <a:ext cx="85344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4:</a:t>
            </a:r>
            <a:r>
              <a:rPr lang="en-GB" dirty="0"/>
              <a:t> </a:t>
            </a:r>
            <a:r>
              <a:rPr lang="ro-RO" i="1" dirty="0"/>
              <a:t>Continuare</a:t>
            </a:r>
            <a:endParaRPr lang="hu-HU" i="1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90675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850655"/>
              </p:ext>
            </p:extLst>
          </p:nvPr>
        </p:nvGraphicFramePr>
        <p:xfrm>
          <a:off x="609600" y="1600200"/>
          <a:ext cx="8153400" cy="5152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6325">
                <a:tc gridSpan="4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6: Stabilirea relațiilor de colaborare cu Centrul de Excelență în Medicină și Farmacie ”Raisa Pacalo”, colegiile medicale și Centrul Național de Formare Continuă a asistenților medicali și moașelor în vederea consolidării capacităților echipelor medicilor de familie în activitățile de promovare a sănătății și prevenire a bolilor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0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6.1: Organizarea unei ședințe de stabilire a relațiilor de colaborare cu Centrul de Excelență în Medicină și Farmacie ”Raisa Pacallo”, colegiile medicale și Centrul Național de Formare Continuă a asistenților medicali și moașelor în vederea consolidării capacităților echipelor medicilor de familie în activitățile de promovare a sănătății și prevenire a bolilor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Ședința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1</a:t>
                      </a:r>
                      <a:r>
                        <a:rPr lang="ro-RO" sz="1400" dirty="0">
                          <a:effectLst/>
                        </a:rPr>
                        <a:t>-ul trimestru </a:t>
                      </a:r>
                      <a:r>
                        <a:rPr lang="en-GB" sz="1400" dirty="0">
                          <a:effectLst/>
                        </a:rPr>
                        <a:t>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1512">
                <a:tc gridSpan="4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7: Stabilirea relațiilor de colaborare cu Universitatea de Stat în Medicină și Farmacie “Nicolae Testemițanu” în vederea îmbunătățirii capacităților prestatorilor de AMP în gestionarea bolilor cronice și referirii la nivel local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207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7.1: Organizarea unei ședințe de stabilire a relațiilor de colaborare cu Universitatea de Stat în Medicină și Farmacie “Nicolae Testemițanu” în vederea îmbunătățirii capacităților prestatorilor de AMP în gestionarea bolilor cronice și referirii la nivel local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Ședința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3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trimestru </a:t>
                      </a:r>
                      <a:r>
                        <a:rPr lang="en-GB" sz="1400" dirty="0">
                          <a:effectLst/>
                        </a:rPr>
                        <a:t>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0" marR="4970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7388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2 Serviciile de calitate la nivelul de AMP 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47800"/>
            <a:ext cx="85344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5: </a:t>
            </a:r>
            <a:r>
              <a:rPr lang="ro-RO" dirty="0"/>
              <a:t>Gama de servicii este adaptată la nivel de raion și comunitate pentru a oferi 		    </a:t>
            </a:r>
            <a:r>
              <a:rPr lang="ro-RO" i="1" dirty="0"/>
              <a:t>îngrijirile integrate </a:t>
            </a: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508073"/>
              </p:ext>
            </p:extLst>
          </p:nvPr>
        </p:nvGraphicFramePr>
        <p:xfrm>
          <a:off x="457200" y="2286000"/>
          <a:ext cx="8229600" cy="3325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8: Organizarea unei conferințe privind principiile de îngrijiri integrate</a:t>
                      </a:r>
                      <a:endParaRPr lang="hu-HU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8.1: Organizarea unei conferințe privind principiile de îngrijiri integrate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Confer</a:t>
                      </a:r>
                      <a:r>
                        <a:rPr lang="ro-RO" sz="1400" dirty="0">
                          <a:effectLst/>
                        </a:rPr>
                        <a:t>ința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Conferința privind principiile de îngrijiri integrate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2018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148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9: Evaluarea și cartografierea serviciilor prestate în domeniul BNT și a rețelelor profesionale extinse existente, inclusiv a serviciilor prestate prin contractarea ONG-urilor la nivelul raional în raioanele pilot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9.1: Cartografierea rețelei profesionale extinse care asigură serviciile în BNT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Harta serviciilor în BNT în raioanele pilot</a:t>
                      </a:r>
                      <a:endParaRPr lang="hu-H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baseline="30000" dirty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– 3</a:t>
                      </a:r>
                      <a:r>
                        <a:rPr lang="ro-RO" sz="1400" dirty="0">
                          <a:effectLst/>
                        </a:rPr>
                        <a:t>-lea trimestre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9.2: Organizarea atelierelor de lucru cu factorii interesați care prestează serviciile în domeniul BNT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baseline="30000" dirty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– 3</a:t>
                      </a:r>
                      <a:r>
                        <a:rPr lang="ro-RO" sz="1400" dirty="0">
                          <a:effectLst/>
                        </a:rPr>
                        <a:t>-lea</a:t>
                      </a:r>
                      <a:r>
                        <a:rPr lang="en-GB" sz="140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trimestre </a:t>
                      </a:r>
                      <a:r>
                        <a:rPr lang="en-GB" sz="1400" dirty="0">
                          <a:effectLst/>
                        </a:rPr>
                        <a:t>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026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2 Serviciile de calitate la nivelul de AMP</a:t>
            </a:r>
            <a:r>
              <a:rPr lang="hu-HU" sz="2800" b="1" dirty="0">
                <a:solidFill>
                  <a:srgbClr val="FF0000"/>
                </a:solidFill>
              </a:rPr>
              <a:t>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47800"/>
            <a:ext cx="85344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6:</a:t>
            </a:r>
            <a:r>
              <a:rPr lang="ro-RO" dirty="0"/>
              <a:t> </a:t>
            </a:r>
            <a:r>
              <a:rPr lang="ro-RO" i="1" dirty="0"/>
              <a:t>Raza de acțiune a serviciilor de AMP </a:t>
            </a:r>
            <a:r>
              <a:rPr lang="ro-RO" dirty="0"/>
              <a:t>în comunități este realizată de 		    echipele inter-sectoriale		</a:t>
            </a:r>
            <a:endParaRPr lang="ro-RO" b="1" dirty="0"/>
          </a:p>
          <a:p>
            <a:r>
              <a:rPr lang="ro-RO" b="1" dirty="0"/>
              <a:t>Produsul 7: </a:t>
            </a:r>
            <a:r>
              <a:rPr lang="ro-RO" i="1" dirty="0"/>
              <a:t>Mecanismul de evaluare de la egal la egal </a:t>
            </a:r>
            <a:r>
              <a:rPr lang="ro-RO" dirty="0"/>
              <a:t>pentru îmbunătățirea continuă a 	  	    calității medicinii de familie</a:t>
            </a:r>
          </a:p>
          <a:p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3294088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3 Promovarea sănătății comunitare intersectoriale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732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8: </a:t>
            </a:r>
            <a:r>
              <a:rPr lang="ro-RO" i="1" dirty="0"/>
              <a:t>Echipele inter-sectoriale raionale pentru sănătate </a:t>
            </a:r>
            <a:r>
              <a:rPr lang="ro-RO" dirty="0"/>
              <a:t>sunt create și își 	  	    desfășoară activitatea </a:t>
            </a: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664040"/>
              </p:ext>
            </p:extLst>
          </p:nvPr>
        </p:nvGraphicFramePr>
        <p:xfrm>
          <a:off x="457200" y="2057400"/>
          <a:ext cx="8229600" cy="4664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47650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10: Documentarea despre situația curentă a profilurilor de sănătate în Moldova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33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10.1: Informarea despre practicile în profilurile de sănătate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aprilie 2017</a:t>
                      </a:r>
                      <a:endParaRPr lang="ro-RO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10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10.2: Vizitele în teritoriu la Centrele de Sănătate Publică, AMP, agențiile  teritoriale ale CNAM etc.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Vizitele în teritoriu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Analiza situațională și raportul studiului cu privire la promovarea sănătății (profilurile de sănătate)</a:t>
                      </a:r>
                      <a:endParaRPr lang="ro-RO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403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10.3: Informarea despre cele mai bune practici în domeniul formării echipei raionale de sănătate  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effectLst/>
                        </a:rPr>
                        <a:t>Analiza situațională, î</a:t>
                      </a:r>
                      <a:r>
                        <a:rPr lang="ro-RO" sz="1400" noProof="0" dirty="0"/>
                        <a:t>n cadrul căreia echipa raională de sănătate deja există în raioane pilot (și, eventual, în alte raioane), modul în care acestea funcționează, care  este planul lor de lucru etc. 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  <a:endParaRPr lang="hu-H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403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10.4: Adaptarea metodologiei profilurilor de sănătate prin intermediul grupului de experți, în colaborare cu OMS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1958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42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3 Promovarea sănătății comunitare intersectoriale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732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8:</a:t>
            </a:r>
            <a:r>
              <a:rPr lang="en-GB" dirty="0"/>
              <a:t> </a:t>
            </a:r>
            <a:r>
              <a:rPr lang="ro-RO" i="1" dirty="0"/>
              <a:t>Continuare</a:t>
            </a:r>
            <a:endParaRPr lang="hu-HU" i="1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1958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hu-H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Tábláza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34649"/>
              </p:ext>
            </p:extLst>
          </p:nvPr>
        </p:nvGraphicFramePr>
        <p:xfrm>
          <a:off x="457200" y="2237613"/>
          <a:ext cx="822960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450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11: Stabilirea relațiilor de colaborare cu Consiliile de Sănătate Publică Teritoriale în raioanele pilot pentru a identifica problemele de bază în sănătate legate de BNT și pentru a constitui grupul de lucru la nivel raional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11.1: Întrevedere cu factorii interesați în raioanele pilot pentru a identifica problemele de bază în sănătate legate de BNT și a constitui grupul de lucru la nivel raional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11.2: Elaborarea planului de colaborare între proiect și Consiliile de Sănătate Publică Teritoriale (inclusiv crearea capacităților)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Atelierul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  <a:r>
                        <a:rPr lang="ro-RO" sz="14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elaborat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3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032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3 Promovarea sănătății comunitare intersectoriale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732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9: </a:t>
            </a:r>
            <a:r>
              <a:rPr lang="ro-RO" i="1" dirty="0"/>
              <a:t>Profilurile de sănătate la nivel local </a:t>
            </a:r>
            <a:r>
              <a:rPr lang="ro-RO" dirty="0"/>
              <a:t>sunt elaborate și </a:t>
            </a:r>
            <a:r>
              <a:rPr lang="ro-RO" i="1" dirty="0"/>
              <a:t>planurile de acțiune 	    </a:t>
            </a:r>
            <a:r>
              <a:rPr lang="ro-RO" dirty="0"/>
              <a:t>sunt implementate</a:t>
            </a:r>
            <a:r>
              <a:rPr lang="ro-RO" b="1" dirty="0"/>
              <a:t> </a:t>
            </a:r>
            <a:endParaRPr lang="ro-RO" dirty="0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095108"/>
              </p:ext>
            </p:extLst>
          </p:nvPr>
        </p:nvGraphicFramePr>
        <p:xfrm>
          <a:off x="457200" y="2209800"/>
          <a:ext cx="8229600" cy="368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2255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12: Instruirea Consiliilor de Sănătate Publică Teritoriale la nivel raional /echipei de sănătate raionale în ceea ce privește promovarea sănătății și elaborarea profilurilor de sănătate la nivel de comunitate și planificarea participativă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12.1: Organizarea unei ședințe de lucru cu privire la promovarea sănătății și elaborarea profilurilor de sănătate la nivel de comunitate și planificarea participativă 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Ședința grupului de lucru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Planul de instruire și curiculumul pentru promovarea sănătății (cele mai bune practici)</a:t>
                      </a:r>
                      <a:endParaRPr lang="hu-H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4</a:t>
                      </a:r>
                      <a:r>
                        <a:rPr lang="ro-RO" sz="1400" dirty="0">
                          <a:effectLst/>
                        </a:rPr>
                        <a:t>-lea trimestru </a:t>
                      </a:r>
                      <a:r>
                        <a:rPr lang="en-GB" sz="1400" dirty="0">
                          <a:effectLst/>
                        </a:rPr>
                        <a:t>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810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13: Sprijinul în organizarea campaniei de sensibilizare privind BNT și comportamentele cu risc pentru BNT  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38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13.1: Sprijinul în organizarea campaniei de sensibilizare privind BNT și comportamentele cu risc pentru BNT  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Atelierul media</a:t>
                      </a:r>
                      <a:endParaRPr lang="hu-H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noProof="0" dirty="0">
                          <a:solidFill>
                            <a:schemeClr val="tx1"/>
                          </a:solidFill>
                          <a:effectLst/>
                        </a:rPr>
                        <a:t>Recomandări cu privire la comunicarea în domeniul sănătății </a:t>
                      </a:r>
                      <a:r>
                        <a:rPr lang="ro-RO" sz="1400" dirty="0">
                          <a:solidFill>
                            <a:schemeClr val="tx1"/>
                          </a:solidFill>
                          <a:effectLst/>
                        </a:rPr>
                        <a:t>(cele mai bune practici)</a:t>
                      </a:r>
                      <a:endParaRPr lang="hu-H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4</a:t>
                      </a:r>
                      <a:r>
                        <a:rPr lang="ro-RO" sz="1400" dirty="0">
                          <a:effectLst/>
                        </a:rPr>
                        <a:t>-lea trimestru </a:t>
                      </a:r>
                      <a:r>
                        <a:rPr lang="en-GB" sz="1400" dirty="0">
                          <a:effectLst/>
                        </a:rPr>
                        <a:t>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480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Planul anual de acțiuni pentru 2017 – </a:t>
            </a:r>
            <a:b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Rezultatul 3 Promovarea sănătății comunitare intersectoriale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4478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ro-RO" b="1" dirty="0"/>
              <a:t>Produsul 10: </a:t>
            </a:r>
            <a:r>
              <a:rPr lang="ro-RO" dirty="0"/>
              <a:t>Grupurile comunitare sunt </a:t>
            </a:r>
            <a:r>
              <a:rPr lang="ro-RO" i="1" dirty="0"/>
              <a:t>instruite privind abilitățile de conducere (leadership) și promovare a sănătății </a:t>
            </a:r>
            <a:r>
              <a:rPr lang="ro-RO" dirty="0"/>
              <a:t>pentru schimbarea comportamentului cu risc pentru BNT</a:t>
            </a:r>
          </a:p>
          <a:p>
            <a:endParaRPr lang="ro-RO" dirty="0"/>
          </a:p>
          <a:p>
            <a:endParaRPr lang="ro-RO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378066"/>
              </p:ext>
            </p:extLst>
          </p:nvPr>
        </p:nvGraphicFramePr>
        <p:xfrm>
          <a:off x="457200" y="2514600"/>
          <a:ext cx="8229600" cy="342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47653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Activitatea 14: Abordările participative la nivel de comunitate pilot în vederea consolidării implicării comunității în promovarea sănătății </a:t>
                      </a:r>
                      <a:endParaRPr lang="en-US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8604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14.1: Cartografierea activelor în comunitatea pilot (sau altă abordare participativă) pentru a identifica liderii în comunitate în profilurile de sănătate în comunitățile selectate 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Ședință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</a:t>
                      </a:r>
                      <a:r>
                        <a:rPr lang="ro-RO" sz="1400" dirty="0">
                          <a:effectLst/>
                        </a:rPr>
                        <a:t>a</a:t>
                      </a:r>
                      <a:r>
                        <a:rPr lang="en-GB" sz="1400" dirty="0">
                          <a:effectLst/>
                        </a:rPr>
                        <a:t>port</a:t>
                      </a:r>
                      <a:r>
                        <a:rPr lang="ro-RO" sz="1400" dirty="0">
                          <a:effectLst/>
                        </a:rPr>
                        <a:t>ul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400" dirty="0">
                          <a:effectLst/>
                        </a:rPr>
                        <a:t>Al </a:t>
                      </a:r>
                      <a:r>
                        <a:rPr lang="en-GB" sz="1400" dirty="0">
                          <a:effectLst/>
                        </a:rPr>
                        <a:t>4</a:t>
                      </a:r>
                      <a:r>
                        <a:rPr lang="ro-RO" sz="1400" dirty="0">
                          <a:effectLst/>
                        </a:rPr>
                        <a:t>-lea trimestru</a:t>
                      </a:r>
                      <a:r>
                        <a:rPr lang="en-GB" sz="1400" dirty="0">
                          <a:effectLst/>
                        </a:rPr>
                        <a:t> 2017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953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Sub-activitatea 14.2: Susținerea participării liderilor comunității în planificarea și intervenția profilurilor de sănătate prin consolidarea capacităților (instruirea privind abilitățile de conducere (leadership training)</a:t>
                      </a:r>
                      <a:endParaRPr lang="hu-H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hu-H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 </a:t>
                      </a:r>
                      <a:endParaRPr lang="hu-H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269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62000" y="297180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0070C0"/>
                </a:solidFill>
              </a:rPr>
              <a:t/>
            </a:r>
            <a:br>
              <a:rPr lang="hu-HU" dirty="0">
                <a:solidFill>
                  <a:srgbClr val="0070C0"/>
                </a:solidFill>
              </a:rPr>
            </a:b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55316" y="4648198"/>
            <a:ext cx="6400800" cy="1295401"/>
          </a:xfrm>
        </p:spPr>
        <p:txBody>
          <a:bodyPr>
            <a:normAutofit fontScale="47500" lnSpcReduction="20000"/>
          </a:bodyPr>
          <a:lstStyle/>
          <a:p>
            <a:endParaRPr lang="ro-RO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</a:rPr>
              <a:t>str. Maria </a:t>
            </a:r>
            <a:r>
              <a:rPr lang="ro-RO" dirty="0" err="1">
                <a:solidFill>
                  <a:schemeClr val="tx1"/>
                </a:solidFill>
                <a:latin typeface="Cambria" panose="02040503050406030204" pitchFamily="18" charset="0"/>
              </a:rPr>
              <a:t>Cibotari</a:t>
            </a: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</a:rPr>
              <a:t> 6, MD-2012, </a:t>
            </a:r>
          </a:p>
          <a:p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</a:rPr>
              <a:t>Chișinău, Republica Moldova</a:t>
            </a:r>
          </a:p>
          <a:p>
            <a:r>
              <a:rPr lang="ro-RO" u="sng" dirty="0">
                <a:solidFill>
                  <a:schemeClr val="tx1"/>
                </a:solidFill>
                <a:hlinkClick r:id="rId2"/>
              </a:rPr>
              <a:t>info@viatasan.md</a:t>
            </a:r>
          </a:p>
          <a:p>
            <a:r>
              <a:rPr lang="ro-RO" u="sng" dirty="0">
                <a:solidFill>
                  <a:schemeClr val="tx1"/>
                </a:solidFill>
                <a:hlinkClick r:id="rId2"/>
              </a:rPr>
              <a:t>http://www.viatasan.md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2000" y="1752600"/>
            <a:ext cx="7772400" cy="860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3600" dirty="0">
                <a:latin typeface="Arial" panose="020B0604020202020204" pitchFamily="34" charset="0"/>
                <a:cs typeface="Arial" panose="020B0604020202020204" pitchFamily="34" charset="0"/>
              </a:rPr>
              <a:t>Vă mulțumesc pentru atenție!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185" y="3363912"/>
            <a:ext cx="4319629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2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wissTP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1807</Words>
  <Application>Microsoft Office PowerPoint</Application>
  <PresentationFormat>Diavetítés a képernyőre (4:3 oldalarány)</PresentationFormat>
  <Paragraphs>235</Paragraphs>
  <Slides>18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</vt:lpstr>
      <vt:lpstr>Times New Roman</vt:lpstr>
      <vt:lpstr>Office Theme</vt:lpstr>
      <vt:lpstr>blank</vt:lpstr>
      <vt:lpstr>PowerPoint bemutató</vt:lpstr>
      <vt:lpstr>Proiectul Viață Sănătoasă: “Reducerea poverii bolilor netransmisibile”</vt:lpstr>
      <vt:lpstr>Principiile</vt:lpstr>
      <vt:lpstr>Rezultatele proiectului</vt:lpstr>
      <vt:lpstr>Progresul la zi al proiectului –  faza de inițiere a proiectului </vt:lpstr>
      <vt:lpstr>Progresul la zi al proiectului – faza de implementare </vt:lpstr>
      <vt:lpstr>Planul anual de acțiuni pentru 2017 –  Rezultatul 1 Politici și Coordonare </vt:lpstr>
      <vt:lpstr>Planul anual de acțiuni pentru 2017 –  Rezultatul 1 Politici și Coordonare </vt:lpstr>
      <vt:lpstr>Planul anual de acțiuni pentru 2017 –  Rezultatul 1 Politici și Coordonare </vt:lpstr>
      <vt:lpstr>Planul anual de acțiuni pentru 2017 –  Rezultatul 2 Serviciile de calitate la nivelul de AMP </vt:lpstr>
      <vt:lpstr>Planul anual de acțiuni pentru 2017 –  Rezultatul 2 Serviciile de calitate la nivelul de AMP </vt:lpstr>
      <vt:lpstr>Planul anual de acțiuni pentru 2017 –  Rezultatul 2 Serviciile de calitate la nivelul de AMP </vt:lpstr>
      <vt:lpstr>Planul anual de acțiuni pentru 2017 –  Rezultatul 2 Serviciile de calitate la nivelul de AMP </vt:lpstr>
      <vt:lpstr>Planul anual de acțiuni pentru 2017 –  Rezultatul 3 Promovarea sănătății comunitare intersectoriale</vt:lpstr>
      <vt:lpstr>Planul anual de acțiuni pentru 2017 –  Rezultatul 3 Promovarea sănătății comunitare intersectoriale</vt:lpstr>
      <vt:lpstr>Planul anual de acțiuni pentru 2017 –  Rezultatul 3 Promovarea sănătății comunitare intersectoriale</vt:lpstr>
      <vt:lpstr>Planul anual de acțiuni pentru 2017 –  Rezultatul 3 Promovarea sănătății comunitare intersectoriale</vt:lpstr>
      <vt:lpstr> </vt:lpstr>
    </vt:vector>
  </TitlesOfParts>
  <Company>SwissTPH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Quality Healthcare</dc:title>
  <dc:creator>Debra Stevenson</dc:creator>
  <cp:lastModifiedBy>kovacs lajos</cp:lastModifiedBy>
  <cp:revision>185</cp:revision>
  <cp:lastPrinted>2017-04-10T17:12:21Z</cp:lastPrinted>
  <dcterms:created xsi:type="dcterms:W3CDTF">2015-07-01T08:28:49Z</dcterms:created>
  <dcterms:modified xsi:type="dcterms:W3CDTF">2017-04-12T10:16:25Z</dcterms:modified>
</cp:coreProperties>
</file>